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 b="def" i="def"/>
      <a:tcStyle>
        <a:tcBdr/>
        <a:fill>
          <a:solidFill>
            <a:srgbClr val="F3F9F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2" name="Shape 4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4" name="Shape 34"/>
          <p:cNvSpPr/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35" name="Shape 3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eleworkSlideMaster_r1.png" descr="TeleworkSlideMaster_r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6435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/>
          <p:nvPr>
            <p:ph type="title"/>
          </p:nvPr>
        </p:nvSpPr>
        <p:spPr>
          <a:xfrm>
            <a:off x="457200" y="92074"/>
            <a:ext cx="8229600" cy="1508127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4" name="Shape 4"/>
          <p:cNvSpPr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5" name="Shape 5"/>
          <p:cNvSpPr/>
          <p:nvPr>
            <p:ph type="sldNum" sz="quarter" idx="2"/>
          </p:nvPr>
        </p:nvSpPr>
        <p:spPr>
          <a:xfrm>
            <a:off x="8156292" y="6248400"/>
            <a:ext cx="301909" cy="28882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 defTabSz="457200">
              <a:defRPr sz="14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1.jpe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mack@teleworkva.org" TargetMode="External"/><Relationship Id="rId3" Type="http://schemas.openxmlformats.org/officeDocument/2006/relationships/hyperlink" Target="http://www.teleworkva.org/nova/" TargetMode="External"/><Relationship Id="rId4" Type="http://schemas.openxmlformats.org/officeDocument/2006/relationships/hyperlink" Target="mailto:smcgowan@teleworkva.org" TargetMode="External"/><Relationship Id="rId5" Type="http://schemas.openxmlformats.org/officeDocument/2006/relationships/image" Target="../media/image8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52600" y="1447800"/>
            <a:ext cx="6010275" cy="1676400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Shape 45"/>
          <p:cNvSpPr/>
          <p:nvPr>
            <p:ph type="body" sz="quarter" idx="4294967295"/>
          </p:nvPr>
        </p:nvSpPr>
        <p:spPr>
          <a:xfrm>
            <a:off x="1447800" y="4267200"/>
            <a:ext cx="6400800" cy="1752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marL="0" indent="0" algn="ctr">
              <a:lnSpc>
                <a:spcPct val="115000"/>
              </a:lnSpc>
              <a:spcBef>
                <a:spcPts val="0"/>
              </a:spcBef>
              <a:buSzTx/>
              <a:buNone/>
              <a:defRPr b="1" sz="2400">
                <a:latin typeface="Frutiger-Roman"/>
                <a:ea typeface="Frutiger-Roman"/>
                <a:cs typeface="Frutiger-Roman"/>
                <a:sym typeface="Frutiger-Roman"/>
              </a:defRPr>
            </a:pPr>
            <a:r>
              <a:t>Robin Mack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SzTx/>
              <a:buNone/>
              <a:defRPr b="1" sz="1800">
                <a:latin typeface="Frutiger-Light"/>
                <a:ea typeface="Frutiger-Light"/>
                <a:cs typeface="Frutiger-Light"/>
                <a:sym typeface="Frutiger-Light"/>
              </a:defRPr>
            </a:pPr>
            <a:r>
              <a:t>Director, Telework Technical Assistance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indent="0" algn="ctr">
              <a:spcBef>
                <a:spcPts val="400"/>
              </a:spcBef>
              <a:buSzTx/>
              <a:buNone/>
              <a:defRPr b="1" sz="1800"/>
            </a:pPr>
            <a:r>
              <a:t>October 21, 2015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1828800" y="1676400"/>
            <a:ext cx="6858000" cy="34268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1" marL="742950" indent="-285750">
              <a:lnSpc>
                <a:spcPct val="120000"/>
              </a:lnSpc>
              <a:spcBef>
                <a:spcPts val="1200"/>
              </a:spcBef>
              <a:buSzPct val="100000"/>
              <a:buFont typeface="Arial"/>
              <a:buChar char="•"/>
              <a:defRPr sz="2000"/>
            </a:pPr>
            <a:r>
              <a:t>Technical Assistance Program through VDOT &amp; DRPT partnership</a:t>
            </a:r>
          </a:p>
          <a:p>
            <a:pPr lvl="1" marL="742950" indent="-285750">
              <a:lnSpc>
                <a:spcPct val="120000"/>
              </a:lnSpc>
              <a:spcBef>
                <a:spcPts val="1200"/>
              </a:spcBef>
              <a:buSzPct val="100000"/>
              <a:buFont typeface="Arial"/>
              <a:buChar char="•"/>
              <a:defRPr sz="2000"/>
            </a:pPr>
            <a:r>
              <a:t>Available to Northern Virginia employers</a:t>
            </a:r>
          </a:p>
          <a:p>
            <a:pPr lvl="1" marL="742950" indent="-285750">
              <a:lnSpc>
                <a:spcPct val="120000"/>
              </a:lnSpc>
              <a:spcBef>
                <a:spcPts val="1200"/>
              </a:spcBef>
              <a:buSzPct val="100000"/>
              <a:buFont typeface="Arial"/>
              <a:buChar char="•"/>
              <a:defRPr sz="2000"/>
            </a:pPr>
            <a:r>
              <a:t>Provides </a:t>
            </a:r>
            <a:r>
              <a:rPr b="1"/>
              <a:t>FREE</a:t>
            </a:r>
            <a:r>
              <a:t> technical assistance to implement or expand a telework program</a:t>
            </a:r>
          </a:p>
          <a:p>
            <a:pPr lvl="1" marL="742950" indent="-285750">
              <a:lnSpc>
                <a:spcPct val="120000"/>
              </a:lnSpc>
              <a:spcBef>
                <a:spcPts val="1200"/>
              </a:spcBef>
              <a:buSzPct val="100000"/>
              <a:buFont typeface="Arial"/>
              <a:buChar char="•"/>
              <a:defRPr sz="2000"/>
            </a:pPr>
            <a:r>
              <a:t>Helps manage traffic congestion and reduce transportation emissions</a:t>
            </a:r>
            <a:endParaRPr b="1"/>
          </a:p>
        </p:txBody>
      </p:sp>
      <p:sp>
        <p:nvSpPr>
          <p:cNvPr id="48" name="Shape 48"/>
          <p:cNvSpPr/>
          <p:nvPr/>
        </p:nvSpPr>
        <p:spPr>
          <a:xfrm>
            <a:off x="2743199" y="-531396"/>
            <a:ext cx="6172202" cy="22470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>
              <a:lnSpc>
                <a:spcPct val="120000"/>
              </a:lnSpc>
              <a:spcBef>
                <a:spcPts val="1200"/>
              </a:spcBef>
              <a:defRPr b="1" sz="2800"/>
            </a:pPr>
            <a:r>
              <a:t>                </a:t>
            </a:r>
          </a:p>
          <a:p>
            <a:pPr algn="ctr">
              <a:lnSpc>
                <a:spcPct val="120000"/>
              </a:lnSpc>
              <a:spcBef>
                <a:spcPts val="1200"/>
              </a:spcBef>
              <a:defRPr b="1" sz="2800"/>
            </a:pPr>
            <a:r>
              <a:t>Telework</a:t>
            </a:r>
            <a:r>
              <a:rPr>
                <a:solidFill>
                  <a:srgbClr val="FF0000"/>
                </a:solidFill>
              </a:rPr>
              <a:t>!</a:t>
            </a:r>
            <a:r>
              <a:t>VA </a:t>
            </a:r>
          </a:p>
          <a:p>
            <a:pPr algn="ctr">
              <a:lnSpc>
                <a:spcPct val="120000"/>
              </a:lnSpc>
              <a:spcBef>
                <a:spcPts val="1200"/>
              </a:spcBef>
              <a:defRPr b="1" sz="2800"/>
            </a:pPr>
            <a:r>
              <a:t>Technical Assistance Program </a:t>
            </a:r>
            <a:br/>
          </a:p>
        </p:txBody>
      </p:sp>
      <p:pic>
        <p:nvPicPr>
          <p:cNvPr id="49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68462" y="5029200"/>
            <a:ext cx="3208338" cy="790575"/>
          </a:xfrm>
          <a:prstGeom prst="rect">
            <a:avLst/>
          </a:prstGeom>
          <a:ln w="12700">
            <a:miter lim="400000"/>
          </a:ln>
        </p:spPr>
      </p:pic>
      <p:pic>
        <p:nvPicPr>
          <p:cNvPr id="50" name="DRPT blue logo w name condensed (2).jpeg" descr="C:\Users\bgu53268\AppData\Local\Microsoft\Windows\Temporary Internet Files\Content.Outlook\NVFPWGBE\DRPT blue logo w name condensed (2)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638800" y="5029200"/>
            <a:ext cx="3011488" cy="7461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dissolv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type="title" idx="4294967295"/>
          </p:nvPr>
        </p:nvSpPr>
        <p:spPr>
          <a:xfrm>
            <a:off x="3048000" y="304800"/>
            <a:ext cx="5029200" cy="64928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>
              <a:defRPr b="1" sz="2800"/>
            </a:lvl1pPr>
          </a:lstStyle>
          <a:p>
            <a:pPr/>
            <a:r>
              <a:t>Technical Assistance</a:t>
            </a:r>
          </a:p>
        </p:txBody>
      </p:sp>
      <p:sp>
        <p:nvSpPr>
          <p:cNvPr id="53" name="Shape 53"/>
          <p:cNvSpPr/>
          <p:nvPr>
            <p:ph type="body" idx="4294967295"/>
          </p:nvPr>
        </p:nvSpPr>
        <p:spPr>
          <a:xfrm>
            <a:off x="1295400" y="1447800"/>
            <a:ext cx="7696200" cy="5105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lvl="1" marL="742950" indent="-285750">
              <a:lnSpc>
                <a:spcPct val="120000"/>
              </a:lnSpc>
              <a:spcBef>
                <a:spcPts val="1200"/>
              </a:spcBef>
              <a:buFont typeface="Arial"/>
              <a:buChar char="•"/>
              <a:defRPr sz="2000"/>
            </a:pPr>
            <a:r>
              <a:t>Help businesses understand telework as a </a:t>
            </a:r>
            <a:r>
              <a:rPr b="1" i="1"/>
              <a:t>business management/operations model</a:t>
            </a:r>
            <a:endParaRPr b="1" i="1"/>
          </a:p>
          <a:p>
            <a:pPr lvl="1" marL="742950" indent="-285750">
              <a:lnSpc>
                <a:spcPct val="120000"/>
              </a:lnSpc>
              <a:spcBef>
                <a:spcPts val="1200"/>
              </a:spcBef>
              <a:buFont typeface="Arial"/>
              <a:buChar char="•"/>
              <a:defRPr sz="2000"/>
            </a:pPr>
            <a:r>
              <a:t>Develop </a:t>
            </a:r>
            <a:r>
              <a:rPr b="1" i="1"/>
              <a:t>Telework Policies and Agreements</a:t>
            </a:r>
            <a:endParaRPr b="1" i="1"/>
          </a:p>
          <a:p>
            <a:pPr lvl="2" marL="1143000" indent="-228600">
              <a:lnSpc>
                <a:spcPct val="120000"/>
              </a:lnSpc>
              <a:spcBef>
                <a:spcPts val="1200"/>
              </a:spcBef>
              <a:defRPr sz="2000"/>
            </a:pPr>
            <a:r>
              <a:t>Incorporate with Continuity of Operations (</a:t>
            </a:r>
            <a:r>
              <a:rPr b="1" i="1"/>
              <a:t>COOP) plan</a:t>
            </a:r>
            <a:endParaRPr b="1" i="1"/>
          </a:p>
          <a:p>
            <a:pPr lvl="1" marL="742950" indent="-285750">
              <a:lnSpc>
                <a:spcPct val="120000"/>
              </a:lnSpc>
              <a:spcBef>
                <a:spcPts val="1200"/>
              </a:spcBef>
              <a:buFont typeface="Arial"/>
              <a:buChar char="•"/>
              <a:defRPr sz="2000"/>
            </a:pPr>
            <a:r>
              <a:t>Implement disciplined/proven approach including </a:t>
            </a:r>
            <a:r>
              <a:rPr b="1" i="1"/>
              <a:t>identifying positions </a:t>
            </a:r>
            <a:r>
              <a:t>suited for telework</a:t>
            </a:r>
          </a:p>
          <a:p>
            <a:pPr lvl="1" marL="742950" indent="-285750">
              <a:lnSpc>
                <a:spcPct val="120000"/>
              </a:lnSpc>
              <a:spcBef>
                <a:spcPts val="1200"/>
              </a:spcBef>
              <a:buFont typeface="Arial"/>
              <a:buChar char="•"/>
              <a:defRPr b="1" i="1" sz="2000"/>
            </a:pPr>
            <a:r>
              <a:t>Train</a:t>
            </a:r>
            <a:r>
              <a:rPr b="0" i="0"/>
              <a:t> Managers and Employees</a:t>
            </a:r>
          </a:p>
          <a:p>
            <a:pPr lvl="1" marL="742950" indent="-285750">
              <a:lnSpc>
                <a:spcPct val="120000"/>
              </a:lnSpc>
              <a:spcBef>
                <a:spcPts val="1200"/>
              </a:spcBef>
              <a:buFont typeface="Arial"/>
              <a:buChar char="•"/>
              <a:defRPr sz="2000"/>
            </a:pPr>
            <a:r>
              <a:t>Develop </a:t>
            </a:r>
            <a:r>
              <a:rPr b="1" i="1"/>
              <a:t>Budgets</a:t>
            </a:r>
            <a:endParaRPr b="1" i="1"/>
          </a:p>
          <a:p>
            <a:pPr lvl="1" marL="742950" indent="-285750">
              <a:lnSpc>
                <a:spcPct val="120000"/>
              </a:lnSpc>
              <a:spcBef>
                <a:spcPts val="1200"/>
              </a:spcBef>
              <a:buFont typeface="Arial"/>
              <a:buChar char="•"/>
              <a:defRPr sz="2000"/>
            </a:pPr>
            <a:r>
              <a:t>Assist with a </a:t>
            </a:r>
            <a:r>
              <a:rPr b="1" i="1"/>
              <a:t>Technology Plan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dissolv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type="title" idx="4294967295"/>
          </p:nvPr>
        </p:nvSpPr>
        <p:spPr>
          <a:xfrm>
            <a:off x="1295400" y="304799"/>
            <a:ext cx="7772400" cy="114300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>
              <a:defRPr b="1" sz="2400"/>
            </a:pPr>
            <a:r>
              <a:t>Technical Assistance</a:t>
            </a:r>
            <a:br/>
          </a:p>
        </p:txBody>
      </p:sp>
      <p:pic>
        <p:nvPicPr>
          <p:cNvPr id="56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30725" y="4267200"/>
            <a:ext cx="2646363" cy="1573213"/>
          </a:xfrm>
          <a:prstGeom prst="rect">
            <a:avLst/>
          </a:prstGeom>
          <a:ln w="12700">
            <a:miter lim="400000"/>
          </a:ln>
        </p:spPr>
      </p:pic>
      <p:pic>
        <p:nvPicPr>
          <p:cNvPr id="57" name="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19200" y="1676400"/>
            <a:ext cx="7772400" cy="35655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dissolv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type="title" idx="4294967295"/>
          </p:nvPr>
        </p:nvSpPr>
        <p:spPr>
          <a:xfrm>
            <a:off x="2590799" y="304800"/>
            <a:ext cx="4351339" cy="64928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>
              <a:defRPr b="1" sz="2800"/>
            </a:lvl1pPr>
          </a:lstStyle>
          <a:p>
            <a:pPr/>
            <a:r>
              <a:t>Telework Tax Credit</a:t>
            </a:r>
          </a:p>
        </p:txBody>
      </p:sp>
      <p:sp>
        <p:nvSpPr>
          <p:cNvPr id="60" name="Shape 60"/>
          <p:cNvSpPr/>
          <p:nvPr>
            <p:ph type="body" idx="4294967295"/>
          </p:nvPr>
        </p:nvSpPr>
        <p:spPr>
          <a:xfrm>
            <a:off x="1981200" y="1905000"/>
            <a:ext cx="6477000" cy="41148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>
              <a:spcBef>
                <a:spcPts val="400"/>
              </a:spcBef>
              <a:buChar char="•"/>
              <a:defRPr sz="2000"/>
            </a:pPr>
            <a:r>
              <a:t>Up to </a:t>
            </a:r>
            <a:r>
              <a:rPr b="1"/>
              <a:t>$50,000</a:t>
            </a:r>
            <a:r>
              <a:t> credit per employer per calendar year</a:t>
            </a:r>
          </a:p>
          <a:p>
            <a:pPr>
              <a:buChar char="•"/>
              <a:defRPr sz="2000"/>
            </a:pPr>
          </a:p>
          <a:p>
            <a:pPr>
              <a:spcBef>
                <a:spcPts val="400"/>
              </a:spcBef>
              <a:buChar char="•"/>
              <a:defRPr sz="2000"/>
            </a:pPr>
            <a:r>
              <a:t>Up to </a:t>
            </a:r>
            <a:r>
              <a:rPr b="1"/>
              <a:t>$20,000 </a:t>
            </a:r>
            <a:r>
              <a:t>for a telework assessment </a:t>
            </a:r>
          </a:p>
          <a:p>
            <a:pPr>
              <a:buChar char="•"/>
              <a:defRPr sz="2000"/>
            </a:pPr>
          </a:p>
          <a:p>
            <a:pPr>
              <a:spcBef>
                <a:spcPts val="400"/>
              </a:spcBef>
              <a:buChar char="•"/>
              <a:defRPr sz="2000"/>
            </a:pPr>
            <a:r>
              <a:t>Up to </a:t>
            </a:r>
            <a:r>
              <a:rPr b="1"/>
              <a:t>$1,200 </a:t>
            </a:r>
            <a:r>
              <a:t>per employee for telework expenses</a:t>
            </a:r>
          </a:p>
          <a:p>
            <a:pPr>
              <a:spcBef>
                <a:spcPts val="400"/>
              </a:spcBef>
              <a:buSzTx/>
              <a:buNone/>
              <a:defRPr sz="2000"/>
            </a:pPr>
            <a:r>
              <a:t>     (credit issued to company)</a:t>
            </a:r>
          </a:p>
          <a:p>
            <a:pPr>
              <a:buSzTx/>
              <a:buNone/>
              <a:defRPr sz="2000"/>
            </a:pPr>
          </a:p>
          <a:p>
            <a:pPr>
              <a:spcBef>
                <a:spcPts val="400"/>
              </a:spcBef>
              <a:buChar char="•"/>
              <a:defRPr sz="2000"/>
            </a:pPr>
            <a:r>
              <a:t>Home Based Businesses and non-profits are </a:t>
            </a:r>
            <a:r>
              <a:rPr b="1"/>
              <a:t>not</a:t>
            </a:r>
            <a:r>
              <a:t> eligible </a:t>
            </a:r>
          </a:p>
        </p:txBody>
      </p:sp>
      <p:pic>
        <p:nvPicPr>
          <p:cNvPr id="61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742112" y="171450"/>
            <a:ext cx="2230438" cy="16637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dissolv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type="body" idx="4294967295"/>
          </p:nvPr>
        </p:nvSpPr>
        <p:spPr>
          <a:xfrm>
            <a:off x="2286000" y="1371600"/>
            <a:ext cx="6477000" cy="4724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marL="0" indent="169862">
              <a:spcBef>
                <a:spcPts val="400"/>
              </a:spcBef>
              <a:buSzTx/>
              <a:buNone/>
              <a:defRPr b="1" sz="2000"/>
            </a:pPr>
            <a:r>
              <a:t>Critical </a:t>
            </a:r>
            <a:r>
              <a:rPr sz="1800"/>
              <a:t>Deadlines</a:t>
            </a:r>
            <a:endParaRPr sz="1800"/>
          </a:p>
          <a:p>
            <a:pPr lvl="1" marL="742950" indent="-285750">
              <a:spcBef>
                <a:spcPts val="0"/>
              </a:spcBef>
              <a:buClr>
                <a:srgbClr val="4F81BD"/>
              </a:buClr>
              <a:buFont typeface="Arial"/>
              <a:buChar char="•"/>
              <a:defRPr sz="1800"/>
            </a:pPr>
            <a:r>
              <a:t>Form TEL-1 must be filed between </a:t>
            </a:r>
            <a:r>
              <a:rPr b="1"/>
              <a:t>September 1 and October 31.</a:t>
            </a:r>
            <a:endParaRPr b="1"/>
          </a:p>
          <a:p>
            <a:pPr lvl="1" marL="742950" indent="-285750">
              <a:spcBef>
                <a:spcPts val="0"/>
              </a:spcBef>
              <a:buClr>
                <a:srgbClr val="4F81BD"/>
              </a:buClr>
              <a:buFont typeface="Arial"/>
              <a:buChar char="•"/>
              <a:defRPr sz="1800"/>
            </a:pPr>
          </a:p>
          <a:p>
            <a:pPr lvl="1" marL="742950" indent="-285750">
              <a:spcBef>
                <a:spcPts val="0"/>
              </a:spcBef>
              <a:buClr>
                <a:srgbClr val="4F81BD"/>
              </a:buClr>
              <a:buFont typeface="Arial"/>
              <a:buChar char="•"/>
              <a:defRPr sz="1800"/>
            </a:pPr>
            <a:r>
              <a:t>Tentative approval from the Virginia Department of Taxation by </a:t>
            </a:r>
            <a:r>
              <a:rPr b="1"/>
              <a:t>December 31</a:t>
            </a:r>
            <a:r>
              <a:t>.</a:t>
            </a:r>
          </a:p>
          <a:p>
            <a:pPr lvl="1" marL="742950" indent="-285750">
              <a:spcBef>
                <a:spcPts val="0"/>
              </a:spcBef>
              <a:buClr>
                <a:srgbClr val="4F81BD"/>
              </a:buClr>
              <a:buFont typeface="Arial"/>
              <a:buChar char="•"/>
              <a:defRPr sz="1800"/>
            </a:pPr>
          </a:p>
          <a:p>
            <a:pPr lvl="1" marL="742950" indent="-285750">
              <a:spcBef>
                <a:spcPts val="0"/>
              </a:spcBef>
              <a:buClr>
                <a:srgbClr val="4F81BD"/>
              </a:buClr>
              <a:buFont typeface="Arial"/>
              <a:buChar char="•"/>
              <a:defRPr sz="1800"/>
            </a:pPr>
            <a:r>
              <a:t>A signed Telework Agreement must be on file for employee </a:t>
            </a:r>
            <a:r>
              <a:rPr b="1"/>
              <a:t>on or after July 1, 2012 but before January 1, 2017</a:t>
            </a:r>
            <a:r>
              <a:t>.</a:t>
            </a:r>
          </a:p>
          <a:p>
            <a:pPr lvl="1" marL="742950" indent="-285750">
              <a:spcBef>
                <a:spcPts val="0"/>
              </a:spcBef>
              <a:buClr>
                <a:srgbClr val="4F81BD"/>
              </a:buClr>
              <a:buFont typeface="Arial"/>
              <a:buChar char="•"/>
              <a:defRPr sz="1800"/>
            </a:pPr>
          </a:p>
          <a:p>
            <a:pPr lvl="1" marL="742950" indent="-285750">
              <a:spcBef>
                <a:spcPts val="0"/>
              </a:spcBef>
              <a:buClr>
                <a:srgbClr val="4F81BD"/>
              </a:buClr>
              <a:buFont typeface="Arial"/>
              <a:buChar char="•"/>
              <a:defRPr sz="1800"/>
            </a:pPr>
            <a:r>
              <a:t>Form TEL-2 must be submitted by </a:t>
            </a:r>
            <a:r>
              <a:rPr b="1"/>
              <a:t>April 1</a:t>
            </a:r>
            <a:r>
              <a:t> of the year following the calendar year that the eligible expenses were incurred.</a:t>
            </a:r>
          </a:p>
        </p:txBody>
      </p:sp>
      <p:sp>
        <p:nvSpPr>
          <p:cNvPr id="64" name="Shape 64"/>
          <p:cNvSpPr/>
          <p:nvPr>
            <p:ph type="title" idx="4294967295"/>
          </p:nvPr>
        </p:nvSpPr>
        <p:spPr>
          <a:xfrm>
            <a:off x="1752600" y="152400"/>
            <a:ext cx="7772400" cy="762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 defTabSz="384047">
              <a:defRPr b="1" sz="1175"/>
            </a:pPr>
            <a:br/>
            <a:br/>
            <a:r>
              <a:t>Telework Tax Credit</a:t>
            </a:r>
            <a:br/>
          </a:p>
        </p:txBody>
      </p:sp>
      <p:pic>
        <p:nvPicPr>
          <p:cNvPr id="65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8746162">
            <a:off x="658812" y="2819400"/>
            <a:ext cx="1828801" cy="1146175"/>
          </a:xfrm>
          <a:prstGeom prst="rect">
            <a:avLst/>
          </a:prstGeom>
          <a:ln w="12700">
            <a:miter lim="400000"/>
          </a:ln>
        </p:spPr>
      </p:pic>
      <p:pic>
        <p:nvPicPr>
          <p:cNvPr id="66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72200" y="5562600"/>
            <a:ext cx="1828800" cy="1146175"/>
          </a:xfrm>
          <a:prstGeom prst="rect">
            <a:avLst/>
          </a:prstGeom>
          <a:ln w="12700">
            <a:miter lim="400000"/>
          </a:ln>
        </p:spPr>
      </p:pic>
      <p:pic>
        <p:nvPicPr>
          <p:cNvPr id="67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9286876">
            <a:off x="7153275" y="476250"/>
            <a:ext cx="1828800" cy="8540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dissolv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type="title" idx="4294967295"/>
          </p:nvPr>
        </p:nvSpPr>
        <p:spPr>
          <a:xfrm>
            <a:off x="3200400" y="304800"/>
            <a:ext cx="5170488" cy="64928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>
              <a:defRPr b="1" sz="2800"/>
            </a:lvl1pPr>
          </a:lstStyle>
          <a:p>
            <a:pPr/>
            <a:r>
              <a:t>Telework Benefits</a:t>
            </a:r>
          </a:p>
        </p:txBody>
      </p:sp>
      <p:sp>
        <p:nvSpPr>
          <p:cNvPr id="70" name="Shape 70"/>
          <p:cNvSpPr/>
          <p:nvPr>
            <p:ph type="body" idx="4294967295"/>
          </p:nvPr>
        </p:nvSpPr>
        <p:spPr>
          <a:xfrm>
            <a:off x="2286000" y="1371600"/>
            <a:ext cx="6477000" cy="4800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400"/>
              </a:spcBef>
              <a:buChar char="•"/>
              <a:defRPr sz="2000"/>
            </a:pPr>
            <a:r>
              <a:t>Business Continuity</a:t>
            </a:r>
          </a:p>
          <a:p>
            <a:pPr>
              <a:lnSpc>
                <a:spcPct val="90000"/>
              </a:lnSpc>
              <a:buSzTx/>
              <a:buNone/>
              <a:defRPr sz="2000"/>
            </a:pPr>
          </a:p>
          <a:p>
            <a:pPr>
              <a:lnSpc>
                <a:spcPct val="90000"/>
              </a:lnSpc>
              <a:spcBef>
                <a:spcPts val="400"/>
              </a:spcBef>
              <a:buChar char="•"/>
              <a:defRPr sz="2000"/>
            </a:pPr>
            <a:r>
              <a:t>Recruit and Retain Highly-Skilled Employees</a:t>
            </a:r>
          </a:p>
          <a:p>
            <a:pPr>
              <a:lnSpc>
                <a:spcPct val="90000"/>
              </a:lnSpc>
              <a:buSzTx/>
              <a:buNone/>
              <a:defRPr sz="2000"/>
            </a:pPr>
          </a:p>
          <a:p>
            <a:pPr>
              <a:lnSpc>
                <a:spcPct val="90000"/>
              </a:lnSpc>
              <a:spcBef>
                <a:spcPts val="400"/>
              </a:spcBef>
              <a:buChar char="•"/>
              <a:defRPr sz="2000"/>
            </a:pPr>
            <a:r>
              <a:t>Increased Productivity</a:t>
            </a:r>
          </a:p>
          <a:p>
            <a:pPr>
              <a:lnSpc>
                <a:spcPct val="90000"/>
              </a:lnSpc>
              <a:buSzTx/>
              <a:buNone/>
              <a:defRPr sz="2000"/>
            </a:pPr>
          </a:p>
          <a:p>
            <a:pPr>
              <a:lnSpc>
                <a:spcPct val="90000"/>
              </a:lnSpc>
              <a:spcBef>
                <a:spcPts val="400"/>
              </a:spcBef>
              <a:buChar char="•"/>
              <a:defRPr sz="2000"/>
            </a:pPr>
            <a:r>
              <a:t>Work-life Balance</a:t>
            </a:r>
          </a:p>
          <a:p>
            <a:pPr>
              <a:lnSpc>
                <a:spcPct val="90000"/>
              </a:lnSpc>
              <a:buSzTx/>
              <a:buNone/>
              <a:defRPr sz="2000"/>
            </a:pPr>
          </a:p>
          <a:p>
            <a:pPr>
              <a:lnSpc>
                <a:spcPct val="90000"/>
              </a:lnSpc>
              <a:spcBef>
                <a:spcPts val="400"/>
              </a:spcBef>
              <a:buChar char="•"/>
              <a:defRPr sz="2000"/>
            </a:pPr>
            <a:r>
              <a:t>Reduced Absenteeism</a:t>
            </a:r>
          </a:p>
          <a:p>
            <a:pPr>
              <a:lnSpc>
                <a:spcPct val="90000"/>
              </a:lnSpc>
              <a:buSzTx/>
              <a:buNone/>
              <a:defRPr sz="2000"/>
            </a:pPr>
          </a:p>
          <a:p>
            <a:pPr>
              <a:lnSpc>
                <a:spcPct val="90000"/>
              </a:lnSpc>
              <a:spcBef>
                <a:spcPts val="400"/>
              </a:spcBef>
              <a:buChar char="•"/>
              <a:defRPr sz="2000"/>
            </a:pPr>
            <a:r>
              <a:t>Reduced Overhead Costs</a:t>
            </a:r>
          </a:p>
          <a:p>
            <a:pPr>
              <a:lnSpc>
                <a:spcPct val="90000"/>
              </a:lnSpc>
              <a:buSzTx/>
              <a:buNone/>
              <a:defRPr sz="2000"/>
            </a:pPr>
          </a:p>
          <a:p>
            <a:pPr>
              <a:lnSpc>
                <a:spcPct val="90000"/>
              </a:lnSpc>
              <a:spcBef>
                <a:spcPts val="400"/>
              </a:spcBef>
              <a:buChar char="•"/>
              <a:defRPr sz="2000"/>
            </a:pPr>
            <a:r>
              <a:t>Environmental Impacts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dissolv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type="title" idx="4294967295"/>
          </p:nvPr>
        </p:nvSpPr>
        <p:spPr>
          <a:xfrm>
            <a:off x="2819400" y="228600"/>
            <a:ext cx="5029200" cy="64928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>
              <a:defRPr b="1" sz="2800"/>
            </a:lvl1pPr>
          </a:lstStyle>
          <a:p>
            <a:pPr/>
            <a:r>
              <a:t>Contact Us</a:t>
            </a:r>
          </a:p>
        </p:txBody>
      </p:sp>
      <p:sp>
        <p:nvSpPr>
          <p:cNvPr id="73" name="Shape 73"/>
          <p:cNvSpPr/>
          <p:nvPr/>
        </p:nvSpPr>
        <p:spPr>
          <a:xfrm>
            <a:off x="2590800" y="1066799"/>
            <a:ext cx="6019800" cy="2421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15000"/>
              </a:lnSpc>
              <a:defRPr b="1">
                <a:latin typeface="Frutiger-Roman"/>
                <a:ea typeface="Frutiger-Roman"/>
                <a:cs typeface="Frutiger-Roman"/>
                <a:sym typeface="Frutiger-Roman"/>
              </a:defRPr>
            </a:pPr>
            <a:r>
              <a:t>Robin Mack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115000"/>
              </a:lnSpc>
              <a:defRPr sz="1600">
                <a:latin typeface="Frutiger-Light"/>
                <a:ea typeface="Frutiger-Light"/>
                <a:cs typeface="Frutiger-Light"/>
                <a:sym typeface="Frutiger-Light"/>
              </a:defRPr>
            </a:pPr>
            <a:r>
              <a:t>Director, Telework Technical Assistance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115000"/>
              </a:lnSpc>
              <a:defRPr b="1" sz="1600">
                <a:latin typeface="Frutiger-Light"/>
                <a:ea typeface="Frutiger-Light"/>
                <a:cs typeface="Frutiger-Light"/>
                <a:sym typeface="Frutiger-Light"/>
              </a:defRPr>
            </a:pPr>
            <a:r>
              <a:rPr u="sng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hlinkClick r:id="rId2" invalidUrl="" action="" tgtFrame="" tooltip="" history="1" highlightClick="0" endSnd="0"/>
              </a:rPr>
              <a:t>rmack@teleworkva.org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115000"/>
              </a:lnSpc>
              <a:defRPr sz="1600">
                <a:latin typeface="Frutiger-Light"/>
                <a:ea typeface="Frutiger-Light"/>
                <a:cs typeface="Frutiger-Light"/>
                <a:sym typeface="Frutiger-Light"/>
              </a:defRPr>
            </a:pPr>
            <a:r>
              <a:t>P: 571.418.8135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115000"/>
              </a:lnSpc>
              <a:defRPr sz="1600">
                <a:latin typeface="Frutiger-Light"/>
                <a:ea typeface="Frutiger-Light"/>
                <a:cs typeface="Frutiger-Light"/>
                <a:sym typeface="Frutiger-Light"/>
              </a:defRPr>
            </a:pPr>
            <a:r>
              <a:t>Ext 700</a:t>
            </a:r>
          </a:p>
          <a:p>
            <a:pPr>
              <a:lnSpc>
                <a:spcPct val="115000"/>
              </a:lnSpc>
              <a:defRPr sz="1600">
                <a:latin typeface="Frutiger-Light"/>
                <a:ea typeface="Frutiger-Light"/>
                <a:cs typeface="Frutiger-Light"/>
                <a:sym typeface="Frutiger-Light"/>
              </a:defRPr>
            </a:pPr>
          </a:p>
          <a:p>
            <a:pPr>
              <a:lnSpc>
                <a:spcPct val="115000"/>
              </a:lnSpc>
              <a:defRPr sz="1600">
                <a:latin typeface="Calibri"/>
                <a:ea typeface="Calibri"/>
                <a:cs typeface="Calibri"/>
                <a:sym typeface="Calibri"/>
              </a:defRPr>
            </a:pPr>
            <a:r>
              <a:rPr u="sng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hlinkClick r:id="rId3" invalidUrl="" action="" tgtFrame="" tooltip="" history="1" highlightClick="0" endSnd="0"/>
              </a:rPr>
              <a:t>http://www.teleworkva.org/nova/</a:t>
            </a:r>
          </a:p>
        </p:txBody>
      </p:sp>
      <p:sp>
        <p:nvSpPr>
          <p:cNvPr id="74" name="Shape 74"/>
          <p:cNvSpPr/>
          <p:nvPr/>
        </p:nvSpPr>
        <p:spPr>
          <a:xfrm>
            <a:off x="2679700" y="4216400"/>
            <a:ext cx="6045200" cy="1983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13000"/>
              </a:lnSpc>
              <a:defRPr b="1">
                <a:latin typeface="Frutiger-Roman"/>
                <a:ea typeface="Frutiger-Roman"/>
                <a:cs typeface="Frutiger-Roman"/>
                <a:sym typeface="Frutiger-Roman"/>
              </a:defRPr>
            </a:pPr>
          </a:p>
          <a:p>
            <a:pPr>
              <a:lnSpc>
                <a:spcPct val="113000"/>
              </a:lnSpc>
              <a:defRPr b="1">
                <a:latin typeface="Frutiger-Roman"/>
                <a:ea typeface="Frutiger-Roman"/>
                <a:cs typeface="Frutiger-Roman"/>
                <a:sym typeface="Frutiger-Roman"/>
              </a:defRPr>
            </a:pPr>
            <a:r>
              <a:t>Sarah McGowan</a:t>
            </a:r>
          </a:p>
          <a:p>
            <a:pPr>
              <a:lnSpc>
                <a:spcPct val="113000"/>
              </a:lnSpc>
              <a:defRPr sz="1600">
                <a:latin typeface="Frutiger-Roman"/>
                <a:ea typeface="Frutiger-Roman"/>
                <a:cs typeface="Frutiger-Roman"/>
                <a:sym typeface="Frutiger-Roman"/>
              </a:defRPr>
            </a:pPr>
            <a:r>
              <a:t>Manager, Business/Community Outreach</a:t>
            </a:r>
          </a:p>
          <a:p>
            <a:pPr>
              <a:lnSpc>
                <a:spcPct val="113000"/>
              </a:lnSpc>
              <a:defRPr b="1" sz="1600">
                <a:latin typeface="Frutiger-Roman"/>
                <a:ea typeface="Frutiger-Roman"/>
                <a:cs typeface="Frutiger-Roman"/>
                <a:sym typeface="Frutiger-Roman"/>
              </a:defRPr>
            </a:pPr>
            <a:r>
              <a:rPr u="sng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hlinkClick r:id="rId4" invalidUrl="" action="" tgtFrame="" tooltip="" history="1" highlightClick="0" endSnd="0"/>
              </a:rPr>
              <a:t>smcgowan@teleworkva.org</a:t>
            </a:r>
          </a:p>
          <a:p>
            <a:pPr>
              <a:lnSpc>
                <a:spcPct val="113000"/>
              </a:lnSpc>
              <a:defRPr sz="1600">
                <a:latin typeface="Frutiger-Roman"/>
                <a:ea typeface="Frutiger-Roman"/>
                <a:cs typeface="Frutiger-Roman"/>
                <a:sym typeface="Frutiger-Roman"/>
              </a:defRPr>
            </a:pPr>
            <a:r>
              <a:t>P: 571.418.8135</a:t>
            </a:r>
          </a:p>
          <a:p>
            <a:pPr>
              <a:lnSpc>
                <a:spcPct val="113000"/>
              </a:lnSpc>
              <a:defRPr sz="1600">
                <a:latin typeface="Frutiger-Roman"/>
                <a:ea typeface="Frutiger-Roman"/>
                <a:cs typeface="Frutiger-Roman"/>
                <a:sym typeface="Frutiger-Roman"/>
              </a:defRPr>
            </a:pPr>
            <a:r>
              <a:t>Ext 701</a:t>
            </a:r>
          </a:p>
        </p:txBody>
      </p:sp>
      <p:pic>
        <p:nvPicPr>
          <p:cNvPr id="75" name="teleworkvalogo.png" descr="teleworkvalogo"/>
          <p:cNvPicPr>
            <a:picLocks noChangeAspect="1"/>
          </p:cNvPicPr>
          <p:nvPr/>
        </p:nvPicPr>
        <p:blipFill>
          <a:blip r:embed="rId5">
            <a:extLst/>
          </a:blip>
          <a:srcRect l="2438" t="11842" r="0" b="0"/>
          <a:stretch>
            <a:fillRect/>
          </a:stretch>
        </p:blipFill>
        <p:spPr>
          <a:xfrm>
            <a:off x="2679699" y="3289299"/>
            <a:ext cx="3898902" cy="10271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dissolv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Blank Presentation">
  <a:themeElements>
    <a:clrScheme name="Blank Presentatio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lank Presentation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nk Presentation">
  <a:themeElements>
    <a:clrScheme name="Blank Presentatio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lank Presentation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