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300"/>
      </a:spcBef>
      <a:spcAft>
        <a:spcPts val="0"/>
      </a:spcAft>
      <a:buClrTx/>
      <a:buSzPct val="100000"/>
      <a:buFontTx/>
      <a:buChar char="•"/>
      <a:tabLst/>
      <a:defRPr b="0" baseline="0" cap="none" i="0" spc="0" strike="noStrike" sz="1600" u="none" kumimoji="0" normalizeH="0">
        <a:ln>
          <a:noFill/>
        </a:ln>
        <a:solidFill>
          <a:srgbClr val="0060AA"/>
        </a:solidFill>
        <a:effectLst/>
        <a:uFillTx/>
        <a:latin typeface="+mn-lt"/>
        <a:ea typeface="+mn-ea"/>
        <a:cs typeface="+mn-cs"/>
        <a:sym typeface="Arial"/>
      </a:defRPr>
    </a:lvl1pPr>
    <a:lvl2pPr marL="457200" marR="0" indent="0" algn="l" defTabSz="914400" rtl="0" fontAlgn="auto" latinLnBrk="0" hangingPunct="0">
      <a:lnSpc>
        <a:spcPct val="100000"/>
      </a:lnSpc>
      <a:spcBef>
        <a:spcPts val="300"/>
      </a:spcBef>
      <a:spcAft>
        <a:spcPts val="0"/>
      </a:spcAft>
      <a:buClrTx/>
      <a:buSzPct val="100000"/>
      <a:buFontTx/>
      <a:buChar char="•"/>
      <a:tabLst/>
      <a:defRPr b="0" baseline="0" cap="none" i="0" spc="0" strike="noStrike" sz="1600" u="none" kumimoji="0" normalizeH="0">
        <a:ln>
          <a:noFill/>
        </a:ln>
        <a:solidFill>
          <a:srgbClr val="0060AA"/>
        </a:solidFill>
        <a:effectLst/>
        <a:uFillTx/>
        <a:latin typeface="+mn-lt"/>
        <a:ea typeface="+mn-ea"/>
        <a:cs typeface="+mn-cs"/>
        <a:sym typeface="Arial"/>
      </a:defRPr>
    </a:lvl2pPr>
    <a:lvl3pPr marL="914400" marR="0" indent="0" algn="l" defTabSz="914400" rtl="0" fontAlgn="auto" latinLnBrk="0" hangingPunct="0">
      <a:lnSpc>
        <a:spcPct val="100000"/>
      </a:lnSpc>
      <a:spcBef>
        <a:spcPts val="300"/>
      </a:spcBef>
      <a:spcAft>
        <a:spcPts val="0"/>
      </a:spcAft>
      <a:buClrTx/>
      <a:buSzPct val="100000"/>
      <a:buFontTx/>
      <a:buChar char="•"/>
      <a:tabLst/>
      <a:defRPr b="0" baseline="0" cap="none" i="0" spc="0" strike="noStrike" sz="1600" u="none" kumimoji="0" normalizeH="0">
        <a:ln>
          <a:noFill/>
        </a:ln>
        <a:solidFill>
          <a:srgbClr val="0060AA"/>
        </a:solidFill>
        <a:effectLst/>
        <a:uFillTx/>
        <a:latin typeface="+mn-lt"/>
        <a:ea typeface="+mn-ea"/>
        <a:cs typeface="+mn-cs"/>
        <a:sym typeface="Arial"/>
      </a:defRPr>
    </a:lvl3pPr>
    <a:lvl4pPr marL="1371600" marR="0" indent="0" algn="l" defTabSz="914400" rtl="0" fontAlgn="auto" latinLnBrk="0" hangingPunct="0">
      <a:lnSpc>
        <a:spcPct val="100000"/>
      </a:lnSpc>
      <a:spcBef>
        <a:spcPts val="300"/>
      </a:spcBef>
      <a:spcAft>
        <a:spcPts val="0"/>
      </a:spcAft>
      <a:buClrTx/>
      <a:buSzPct val="100000"/>
      <a:buFontTx/>
      <a:buChar char="•"/>
      <a:tabLst/>
      <a:defRPr b="0" baseline="0" cap="none" i="0" spc="0" strike="noStrike" sz="1600" u="none" kumimoji="0" normalizeH="0">
        <a:ln>
          <a:noFill/>
        </a:ln>
        <a:solidFill>
          <a:srgbClr val="0060AA"/>
        </a:solidFill>
        <a:effectLst/>
        <a:uFillTx/>
        <a:latin typeface="+mn-lt"/>
        <a:ea typeface="+mn-ea"/>
        <a:cs typeface="+mn-cs"/>
        <a:sym typeface="Arial"/>
      </a:defRPr>
    </a:lvl4pPr>
    <a:lvl5pPr marL="1828800" marR="0" indent="0" algn="l" defTabSz="914400" rtl="0" fontAlgn="auto" latinLnBrk="0" hangingPunct="0">
      <a:lnSpc>
        <a:spcPct val="100000"/>
      </a:lnSpc>
      <a:spcBef>
        <a:spcPts val="300"/>
      </a:spcBef>
      <a:spcAft>
        <a:spcPts val="0"/>
      </a:spcAft>
      <a:buClrTx/>
      <a:buSzPct val="100000"/>
      <a:buFontTx/>
      <a:buChar char="•"/>
      <a:tabLst/>
      <a:defRPr b="0" baseline="0" cap="none" i="0" spc="0" strike="noStrike" sz="1600" u="none" kumimoji="0" normalizeH="0">
        <a:ln>
          <a:noFill/>
        </a:ln>
        <a:solidFill>
          <a:srgbClr val="0060AA"/>
        </a:solidFill>
        <a:effectLst/>
        <a:uFillTx/>
        <a:latin typeface="+mn-lt"/>
        <a:ea typeface="+mn-ea"/>
        <a:cs typeface="+mn-cs"/>
        <a:sym typeface="Arial"/>
      </a:defRPr>
    </a:lvl5pPr>
    <a:lvl6pPr marL="0" marR="0" indent="2286000" algn="l" defTabSz="914400" rtl="0" fontAlgn="auto" latinLnBrk="0" hangingPunct="0">
      <a:lnSpc>
        <a:spcPct val="100000"/>
      </a:lnSpc>
      <a:spcBef>
        <a:spcPts val="300"/>
      </a:spcBef>
      <a:spcAft>
        <a:spcPts val="0"/>
      </a:spcAft>
      <a:buClrTx/>
      <a:buSzTx/>
      <a:buFontTx/>
      <a:buNone/>
      <a:tabLst/>
      <a:defRPr b="0" baseline="0" cap="none" i="0" spc="0" strike="noStrike" sz="1600" u="none" kumimoji="0" normalizeH="0">
        <a:ln>
          <a:noFill/>
        </a:ln>
        <a:solidFill>
          <a:srgbClr val="0060AA"/>
        </a:solidFill>
        <a:effectLst/>
        <a:uFillTx/>
        <a:latin typeface="+mn-lt"/>
        <a:ea typeface="+mn-ea"/>
        <a:cs typeface="+mn-cs"/>
        <a:sym typeface="Arial"/>
      </a:defRPr>
    </a:lvl6pPr>
    <a:lvl7pPr marL="0" marR="0" indent="2743200" algn="l" defTabSz="914400" rtl="0" fontAlgn="auto" latinLnBrk="0" hangingPunct="0">
      <a:lnSpc>
        <a:spcPct val="100000"/>
      </a:lnSpc>
      <a:spcBef>
        <a:spcPts val="300"/>
      </a:spcBef>
      <a:spcAft>
        <a:spcPts val="0"/>
      </a:spcAft>
      <a:buClrTx/>
      <a:buSzTx/>
      <a:buFontTx/>
      <a:buNone/>
      <a:tabLst/>
      <a:defRPr b="0" baseline="0" cap="none" i="0" spc="0" strike="noStrike" sz="1600" u="none" kumimoji="0" normalizeH="0">
        <a:ln>
          <a:noFill/>
        </a:ln>
        <a:solidFill>
          <a:srgbClr val="0060AA"/>
        </a:solidFill>
        <a:effectLst/>
        <a:uFillTx/>
        <a:latin typeface="+mn-lt"/>
        <a:ea typeface="+mn-ea"/>
        <a:cs typeface="+mn-cs"/>
        <a:sym typeface="Arial"/>
      </a:defRPr>
    </a:lvl7pPr>
    <a:lvl8pPr marL="0" marR="0" indent="3200400" algn="l" defTabSz="914400" rtl="0" fontAlgn="auto" latinLnBrk="0" hangingPunct="0">
      <a:lnSpc>
        <a:spcPct val="100000"/>
      </a:lnSpc>
      <a:spcBef>
        <a:spcPts val="300"/>
      </a:spcBef>
      <a:spcAft>
        <a:spcPts val="0"/>
      </a:spcAft>
      <a:buClrTx/>
      <a:buSzTx/>
      <a:buFontTx/>
      <a:buNone/>
      <a:tabLst/>
      <a:defRPr b="0" baseline="0" cap="none" i="0" spc="0" strike="noStrike" sz="1600" u="none" kumimoji="0" normalizeH="0">
        <a:ln>
          <a:noFill/>
        </a:ln>
        <a:solidFill>
          <a:srgbClr val="0060AA"/>
        </a:solidFill>
        <a:effectLst/>
        <a:uFillTx/>
        <a:latin typeface="+mn-lt"/>
        <a:ea typeface="+mn-ea"/>
        <a:cs typeface="+mn-cs"/>
        <a:sym typeface="Arial"/>
      </a:defRPr>
    </a:lvl8pPr>
    <a:lvl9pPr marL="0" marR="0" indent="3657600" algn="l" defTabSz="914400" rtl="0" fontAlgn="auto" latinLnBrk="0" hangingPunct="0">
      <a:lnSpc>
        <a:spcPct val="100000"/>
      </a:lnSpc>
      <a:spcBef>
        <a:spcPts val="300"/>
      </a:spcBef>
      <a:spcAft>
        <a:spcPts val="0"/>
      </a:spcAft>
      <a:buClrTx/>
      <a:buSzTx/>
      <a:buFontTx/>
      <a:buNone/>
      <a:tabLst/>
      <a:defRPr b="0" baseline="0" cap="none" i="0" spc="0" strike="noStrike" sz="1600" u="none" kumimoji="0" normalizeH="0">
        <a:ln>
          <a:noFill/>
        </a:ln>
        <a:solidFill>
          <a:srgbClr val="0060AA"/>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60AA"/>
        </a:fontRef>
        <a:srgbClr val="0060AA"/>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FBD5CC"/>
          </a:solidFill>
        </a:fill>
      </a:tcStyle>
    </a:wholeTbl>
    <a:band2H>
      <a:tcTxStyle b="def" i="def"/>
      <a:tcStyle>
        <a:tcBdr/>
        <a:fill>
          <a:solidFill>
            <a:srgbClr val="FDEBE7"/>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inor">
          <a:srgbClr val="0060AA"/>
        </a:fontRef>
        <a:srgbClr val="0060AA"/>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rgbClr val="0060AA"/>
        </a:fontRef>
        <a:srgbClr val="0060AA"/>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F3DAD1"/>
          </a:solidFill>
        </a:fill>
      </a:tcStyle>
    </a:wholeTbl>
    <a:band2H>
      <a:tcTxStyle b="def" i="def"/>
      <a:tcStyle>
        <a:tcBdr/>
        <a:fill>
          <a:solidFill>
            <a:srgbClr val="F9EDE9"/>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0060AA"/>
        </a:fontRef>
        <a:srgbClr val="0060A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9F1"/>
          </a:solidFill>
        </a:fill>
      </a:tcStyle>
    </a:wholeTbl>
    <a:band2H>
      <a:tcTxStyle b="def" i="def"/>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60AA"/>
        </a:fontRef>
        <a:srgbClr val="0060AA"/>
      </a:tcTxStyle>
      <a:tcStyle>
        <a:tcBdr>
          <a:left>
            <a:ln w="12700" cap="flat">
              <a:noFill/>
              <a:miter lim="400000"/>
            </a:ln>
          </a:left>
          <a:right>
            <a:ln w="12700" cap="flat">
              <a:noFill/>
              <a:miter lim="400000"/>
            </a:ln>
          </a:right>
          <a:top>
            <a:ln w="50800" cap="flat">
              <a:solidFill>
                <a:srgbClr val="0060AA"/>
              </a:solidFill>
              <a:prstDash val="solid"/>
              <a:round/>
            </a:ln>
          </a:top>
          <a:bottom>
            <a:ln w="25400" cap="flat">
              <a:solidFill>
                <a:srgbClr val="0060AA"/>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60AA"/>
              </a:solidFill>
              <a:prstDash val="solid"/>
              <a:round/>
            </a:ln>
          </a:top>
          <a:bottom>
            <a:ln w="25400" cap="flat">
              <a:solidFill>
                <a:srgbClr val="0060A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60AA"/>
        </a:fontRef>
        <a:srgbClr val="0060AA"/>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D1E2"/>
          </a:solidFill>
        </a:fill>
      </a:tcStyle>
    </a:wholeTbl>
    <a:band2H>
      <a:tcTxStyle b="def" i="def"/>
      <a:tcStyle>
        <a:tcBdr/>
        <a:fill>
          <a:solidFill>
            <a:srgbClr val="E6E9F1"/>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60AA"/>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60AA"/>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60AA"/>
          </a:solidFill>
        </a:fill>
      </a:tcStyle>
    </a:firstRow>
  </a:tblStyle>
  <a:tblStyle styleId="{2708684C-4D16-4618-839F-0558EEFCDFE6}" styleName="">
    <a:tblBg/>
    <a:wholeTbl>
      <a:tcTxStyle b="off" i="off">
        <a:fontRef idx="minor">
          <a:srgbClr val="0060AA"/>
        </a:fontRef>
        <a:srgbClr val="0060AA"/>
      </a:tcTxStyle>
      <a:tcStyle>
        <a:tcBdr>
          <a:left>
            <a:ln w="12700" cap="flat">
              <a:solidFill>
                <a:srgbClr val="0060AA"/>
              </a:solidFill>
              <a:prstDash val="solid"/>
              <a:round/>
            </a:ln>
          </a:left>
          <a:right>
            <a:ln w="12700" cap="flat">
              <a:solidFill>
                <a:srgbClr val="0060AA"/>
              </a:solidFill>
              <a:prstDash val="solid"/>
              <a:round/>
            </a:ln>
          </a:right>
          <a:top>
            <a:ln w="12700" cap="flat">
              <a:solidFill>
                <a:srgbClr val="0060AA"/>
              </a:solidFill>
              <a:prstDash val="solid"/>
              <a:round/>
            </a:ln>
          </a:top>
          <a:bottom>
            <a:ln w="12700" cap="flat">
              <a:solidFill>
                <a:srgbClr val="0060AA"/>
              </a:solidFill>
              <a:prstDash val="solid"/>
              <a:round/>
            </a:ln>
          </a:bottom>
          <a:insideH>
            <a:ln w="12700" cap="flat">
              <a:solidFill>
                <a:srgbClr val="0060AA"/>
              </a:solidFill>
              <a:prstDash val="solid"/>
              <a:round/>
            </a:ln>
          </a:insideH>
          <a:insideV>
            <a:ln w="12700" cap="flat">
              <a:solidFill>
                <a:srgbClr val="0060AA"/>
              </a:solidFill>
              <a:prstDash val="solid"/>
              <a:round/>
            </a:ln>
          </a:insideV>
        </a:tcBdr>
        <a:fill>
          <a:solidFill>
            <a:srgbClr val="0060AA">
              <a:alpha val="20000"/>
            </a:srgbClr>
          </a:solidFill>
        </a:fill>
      </a:tcStyle>
    </a:wholeTbl>
    <a:band2H>
      <a:tcTxStyle b="def" i="def"/>
      <a:tcStyle>
        <a:tcBdr/>
        <a:fill>
          <a:solidFill>
            <a:schemeClr val="accent3">
              <a:lumOff val="44000"/>
            </a:schemeClr>
          </a:solidFill>
        </a:fill>
      </a:tcStyle>
    </a:band2H>
    <a:firstCol>
      <a:tcTxStyle b="on" i="off">
        <a:fontRef idx="minor">
          <a:srgbClr val="0060AA"/>
        </a:fontRef>
        <a:srgbClr val="0060AA"/>
      </a:tcTxStyle>
      <a:tcStyle>
        <a:tcBdr>
          <a:left>
            <a:ln w="12700" cap="flat">
              <a:solidFill>
                <a:srgbClr val="0060AA"/>
              </a:solidFill>
              <a:prstDash val="solid"/>
              <a:round/>
            </a:ln>
          </a:left>
          <a:right>
            <a:ln w="12700" cap="flat">
              <a:solidFill>
                <a:srgbClr val="0060AA"/>
              </a:solidFill>
              <a:prstDash val="solid"/>
              <a:round/>
            </a:ln>
          </a:right>
          <a:top>
            <a:ln w="12700" cap="flat">
              <a:solidFill>
                <a:srgbClr val="0060AA"/>
              </a:solidFill>
              <a:prstDash val="solid"/>
              <a:round/>
            </a:ln>
          </a:top>
          <a:bottom>
            <a:ln w="12700" cap="flat">
              <a:solidFill>
                <a:srgbClr val="0060AA"/>
              </a:solidFill>
              <a:prstDash val="solid"/>
              <a:round/>
            </a:ln>
          </a:bottom>
          <a:insideH>
            <a:ln w="12700" cap="flat">
              <a:solidFill>
                <a:srgbClr val="0060AA"/>
              </a:solidFill>
              <a:prstDash val="solid"/>
              <a:round/>
            </a:ln>
          </a:insideH>
          <a:insideV>
            <a:ln w="12700" cap="flat">
              <a:solidFill>
                <a:srgbClr val="0060AA"/>
              </a:solidFill>
              <a:prstDash val="solid"/>
              <a:round/>
            </a:ln>
          </a:insideV>
        </a:tcBdr>
        <a:fill>
          <a:solidFill>
            <a:srgbClr val="0060AA">
              <a:alpha val="20000"/>
            </a:srgbClr>
          </a:solidFill>
        </a:fill>
      </a:tcStyle>
    </a:firstCol>
    <a:lastRow>
      <a:tcTxStyle b="on" i="off">
        <a:fontRef idx="minor">
          <a:srgbClr val="0060AA"/>
        </a:fontRef>
        <a:srgbClr val="0060AA"/>
      </a:tcTxStyle>
      <a:tcStyle>
        <a:tcBdr>
          <a:left>
            <a:ln w="12700" cap="flat">
              <a:solidFill>
                <a:srgbClr val="0060AA"/>
              </a:solidFill>
              <a:prstDash val="solid"/>
              <a:round/>
            </a:ln>
          </a:left>
          <a:right>
            <a:ln w="12700" cap="flat">
              <a:solidFill>
                <a:srgbClr val="0060AA"/>
              </a:solidFill>
              <a:prstDash val="solid"/>
              <a:round/>
            </a:ln>
          </a:right>
          <a:top>
            <a:ln w="50800" cap="flat">
              <a:solidFill>
                <a:srgbClr val="0060AA"/>
              </a:solidFill>
              <a:prstDash val="solid"/>
              <a:round/>
            </a:ln>
          </a:top>
          <a:bottom>
            <a:ln w="12700" cap="flat">
              <a:solidFill>
                <a:srgbClr val="0060AA"/>
              </a:solidFill>
              <a:prstDash val="solid"/>
              <a:round/>
            </a:ln>
          </a:bottom>
          <a:insideH>
            <a:ln w="12700" cap="flat">
              <a:solidFill>
                <a:srgbClr val="0060AA"/>
              </a:solidFill>
              <a:prstDash val="solid"/>
              <a:round/>
            </a:ln>
          </a:insideH>
          <a:insideV>
            <a:ln w="12700" cap="flat">
              <a:solidFill>
                <a:srgbClr val="0060AA"/>
              </a:solidFill>
              <a:prstDash val="solid"/>
              <a:round/>
            </a:ln>
          </a:insideV>
        </a:tcBdr>
        <a:fill>
          <a:noFill/>
        </a:fill>
      </a:tcStyle>
    </a:lastRow>
    <a:firstRow>
      <a:tcTxStyle b="on" i="off">
        <a:fontRef idx="minor">
          <a:srgbClr val="0060AA"/>
        </a:fontRef>
        <a:srgbClr val="0060AA"/>
      </a:tcTxStyle>
      <a:tcStyle>
        <a:tcBdr>
          <a:left>
            <a:ln w="12700" cap="flat">
              <a:solidFill>
                <a:srgbClr val="0060AA"/>
              </a:solidFill>
              <a:prstDash val="solid"/>
              <a:round/>
            </a:ln>
          </a:left>
          <a:right>
            <a:ln w="12700" cap="flat">
              <a:solidFill>
                <a:srgbClr val="0060AA"/>
              </a:solidFill>
              <a:prstDash val="solid"/>
              <a:round/>
            </a:ln>
          </a:right>
          <a:top>
            <a:ln w="12700" cap="flat">
              <a:solidFill>
                <a:srgbClr val="0060AA"/>
              </a:solidFill>
              <a:prstDash val="solid"/>
              <a:round/>
            </a:ln>
          </a:top>
          <a:bottom>
            <a:ln w="25400" cap="flat">
              <a:solidFill>
                <a:srgbClr val="0060AA"/>
              </a:solidFill>
              <a:prstDash val="solid"/>
              <a:round/>
            </a:ln>
          </a:bottom>
          <a:insideH>
            <a:ln w="12700" cap="flat">
              <a:solidFill>
                <a:srgbClr val="0060AA"/>
              </a:solidFill>
              <a:prstDash val="solid"/>
              <a:round/>
            </a:ln>
          </a:insideH>
          <a:insideV>
            <a:ln w="12700" cap="flat">
              <a:solidFill>
                <a:srgbClr val="0060AA"/>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ph type="sldImg"/>
          </p:nvPr>
        </p:nvSpPr>
        <p:spPr>
          <a:xfrm>
            <a:off x="1143000" y="685800"/>
            <a:ext cx="4572000" cy="3429000"/>
          </a:xfrm>
          <a:prstGeom prst="rect">
            <a:avLst/>
          </a:prstGeom>
        </p:spPr>
        <p:txBody>
          <a:bodyPr/>
          <a:lstStyle/>
          <a:p>
            <a:pPr/>
          </a:p>
        </p:txBody>
      </p:sp>
      <p:sp>
        <p:nvSpPr>
          <p:cNvPr id="137" name="Shape 1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r>
              <a:t>We are facing many changes with how projects get built.  We are here to assist local governments, staff, and the public in understanding the different pieces of new policy and legislation which will guide transportation project planning, scoring, selection, and funding in the Commonwealth beginning with the Six-Year Improvement Program on July 1, 2016.</a:t>
            </a:r>
          </a:p>
          <a:p>
            <a:pPr/>
          </a:p>
          <a:p>
            <a:pPr/>
            <a:r>
              <a:t>The vision document, planning, and project scoring outreach which is currently underway, will not only influence, but will determine how projects ultimately make their way from an idea, to an actual funded transportation project.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The Virginia Office of Intermodal Planning and Investment (OIPI) has recently released the draft Vision document for public comment and will be developing the VMTP over the next 12 months, incorporating both locality and public outreach sessions.</a:t>
            </a: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HB2 requires us to score certain projects.  The law requires us to use 5 Factor areas for scoring – land use is also required for areas over 200k in population.  VDOT and DRPT are continuing efforts to develop the process for prioritizing projects.  We have hosted multiple outreach sessions to obtain feedback on the measures and the process.  Last month, the Deputy Secretary gave an overview of the HB2 process at the March CTB meeting and draft Policy Guide was issued for public comment.  We are now hosting public hearings across the state providing opportunities for you to comment on both the draft SYIP and the draft Policy Guide.  I hope we will hear from you tonight.  Based on feedback received from these meetings and on-line feedback revisions to the draft Policy Guide will be presented to the CTB at their May meeting with final approval by the CTB at the June meeting.</a:t>
            </a:r>
          </a:p>
          <a:p>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Urban Development Areas (UDAs) are a statewide designation for compact areas where jurisdictions intend to concentrate future population growth and development.</a:t>
            </a:r>
          </a:p>
          <a:p>
            <a:pPr/>
          </a:p>
          <a:p>
            <a:pPr/>
            <a:r>
              <a:t>Regional Networks – potentially to primary arterials.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a:buSzPct val="100000"/>
              <a:buChar char="•"/>
            </a:pPr>
            <a:r>
              <a:t>319 applications received statewide</a:t>
            </a:r>
          </a:p>
          <a:p>
            <a:pPr>
              <a:buSzPct val="100000"/>
              <a:buChar char="•"/>
            </a:pPr>
            <a:r>
              <a:t>46 applications received in NOVA: 5 transit, 41 highway and/or bicycle and pedestrian projects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pic>
        <p:nvPicPr>
          <p:cNvPr id="12" name="image2.png" descr="07060_powerPointFINAL"/>
          <p:cNvPicPr>
            <a:picLocks noChangeAspect="1"/>
          </p:cNvPicPr>
          <p:nvPr/>
        </p:nvPicPr>
        <p:blipFill>
          <a:blip r:embed="rId2">
            <a:extLst/>
          </a:blip>
          <a:stretch>
            <a:fillRect/>
          </a:stretch>
        </p:blipFill>
        <p:spPr>
          <a:xfrm>
            <a:off x="0" y="-1588"/>
            <a:ext cx="9145589" cy="6859589"/>
          </a:xfrm>
          <a:prstGeom prst="rect">
            <a:avLst/>
          </a:prstGeom>
          <a:ln w="12700">
            <a:miter lim="400000"/>
          </a:ln>
        </p:spPr>
      </p:pic>
      <p:sp>
        <p:nvSpPr>
          <p:cNvPr id="13" name="Shape 13"/>
          <p:cNvSpPr/>
          <p:nvPr>
            <p:ph type="title"/>
          </p:nvPr>
        </p:nvSpPr>
        <p:spPr>
          <a:xfrm>
            <a:off x="1371600" y="3505200"/>
            <a:ext cx="6858000" cy="13716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l">
              <a:defRPr sz="1800"/>
            </a:lvl1pPr>
          </a:lstStyle>
          <a:p>
            <a:pPr/>
            <a:r>
              <a:t>Click to edit Master title style</a:t>
            </a:r>
          </a:p>
        </p:txBody>
      </p:sp>
      <p:sp>
        <p:nvSpPr>
          <p:cNvPr id="14" name="Shape 14"/>
          <p:cNvSpPr/>
          <p:nvPr>
            <p:ph type="body" sz="quarter" idx="1"/>
          </p:nvPr>
        </p:nvSpPr>
        <p:spPr>
          <a:xfrm>
            <a:off x="1371600" y="5029200"/>
            <a:ext cx="3505200" cy="9906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marL="0" indent="0">
              <a:spcBef>
                <a:spcPts val="300"/>
              </a:spcBef>
              <a:defRPr b="1" sz="1600">
                <a:solidFill>
                  <a:srgbClr val="00408D"/>
                </a:solidFill>
              </a:defRPr>
            </a:lvl1pPr>
            <a:lvl2pPr marL="0" indent="457200">
              <a:spcBef>
                <a:spcPts val="300"/>
              </a:spcBef>
              <a:defRPr b="1" sz="1600">
                <a:solidFill>
                  <a:srgbClr val="00408D"/>
                </a:solidFill>
              </a:defRPr>
            </a:lvl2pPr>
            <a:lvl3pPr marL="1143000" indent="-228600">
              <a:spcBef>
                <a:spcPts val="300"/>
              </a:spcBef>
              <a:defRPr b="1" sz="1600">
                <a:solidFill>
                  <a:srgbClr val="00408D"/>
                </a:solidFill>
              </a:defRPr>
            </a:lvl3pPr>
          </a:lstStyle>
          <a:p>
            <a:pPr/>
            <a:r>
              <a:t>Date</a:t>
            </a:r>
          </a:p>
          <a:p>
            <a:pPr lvl="1"/>
            <a:r>
              <a:t>Name </a:t>
            </a:r>
          </a:p>
          <a:p>
            <a:pPr lvl="2"/>
            <a:r>
              <a:t>Title</a:t>
            </a:r>
          </a:p>
        </p:txBody>
      </p:sp>
      <p:sp>
        <p:nvSpPr>
          <p:cNvPr id="15" name="Shape 15"/>
          <p:cNvSpPr/>
          <p:nvPr>
            <p:ph type="sldNum" sz="quarter" idx="2"/>
          </p:nvPr>
        </p:nvSpPr>
        <p:spPr>
          <a:xfrm>
            <a:off x="4419600" y="6356350"/>
            <a:ext cx="2133600" cy="3683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4" name="Shape 94"/>
          <p:cNvSpPr/>
          <p:nvPr>
            <p:ph type="title"/>
          </p:nvPr>
        </p:nvSpPr>
        <p:spPr>
          <a:xfrm>
            <a:off x="2133600" y="228600"/>
            <a:ext cx="6705600" cy="11430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title style</a:t>
            </a:r>
          </a:p>
        </p:txBody>
      </p:sp>
      <p:sp>
        <p:nvSpPr>
          <p:cNvPr id="95" name="Shape 95"/>
          <p:cNvSpPr/>
          <p:nvPr>
            <p:ph type="body" idx="1"/>
          </p:nvPr>
        </p:nvSpPr>
        <p:spPr>
          <a:xfrm>
            <a:off x="457200" y="1600200"/>
            <a:ext cx="8382000" cy="43434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text styles</a:t>
            </a:r>
          </a:p>
          <a:p>
            <a:pPr lvl="1"/>
            <a:r>
              <a:t>Second level</a:t>
            </a:r>
          </a:p>
          <a:p>
            <a:pPr lvl="2"/>
            <a:r>
              <a:t>Third level</a:t>
            </a:r>
          </a:p>
          <a:p>
            <a:pPr lvl="3"/>
            <a:r>
              <a:t>Fourth level</a:t>
            </a:r>
          </a:p>
          <a:p>
            <a:pPr lvl="4"/>
            <a:r>
              <a:t>Fifth level</a:t>
            </a:r>
          </a:p>
        </p:txBody>
      </p:sp>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3" name="Shape 103"/>
          <p:cNvSpPr/>
          <p:nvPr>
            <p:ph type="title"/>
          </p:nvPr>
        </p:nvSpPr>
        <p:spPr>
          <a:xfrm>
            <a:off x="6743700" y="228600"/>
            <a:ext cx="2095500" cy="57150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title style</a:t>
            </a:r>
          </a:p>
        </p:txBody>
      </p:sp>
      <p:sp>
        <p:nvSpPr>
          <p:cNvPr id="104" name="Shape 104"/>
          <p:cNvSpPr/>
          <p:nvPr>
            <p:ph type="body" idx="1"/>
          </p:nvPr>
        </p:nvSpPr>
        <p:spPr>
          <a:xfrm>
            <a:off x="457200" y="228600"/>
            <a:ext cx="6134100" cy="57150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text styles</a:t>
            </a:r>
          </a:p>
          <a:p>
            <a:pPr lvl="1"/>
            <a:r>
              <a:t>Second level</a:t>
            </a:r>
          </a:p>
          <a:p>
            <a:pPr lvl="2"/>
            <a:r>
              <a:t>Third level</a:t>
            </a:r>
          </a:p>
          <a:p>
            <a:pPr lvl="3"/>
            <a:r>
              <a:t>Fourth level</a:t>
            </a:r>
          </a:p>
          <a:p>
            <a:pPr lvl="4"/>
            <a:r>
              <a:t>Fifth level</a:t>
            </a: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nd Diagram or Organization Chart">
    <p:spTree>
      <p:nvGrpSpPr>
        <p:cNvPr id="1" name=""/>
        <p:cNvGrpSpPr/>
        <p:nvPr/>
      </p:nvGrpSpPr>
      <p:grpSpPr>
        <a:xfrm>
          <a:off x="0" y="0"/>
          <a:ext cx="0" cy="0"/>
          <a:chOff x="0" y="0"/>
          <a:chExt cx="0" cy="0"/>
        </a:xfrm>
      </p:grpSpPr>
      <p:sp>
        <p:nvSpPr>
          <p:cNvPr id="112" name="Shape 112"/>
          <p:cNvSpPr/>
          <p:nvPr>
            <p:ph type="title"/>
          </p:nvPr>
        </p:nvSpPr>
        <p:spPr>
          <a:xfrm>
            <a:off x="2133600" y="228600"/>
            <a:ext cx="6705600" cy="11430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title style</a:t>
            </a:r>
          </a:p>
        </p:txBody>
      </p:sp>
      <p:sp>
        <p:nvSpPr>
          <p:cNvPr id="113" name="Shape 1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Text, and Content">
    <p:spTree>
      <p:nvGrpSpPr>
        <p:cNvPr id="1" name=""/>
        <p:cNvGrpSpPr/>
        <p:nvPr/>
      </p:nvGrpSpPr>
      <p:grpSpPr>
        <a:xfrm>
          <a:off x="0" y="0"/>
          <a:ext cx="0" cy="0"/>
          <a:chOff x="0" y="0"/>
          <a:chExt cx="0" cy="0"/>
        </a:xfrm>
      </p:grpSpPr>
      <p:sp>
        <p:nvSpPr>
          <p:cNvPr id="120" name="Shape 120"/>
          <p:cNvSpPr/>
          <p:nvPr>
            <p:ph type="title"/>
          </p:nvPr>
        </p:nvSpPr>
        <p:spPr>
          <a:xfrm>
            <a:off x="2133600" y="228600"/>
            <a:ext cx="6705600" cy="11430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title style</a:t>
            </a:r>
          </a:p>
        </p:txBody>
      </p:sp>
      <p:sp>
        <p:nvSpPr>
          <p:cNvPr id="121" name="Shape 121"/>
          <p:cNvSpPr/>
          <p:nvPr>
            <p:ph type="body" sz="half" idx="1"/>
          </p:nvPr>
        </p:nvSpPr>
        <p:spPr>
          <a:xfrm>
            <a:off x="457200" y="1600200"/>
            <a:ext cx="4114800" cy="43434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text styles</a:t>
            </a:r>
          </a:p>
          <a:p>
            <a:pPr lvl="1"/>
            <a:r>
              <a:t>Second level</a:t>
            </a:r>
          </a:p>
          <a:p>
            <a:pPr lvl="2"/>
            <a:r>
              <a:t>Third level</a:t>
            </a:r>
          </a:p>
          <a:p>
            <a:pPr lvl="3"/>
            <a:r>
              <a:t>Fourth level</a:t>
            </a:r>
          </a:p>
          <a:p>
            <a:pPr lvl="4"/>
            <a:r>
              <a:t>Fifth level</a:t>
            </a:r>
          </a:p>
        </p:txBody>
      </p:sp>
      <p:sp>
        <p:nvSpPr>
          <p:cNvPr id="122" name="Shape 1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spTree>
      <p:nvGrpSpPr>
        <p:cNvPr id="1" name=""/>
        <p:cNvGrpSpPr/>
        <p:nvPr/>
      </p:nvGrpSpPr>
      <p:grpSpPr>
        <a:xfrm>
          <a:off x="0" y="0"/>
          <a:ext cx="0" cy="0"/>
          <a:chOff x="0" y="0"/>
          <a:chExt cx="0" cy="0"/>
        </a:xfrm>
      </p:grpSpPr>
      <p:sp>
        <p:nvSpPr>
          <p:cNvPr id="129" name="Shape 129"/>
          <p:cNvSpPr/>
          <p:nvPr>
            <p:ph type="title"/>
          </p:nvPr>
        </p:nvSpPr>
        <p:spPr>
          <a:xfrm>
            <a:off x="2133600" y="228600"/>
            <a:ext cx="6705600" cy="11430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title style</a:t>
            </a:r>
          </a:p>
        </p:txBody>
      </p:sp>
      <p:sp>
        <p:nvSpPr>
          <p:cNvPr id="130" name="Shape 1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2" name="Shape 22"/>
          <p:cNvSpPr/>
          <p:nvPr>
            <p:ph type="title"/>
          </p:nvPr>
        </p:nvSpPr>
        <p:spPr>
          <a:xfrm>
            <a:off x="2133600" y="228600"/>
            <a:ext cx="6705600" cy="11430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title style</a:t>
            </a:r>
          </a:p>
        </p:txBody>
      </p:sp>
      <p:sp>
        <p:nvSpPr>
          <p:cNvPr id="23" name="Shape 23"/>
          <p:cNvSpPr/>
          <p:nvPr>
            <p:ph type="body" idx="1"/>
          </p:nvPr>
        </p:nvSpPr>
        <p:spPr>
          <a:xfrm>
            <a:off x="457200" y="1600200"/>
            <a:ext cx="8382000" cy="43434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text styles</a:t>
            </a:r>
          </a:p>
          <a:p>
            <a:pPr lvl="1"/>
            <a:r>
              <a:t>Second level</a:t>
            </a:r>
          </a:p>
          <a:p>
            <a:pPr lvl="2"/>
            <a:r>
              <a:t>Third level</a:t>
            </a:r>
          </a:p>
          <a:p>
            <a:pPr lvl="3"/>
            <a:r>
              <a:t>Fourth level</a:t>
            </a:r>
          </a:p>
          <a:p>
            <a:pPr lvl="4"/>
            <a:r>
              <a:t>Fifth level</a:t>
            </a:r>
          </a:p>
        </p:txBody>
      </p:sp>
      <p:sp>
        <p:nvSpPr>
          <p:cNvPr id="24" name="Shape 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31" name="Shape 31"/>
          <p:cNvSpPr/>
          <p:nvPr>
            <p:ph type="title"/>
          </p:nvPr>
        </p:nvSpPr>
        <p:spPr>
          <a:xfrm>
            <a:off x="722312" y="4406900"/>
            <a:ext cx="7772401" cy="1362075"/>
          </a:xfrm>
          <a:prstGeom prst="rect">
            <a:avLst/>
          </a:prstGeom>
          <a:extLst>
            <a:ext uri="{C572A759-6A51-4108-AA02-DFA0A04FC94B}">
              <ma14:wrappingTextBoxFlag xmlns:ma14="http://schemas.microsoft.com/office/mac/drawingml/2011/main" val="1"/>
            </a:ext>
          </a:extLst>
        </p:spPr>
        <p:txBody>
          <a:bodyPr anchor="t">
            <a:normAutofit fontScale="100000" lnSpcReduction="0"/>
          </a:bodyPr>
          <a:lstStyle>
            <a:lvl1pPr algn="l">
              <a:defRPr cap="all" sz="4000"/>
            </a:lvl1pPr>
          </a:lstStyle>
          <a:p>
            <a:pPr/>
            <a:r>
              <a:t>Click to edit Master title style</a:t>
            </a:r>
          </a:p>
        </p:txBody>
      </p:sp>
      <p:sp>
        <p:nvSpPr>
          <p:cNvPr id="32" name="Shape 32"/>
          <p:cNvSpPr/>
          <p:nvPr>
            <p:ph type="body" sz="quarter" idx="1"/>
          </p:nvPr>
        </p:nvSpPr>
        <p:spPr>
          <a:xfrm>
            <a:off x="722312" y="2906713"/>
            <a:ext cx="7772401" cy="1500188"/>
          </a:xfrm>
          <a:prstGeom prst="rect">
            <a:avLst/>
          </a:prstGeom>
          <a:extLst>
            <a:ext uri="{C572A759-6A51-4108-AA02-DFA0A04FC94B}">
              <ma14:wrappingTextBoxFlag xmlns:ma14="http://schemas.microsoft.com/office/mac/drawingml/2011/main" val="1"/>
            </a:ext>
          </a:extLst>
        </p:spPr>
        <p:txBody>
          <a:bodyPr anchor="b">
            <a:normAutofit fontScale="100000" lnSpcReduction="0"/>
          </a:bodyPr>
          <a:lstStyle>
            <a:lvl1pPr marL="0" indent="0"/>
          </a:lstStyle>
          <a:p>
            <a:pPr/>
            <a:r>
              <a:t>Click to edit Master text styles</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40" name="Shape 40"/>
          <p:cNvSpPr/>
          <p:nvPr>
            <p:ph type="title"/>
          </p:nvPr>
        </p:nvSpPr>
        <p:spPr>
          <a:xfrm>
            <a:off x="2133600" y="228600"/>
            <a:ext cx="6705600" cy="11430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title style</a:t>
            </a:r>
          </a:p>
        </p:txBody>
      </p:sp>
      <p:sp>
        <p:nvSpPr>
          <p:cNvPr id="41" name="Shape 41"/>
          <p:cNvSpPr/>
          <p:nvPr>
            <p:ph type="body" sz="half" idx="1"/>
          </p:nvPr>
        </p:nvSpPr>
        <p:spPr>
          <a:xfrm>
            <a:off x="457200" y="1600200"/>
            <a:ext cx="4114800" cy="43434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sz="2800"/>
            </a:lvl1pPr>
            <a:lvl2pPr>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Click to edit Master text styles</a:t>
            </a:r>
          </a:p>
          <a:p>
            <a:pPr lvl="1"/>
            <a:r>
              <a:t>Second level</a:t>
            </a:r>
          </a:p>
          <a:p>
            <a:pPr lvl="2"/>
            <a:r>
              <a:t>Third level</a:t>
            </a:r>
          </a:p>
          <a:p>
            <a:pPr lvl="3"/>
            <a:r>
              <a:t>Fourth level</a:t>
            </a:r>
          </a:p>
          <a:p>
            <a:pPr lvl="4"/>
            <a:r>
              <a:t>Fifth level</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9" name="Shape 49"/>
          <p:cNvSpPr/>
          <p:nvPr>
            <p:ph type="title"/>
          </p:nvPr>
        </p:nvSpPr>
        <p:spPr>
          <a:xfrm>
            <a:off x="457200" y="274638"/>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title style</a:t>
            </a:r>
          </a:p>
        </p:txBody>
      </p:sp>
      <p:sp>
        <p:nvSpPr>
          <p:cNvPr id="50" name="Shape 50"/>
          <p:cNvSpPr/>
          <p:nvPr>
            <p:ph type="body" sz="quarter" idx="1"/>
          </p:nvPr>
        </p:nvSpPr>
        <p:spPr>
          <a:xfrm>
            <a:off x="457200" y="1535112"/>
            <a:ext cx="4040188" cy="639763"/>
          </a:xfrm>
          <a:prstGeom prst="rect">
            <a:avLst/>
          </a:prstGeom>
          <a:extLst>
            <a:ext uri="{C572A759-6A51-4108-AA02-DFA0A04FC94B}">
              <ma14:wrappingTextBoxFlag xmlns:ma14="http://schemas.microsoft.com/office/mac/drawingml/2011/main" val="1"/>
            </a:ext>
          </a:extLst>
        </p:spPr>
        <p:txBody>
          <a:bodyPr anchor="b">
            <a:normAutofit fontScale="100000" lnSpcReduction="0"/>
          </a:bodyPr>
          <a:lstStyle>
            <a:lvl1pPr marL="0" indent="0">
              <a:spcBef>
                <a:spcPts val="500"/>
              </a:spcBef>
              <a:defRPr b="1" sz="2400"/>
            </a:lvl1pPr>
          </a:lstStyle>
          <a:p>
            <a:pPr/>
            <a:r>
              <a:t>Click to edit Master text styles</a:t>
            </a:r>
          </a:p>
        </p:txBody>
      </p:sp>
      <p:sp>
        <p:nvSpPr>
          <p:cNvPr id="51" name="Shape 51"/>
          <p:cNvSpPr/>
          <p:nvPr>
            <p:ph type="body" sz="quarter" idx="13"/>
          </p:nvPr>
        </p:nvSpPr>
        <p:spPr>
          <a:xfrm>
            <a:off x="4645025" y="1535112"/>
            <a:ext cx="4041775" cy="639763"/>
          </a:xfrm>
          <a:prstGeom prst="rect">
            <a:avLst/>
          </a:prstGeom>
        </p:spPr>
        <p:txBody>
          <a:bodyPr anchor="b">
            <a:normAutofit fontScale="100000" lnSpcReduction="0"/>
          </a:bodyPr>
          <a:lstStyle/>
          <a:p>
            <a:pPr marL="0" indent="0">
              <a:spcBef>
                <a:spcPts val="500"/>
              </a:spcBef>
              <a:defRPr b="1" sz="2400"/>
            </a:pPr>
          </a:p>
        </p:txBody>
      </p:sp>
      <p:sp>
        <p:nvSpPr>
          <p:cNvPr id="52" name="Shape 5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9" name="Shape 59"/>
          <p:cNvSpPr/>
          <p:nvPr>
            <p:ph type="title"/>
          </p:nvPr>
        </p:nvSpPr>
        <p:spPr>
          <a:xfrm>
            <a:off x="2133600" y="228600"/>
            <a:ext cx="6705600" cy="11430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title style</a:t>
            </a:r>
          </a:p>
        </p:txBody>
      </p:sp>
      <p:sp>
        <p:nvSpPr>
          <p:cNvPr id="60" name="Shape 6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7" name="Shape 6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4" name="Shape 74"/>
          <p:cNvSpPr/>
          <p:nvPr>
            <p:ph type="title"/>
          </p:nvPr>
        </p:nvSpPr>
        <p:spPr>
          <a:xfrm>
            <a:off x="457200" y="273050"/>
            <a:ext cx="3008314" cy="1162050"/>
          </a:xfrm>
          <a:prstGeom prst="rect">
            <a:avLst/>
          </a:prstGeom>
          <a:extLst>
            <a:ext uri="{C572A759-6A51-4108-AA02-DFA0A04FC94B}">
              <ma14:wrappingTextBoxFlag xmlns:ma14="http://schemas.microsoft.com/office/mac/drawingml/2011/main" val="1"/>
            </a:ext>
          </a:extLst>
        </p:spPr>
        <p:txBody>
          <a:bodyPr anchor="b">
            <a:normAutofit fontScale="100000" lnSpcReduction="0"/>
          </a:bodyPr>
          <a:lstStyle>
            <a:lvl1pPr algn="l">
              <a:defRPr sz="2000"/>
            </a:lvl1pPr>
          </a:lstStyle>
          <a:p>
            <a:pPr/>
            <a:r>
              <a:t>Click to edit Master title style</a:t>
            </a:r>
          </a:p>
        </p:txBody>
      </p:sp>
      <p:sp>
        <p:nvSpPr>
          <p:cNvPr id="75" name="Shape 75"/>
          <p:cNvSpPr/>
          <p:nvPr>
            <p:ph type="body" idx="1"/>
          </p:nvPr>
        </p:nvSpPr>
        <p:spPr>
          <a:xfrm>
            <a:off x="3575050" y="273050"/>
            <a:ext cx="5111750" cy="585311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700"/>
              </a:spcBef>
              <a:defRPr sz="3200"/>
            </a:lvl1pPr>
            <a:lvl2pPr>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a:r>
              <a:t>Click to edit Master text styles</a:t>
            </a:r>
          </a:p>
          <a:p>
            <a:pPr lvl="1"/>
            <a:r>
              <a:t>Second level</a:t>
            </a:r>
          </a:p>
          <a:p>
            <a:pPr lvl="2"/>
            <a:r>
              <a:t>Third level</a:t>
            </a:r>
          </a:p>
          <a:p>
            <a:pPr lvl="3"/>
            <a:r>
              <a:t>Fourth level</a:t>
            </a:r>
          </a:p>
          <a:p>
            <a:pPr lvl="4"/>
            <a:r>
              <a:t>Fifth level</a:t>
            </a:r>
          </a:p>
        </p:txBody>
      </p:sp>
      <p:sp>
        <p:nvSpPr>
          <p:cNvPr id="76" name="Shape 76"/>
          <p:cNvSpPr/>
          <p:nvPr>
            <p:ph type="body" sz="half" idx="13"/>
          </p:nvPr>
        </p:nvSpPr>
        <p:spPr>
          <a:xfrm>
            <a:off x="457199" y="1435100"/>
            <a:ext cx="3008315" cy="4691063"/>
          </a:xfrm>
          <a:prstGeom prst="rect">
            <a:avLst/>
          </a:prstGeom>
        </p:spPr>
        <p:txBody>
          <a:bodyPr>
            <a:normAutofit fontScale="100000" lnSpcReduction="0"/>
          </a:bodyPr>
          <a:lstStyle/>
          <a:p>
            <a:pPr marL="0" indent="0">
              <a:spcBef>
                <a:spcPts val="300"/>
              </a:spcBef>
              <a:defRPr sz="1400"/>
            </a:pPr>
          </a:p>
        </p:txBody>
      </p:sp>
      <p:sp>
        <p:nvSpPr>
          <p:cNvPr id="77" name="Shape 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4" name="Shape 84"/>
          <p:cNvSpPr/>
          <p:nvPr>
            <p:ph type="title"/>
          </p:nvPr>
        </p:nvSpPr>
        <p:spPr>
          <a:xfrm>
            <a:off x="1792288" y="4800600"/>
            <a:ext cx="5486401" cy="566738"/>
          </a:xfrm>
          <a:prstGeom prst="rect">
            <a:avLst/>
          </a:prstGeom>
          <a:extLst>
            <a:ext uri="{C572A759-6A51-4108-AA02-DFA0A04FC94B}">
              <ma14:wrappingTextBoxFlag xmlns:ma14="http://schemas.microsoft.com/office/mac/drawingml/2011/main" val="1"/>
            </a:ext>
          </a:extLst>
        </p:spPr>
        <p:txBody>
          <a:bodyPr anchor="b">
            <a:normAutofit fontScale="100000" lnSpcReduction="0"/>
          </a:bodyPr>
          <a:lstStyle>
            <a:lvl1pPr algn="l">
              <a:defRPr sz="2000"/>
            </a:lvl1pPr>
          </a:lstStyle>
          <a:p>
            <a:pPr/>
            <a:r>
              <a:t>Click to edit Master title style</a:t>
            </a:r>
          </a:p>
        </p:txBody>
      </p:sp>
      <p:sp>
        <p:nvSpPr>
          <p:cNvPr id="85" name="Shape 85"/>
          <p:cNvSpPr/>
          <p:nvPr>
            <p:ph type="pic" sz="half" idx="13"/>
          </p:nvPr>
        </p:nvSpPr>
        <p:spPr>
          <a:xfrm>
            <a:off x="1792288" y="612775"/>
            <a:ext cx="5486401" cy="4114800"/>
          </a:xfrm>
          <a:prstGeom prst="rect">
            <a:avLst/>
          </a:prstGeom>
        </p:spPr>
        <p:txBody>
          <a:bodyPr lIns="91439" rIns="91439"/>
          <a:lstStyle/>
          <a:p>
            <a:pPr/>
          </a:p>
        </p:txBody>
      </p:sp>
      <p:sp>
        <p:nvSpPr>
          <p:cNvPr id="86" name="Shape 86"/>
          <p:cNvSpPr/>
          <p:nvPr>
            <p:ph type="body" sz="quarter" idx="1"/>
          </p:nvPr>
        </p:nvSpPr>
        <p:spPr>
          <a:xfrm>
            <a:off x="1792288" y="5367337"/>
            <a:ext cx="5486401" cy="8048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marL="0" indent="0">
              <a:spcBef>
                <a:spcPts val="300"/>
              </a:spcBef>
              <a:defRPr sz="1400"/>
            </a:lvl1pPr>
          </a:lstStyle>
          <a:p>
            <a:pPr/>
            <a:r>
              <a:t>Click to edit Master text styles</a:t>
            </a:r>
          </a:p>
        </p:txBody>
      </p:sp>
      <p:sp>
        <p:nvSpPr>
          <p:cNvPr id="87" name="Shape 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p:bgPr>
    </p:bg>
    <p:spTree>
      <p:nvGrpSpPr>
        <p:cNvPr id="1" name=""/>
        <p:cNvGrpSpPr/>
        <p:nvPr/>
      </p:nvGrpSpPr>
      <p:grpSpPr>
        <a:xfrm>
          <a:off x="0" y="0"/>
          <a:ext cx="0" cy="0"/>
          <a:chOff x="0" y="0"/>
          <a:chExt cx="0" cy="0"/>
        </a:xfrm>
      </p:grpSpPr>
      <p:pic>
        <p:nvPicPr>
          <p:cNvPr id="2" name="image1.png" descr="top corner curve2"/>
          <p:cNvPicPr>
            <a:picLocks noChangeAspect="1"/>
          </p:cNvPicPr>
          <p:nvPr/>
        </p:nvPicPr>
        <p:blipFill>
          <a:blip r:embed="rId2">
            <a:extLst/>
          </a:blip>
          <a:stretch>
            <a:fillRect/>
          </a:stretch>
        </p:blipFill>
        <p:spPr>
          <a:xfrm>
            <a:off x="0" y="0"/>
            <a:ext cx="2843214" cy="2266950"/>
          </a:xfrm>
          <a:prstGeom prst="rect">
            <a:avLst/>
          </a:prstGeom>
          <a:ln w="12700">
            <a:miter lim="400000"/>
          </a:ln>
        </p:spPr>
      </p:pic>
      <p:sp>
        <p:nvSpPr>
          <p:cNvPr id="3" name="Shape 3"/>
          <p:cNvSpPr/>
          <p:nvPr>
            <p:ph type="sldNum" sz="quarter" idx="2"/>
          </p:nvPr>
        </p:nvSpPr>
        <p:spPr>
          <a:xfrm>
            <a:off x="8593797" y="6248400"/>
            <a:ext cx="245404" cy="226986"/>
          </a:xfrm>
          <a:prstGeom prst="rect">
            <a:avLst/>
          </a:prstGeom>
          <a:ln w="12700">
            <a:miter lim="400000"/>
          </a:ln>
        </p:spPr>
        <p:txBody>
          <a:bodyPr wrap="none" lIns="45719" rIns="45719">
            <a:spAutoFit/>
          </a:bodyPr>
          <a:lstStyle>
            <a:lvl1pPr algn="r">
              <a:spcBef>
                <a:spcPts val="0"/>
              </a:spcBef>
              <a:buSzTx/>
              <a:buNone/>
              <a:defRPr sz="1000">
                <a:solidFill>
                  <a:srgbClr val="FF8000"/>
                </a:solidFill>
              </a:defRPr>
            </a:lvl1pPr>
          </a:lstStyle>
          <a:p>
            <a:pPr/>
            <a:fld id="{86CB4B4D-7CA3-9044-876B-883B54F8677D}" type="slidenum"/>
          </a:p>
        </p:txBody>
      </p:sp>
      <p:sp>
        <p:nvSpPr>
          <p:cNvPr id="4" name="Shape 4"/>
          <p:cNvSpPr/>
          <p:nvPr>
            <p:ph type="title"/>
          </p:nvPr>
        </p:nvSpPr>
        <p:spPr>
          <a:xfrm>
            <a:off x="457200" y="92074"/>
            <a:ext cx="8229600" cy="1508127"/>
          </a:xfrm>
          <a:prstGeom prst="rect">
            <a:avLst/>
          </a:prstGeom>
          <a:ln w="12700">
            <a:miter lim="400000"/>
          </a:ln>
        </p:spPr>
        <p:txBody>
          <a:bodyPr lIns="45719" rIns="45719" anchor="ctr"/>
          <a:lstStyle/>
          <a:p>
            <a:pPr/>
          </a:p>
        </p:txBody>
      </p:sp>
      <p:sp>
        <p:nvSpPr>
          <p:cNvPr id="5" name="Shape 5"/>
          <p:cNvSpPr/>
          <p:nvPr>
            <p:ph type="body" idx="1"/>
          </p:nvPr>
        </p:nvSpPr>
        <p:spPr>
          <a:xfrm>
            <a:off x="457200" y="1600200"/>
            <a:ext cx="8229600" cy="5257800"/>
          </a:xfrm>
          <a:prstGeom prst="rect">
            <a:avLst/>
          </a:prstGeom>
          <a:ln w="12700">
            <a:miter lim="400000"/>
          </a:ln>
        </p:spPr>
        <p:txBody>
          <a:bodyPr lIns="45719" rIns="45719"/>
          <a:lstStyle/>
          <a:p>
            <a:pPr/>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2400" u="none">
          <a:ln>
            <a:noFill/>
          </a:ln>
          <a:solidFill>
            <a:srgbClr val="FF8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b="1" baseline="0" cap="none" i="0" spc="0" strike="noStrike" sz="2400" u="none">
          <a:ln>
            <a:noFill/>
          </a:ln>
          <a:solidFill>
            <a:srgbClr val="FF8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b="1" baseline="0" cap="none" i="0" spc="0" strike="noStrike" sz="2400" u="none">
          <a:ln>
            <a:noFill/>
          </a:ln>
          <a:solidFill>
            <a:srgbClr val="FF8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b="1" baseline="0" cap="none" i="0" spc="0" strike="noStrike" sz="2400" u="none">
          <a:ln>
            <a:noFill/>
          </a:ln>
          <a:solidFill>
            <a:srgbClr val="FF8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b="1" baseline="0" cap="none" i="0" spc="0" strike="noStrike" sz="2400" u="none">
          <a:ln>
            <a:noFill/>
          </a:ln>
          <a:solidFill>
            <a:srgbClr val="FF8000"/>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b="1" baseline="0" cap="none" i="0" spc="0" strike="noStrike" sz="2400" u="none">
          <a:ln>
            <a:noFill/>
          </a:ln>
          <a:solidFill>
            <a:srgbClr val="FF8000"/>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b="1" baseline="0" cap="none" i="0" spc="0" strike="noStrike" sz="2400" u="none">
          <a:ln>
            <a:noFill/>
          </a:ln>
          <a:solidFill>
            <a:srgbClr val="FF8000"/>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2400" u="none">
          <a:ln>
            <a:noFill/>
          </a:ln>
          <a:solidFill>
            <a:srgbClr val="FF8000"/>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2400" u="none">
          <a:ln>
            <a:noFill/>
          </a:ln>
          <a:solidFill>
            <a:srgbClr val="FF8000"/>
          </a:solidFill>
          <a:uFillTx/>
          <a:latin typeface="+mn-lt"/>
          <a:ea typeface="+mn-ea"/>
          <a:cs typeface="+mn-cs"/>
          <a:sym typeface="Arial"/>
        </a:defRPr>
      </a:lvl9pPr>
    </p:titleStyle>
    <p:bodyStyle>
      <a:lvl1pPr marL="342900" marR="0" indent="-342900" algn="l" defTabSz="914400" rtl="0" latinLnBrk="0">
        <a:lnSpc>
          <a:spcPct val="100000"/>
        </a:lnSpc>
        <a:spcBef>
          <a:spcPts val="400"/>
        </a:spcBef>
        <a:spcAft>
          <a:spcPts val="0"/>
        </a:spcAft>
        <a:buClrTx/>
        <a:buSzTx/>
        <a:buFontTx/>
        <a:buNone/>
        <a:tabLst/>
        <a:defRPr b="0" baseline="0" cap="none" i="0" spc="0" strike="noStrike" sz="2000" u="none">
          <a:ln>
            <a:noFill/>
          </a:ln>
          <a:solidFill>
            <a:srgbClr val="0060AA"/>
          </a:solidFill>
          <a:uFillTx/>
          <a:latin typeface="+mn-lt"/>
          <a:ea typeface="+mn-ea"/>
          <a:cs typeface="+mn-cs"/>
          <a:sym typeface="Arial"/>
        </a:defRPr>
      </a:lvl1pPr>
      <a:lvl2pPr marL="342900" marR="0" indent="114300" algn="l" defTabSz="914400" rtl="0" latinLnBrk="0">
        <a:lnSpc>
          <a:spcPct val="100000"/>
        </a:lnSpc>
        <a:spcBef>
          <a:spcPts val="400"/>
        </a:spcBef>
        <a:spcAft>
          <a:spcPts val="0"/>
        </a:spcAft>
        <a:buClrTx/>
        <a:buSzTx/>
        <a:buFontTx/>
        <a:buNone/>
        <a:tabLst/>
        <a:defRPr b="0" baseline="0" cap="none" i="0" spc="0" strike="noStrike" sz="2000" u="none">
          <a:ln>
            <a:noFill/>
          </a:ln>
          <a:solidFill>
            <a:srgbClr val="0060AA"/>
          </a:solidFill>
          <a:uFillTx/>
          <a:latin typeface="+mn-lt"/>
          <a:ea typeface="+mn-ea"/>
          <a:cs typeface="+mn-cs"/>
          <a:sym typeface="Arial"/>
        </a:defRPr>
      </a:lvl2pPr>
      <a:lvl3pPr marL="1200150" marR="0" indent="-285750" algn="l" defTabSz="914400" rtl="0" latinLnBrk="0">
        <a:lnSpc>
          <a:spcPct val="100000"/>
        </a:lnSpc>
        <a:spcBef>
          <a:spcPts val="400"/>
        </a:spcBef>
        <a:spcAft>
          <a:spcPts val="0"/>
        </a:spcAft>
        <a:buClrTx/>
        <a:buSzPct val="100000"/>
        <a:buFontTx/>
        <a:buChar char="•"/>
        <a:tabLst/>
        <a:defRPr b="0" baseline="0" cap="none" i="0" spc="0" strike="noStrike" sz="2000" u="none">
          <a:ln>
            <a:noFill/>
          </a:ln>
          <a:solidFill>
            <a:srgbClr val="0060AA"/>
          </a:solidFill>
          <a:uFillTx/>
          <a:latin typeface="+mn-lt"/>
          <a:ea typeface="+mn-ea"/>
          <a:cs typeface="+mn-cs"/>
          <a:sym typeface="Arial"/>
        </a:defRPr>
      </a:lvl3pPr>
      <a:lvl4pPr marL="1698171" marR="0" indent="-326571" algn="l" defTabSz="914400" rtl="0" latinLnBrk="0">
        <a:lnSpc>
          <a:spcPct val="100000"/>
        </a:lnSpc>
        <a:spcBef>
          <a:spcPts val="400"/>
        </a:spcBef>
        <a:spcAft>
          <a:spcPts val="0"/>
        </a:spcAft>
        <a:buClrTx/>
        <a:buSzPct val="100000"/>
        <a:buFontTx/>
        <a:buChar char="–"/>
        <a:tabLst/>
        <a:defRPr b="0" baseline="0" cap="none" i="0" spc="0" strike="noStrike" sz="2000" u="none">
          <a:ln>
            <a:noFill/>
          </a:ln>
          <a:solidFill>
            <a:srgbClr val="0060AA"/>
          </a:solidFill>
          <a:uFillTx/>
          <a:latin typeface="+mn-lt"/>
          <a:ea typeface="+mn-ea"/>
          <a:cs typeface="+mn-cs"/>
          <a:sym typeface="Arial"/>
        </a:defRPr>
      </a:lvl4pPr>
      <a:lvl5pPr marL="2155371" marR="0" indent="-326571" algn="l" defTabSz="914400" rtl="0" latinLnBrk="0">
        <a:lnSpc>
          <a:spcPct val="100000"/>
        </a:lnSpc>
        <a:spcBef>
          <a:spcPts val="400"/>
        </a:spcBef>
        <a:spcAft>
          <a:spcPts val="0"/>
        </a:spcAft>
        <a:buClrTx/>
        <a:buSzPct val="100000"/>
        <a:buFontTx/>
        <a:buChar char="»"/>
        <a:tabLst/>
        <a:defRPr b="0" baseline="0" cap="none" i="0" spc="0" strike="noStrike" sz="2000" u="none">
          <a:ln>
            <a:noFill/>
          </a:ln>
          <a:solidFill>
            <a:srgbClr val="0060AA"/>
          </a:solidFill>
          <a:uFillTx/>
          <a:latin typeface="+mn-lt"/>
          <a:ea typeface="+mn-ea"/>
          <a:cs typeface="+mn-cs"/>
          <a:sym typeface="Arial"/>
        </a:defRPr>
      </a:lvl5pPr>
      <a:lvl6pPr marL="2612571" marR="0" indent="-326571" algn="l" defTabSz="914400" rtl="0" latinLnBrk="0">
        <a:lnSpc>
          <a:spcPct val="100000"/>
        </a:lnSpc>
        <a:spcBef>
          <a:spcPts val="400"/>
        </a:spcBef>
        <a:spcAft>
          <a:spcPts val="0"/>
        </a:spcAft>
        <a:buClrTx/>
        <a:buSzPct val="100000"/>
        <a:buFontTx/>
        <a:buChar char="»"/>
        <a:tabLst/>
        <a:defRPr b="0" baseline="0" cap="none" i="0" spc="0" strike="noStrike" sz="2000" u="none">
          <a:ln>
            <a:noFill/>
          </a:ln>
          <a:solidFill>
            <a:srgbClr val="0060AA"/>
          </a:solidFill>
          <a:uFillTx/>
          <a:latin typeface="+mn-lt"/>
          <a:ea typeface="+mn-ea"/>
          <a:cs typeface="+mn-cs"/>
          <a:sym typeface="Arial"/>
        </a:defRPr>
      </a:lvl6pPr>
      <a:lvl7pPr marL="3069771" marR="0" indent="-326571" algn="l" defTabSz="914400" rtl="0" latinLnBrk="0">
        <a:lnSpc>
          <a:spcPct val="100000"/>
        </a:lnSpc>
        <a:spcBef>
          <a:spcPts val="400"/>
        </a:spcBef>
        <a:spcAft>
          <a:spcPts val="0"/>
        </a:spcAft>
        <a:buClrTx/>
        <a:buSzPct val="100000"/>
        <a:buFontTx/>
        <a:buChar char="»"/>
        <a:tabLst/>
        <a:defRPr b="0" baseline="0" cap="none" i="0" spc="0" strike="noStrike" sz="2000" u="none">
          <a:ln>
            <a:noFill/>
          </a:ln>
          <a:solidFill>
            <a:srgbClr val="0060AA"/>
          </a:solidFill>
          <a:uFillTx/>
          <a:latin typeface="+mn-lt"/>
          <a:ea typeface="+mn-ea"/>
          <a:cs typeface="+mn-cs"/>
          <a:sym typeface="Arial"/>
        </a:defRPr>
      </a:lvl7pPr>
      <a:lvl8pPr marL="3526971" marR="0" indent="-326571" algn="l" defTabSz="914400" rtl="0" latinLnBrk="0">
        <a:lnSpc>
          <a:spcPct val="100000"/>
        </a:lnSpc>
        <a:spcBef>
          <a:spcPts val="400"/>
        </a:spcBef>
        <a:spcAft>
          <a:spcPts val="0"/>
        </a:spcAft>
        <a:buClrTx/>
        <a:buSzPct val="100000"/>
        <a:buFontTx/>
        <a:buChar char="»"/>
        <a:tabLst/>
        <a:defRPr b="0" baseline="0" cap="none" i="0" spc="0" strike="noStrike" sz="2000" u="none">
          <a:ln>
            <a:noFill/>
          </a:ln>
          <a:solidFill>
            <a:srgbClr val="0060AA"/>
          </a:solidFill>
          <a:uFillTx/>
          <a:latin typeface="+mn-lt"/>
          <a:ea typeface="+mn-ea"/>
          <a:cs typeface="+mn-cs"/>
          <a:sym typeface="Arial"/>
        </a:defRPr>
      </a:lvl8pPr>
      <a:lvl9pPr marL="3984171" marR="0" indent="-326571" algn="l" defTabSz="914400" rtl="0" latinLnBrk="0">
        <a:lnSpc>
          <a:spcPct val="100000"/>
        </a:lnSpc>
        <a:spcBef>
          <a:spcPts val="400"/>
        </a:spcBef>
        <a:spcAft>
          <a:spcPts val="0"/>
        </a:spcAft>
        <a:buClrTx/>
        <a:buSzPct val="100000"/>
        <a:buFontTx/>
        <a:buChar char="»"/>
        <a:tabLst/>
        <a:defRPr b="0" baseline="0" cap="none" i="0" spc="0" strike="noStrike" sz="2000" u="none">
          <a:ln>
            <a:noFill/>
          </a:ln>
          <a:solidFill>
            <a:srgbClr val="0060AA"/>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1pPr>
      <a:lvl2pPr marL="457200" marR="0" indent="0" algn="r" defTabSz="914400" rtl="0" latinLnBrk="0">
        <a:lnSpc>
          <a:spcPct val="100000"/>
        </a:lnSpc>
        <a:spcBef>
          <a:spcPts val="0"/>
        </a:spcBef>
        <a:spcAft>
          <a:spcPts val="0"/>
        </a:spcAft>
        <a:buClrTx/>
        <a:buSzPct val="100000"/>
        <a:buFontTx/>
        <a:buChar char="•"/>
        <a:tabLst/>
        <a:defRPr b="0" baseline="0" cap="none" i="0" spc="0" strike="noStrike" sz="1000" u="none">
          <a:ln>
            <a:noFill/>
          </a:ln>
          <a:solidFill>
            <a:schemeClr val="tx1"/>
          </a:solidFill>
          <a:uFillTx/>
          <a:latin typeface="+mn-lt"/>
          <a:ea typeface="+mn-ea"/>
          <a:cs typeface="+mn-cs"/>
          <a:sym typeface="Arial"/>
        </a:defRPr>
      </a:lvl2pPr>
      <a:lvl3pPr marL="914400" marR="0" indent="0" algn="r" defTabSz="914400" rtl="0" latinLnBrk="0">
        <a:lnSpc>
          <a:spcPct val="100000"/>
        </a:lnSpc>
        <a:spcBef>
          <a:spcPts val="0"/>
        </a:spcBef>
        <a:spcAft>
          <a:spcPts val="0"/>
        </a:spcAft>
        <a:buClrTx/>
        <a:buSzPct val="100000"/>
        <a:buFontTx/>
        <a:buChar char="•"/>
        <a:tabLst/>
        <a:defRPr b="0" baseline="0" cap="none" i="0" spc="0" strike="noStrike" sz="1000" u="none">
          <a:ln>
            <a:noFill/>
          </a:ln>
          <a:solidFill>
            <a:schemeClr val="tx1"/>
          </a:solidFill>
          <a:uFillTx/>
          <a:latin typeface="+mn-lt"/>
          <a:ea typeface="+mn-ea"/>
          <a:cs typeface="+mn-cs"/>
          <a:sym typeface="Arial"/>
        </a:defRPr>
      </a:lvl3pPr>
      <a:lvl4pPr marL="1371600" marR="0" indent="0" algn="r" defTabSz="914400" rtl="0" latinLnBrk="0">
        <a:lnSpc>
          <a:spcPct val="100000"/>
        </a:lnSpc>
        <a:spcBef>
          <a:spcPts val="0"/>
        </a:spcBef>
        <a:spcAft>
          <a:spcPts val="0"/>
        </a:spcAft>
        <a:buClrTx/>
        <a:buSzPct val="100000"/>
        <a:buFontTx/>
        <a:buChar char="•"/>
        <a:tabLst/>
        <a:defRPr b="0" baseline="0" cap="none" i="0" spc="0" strike="noStrike" sz="1000" u="none">
          <a:ln>
            <a:noFill/>
          </a:ln>
          <a:solidFill>
            <a:schemeClr val="tx1"/>
          </a:solidFill>
          <a:uFillTx/>
          <a:latin typeface="+mn-lt"/>
          <a:ea typeface="+mn-ea"/>
          <a:cs typeface="+mn-cs"/>
          <a:sym typeface="Arial"/>
        </a:defRPr>
      </a:lvl4pPr>
      <a:lvl5pPr marL="1828800" marR="0" indent="0" algn="r" defTabSz="914400" rtl="0" latinLnBrk="0">
        <a:lnSpc>
          <a:spcPct val="100000"/>
        </a:lnSpc>
        <a:spcBef>
          <a:spcPts val="0"/>
        </a:spcBef>
        <a:spcAft>
          <a:spcPts val="0"/>
        </a:spcAft>
        <a:buClrTx/>
        <a:buSzPct val="100000"/>
        <a:buFontTx/>
        <a:buChar char="•"/>
        <a:tabLst/>
        <a:defRPr b="0" baseline="0" cap="none" i="0" spc="0" strike="noStrike" sz="1000" u="none">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xfrm>
            <a:off x="1981200" y="3733800"/>
            <a:ext cx="6172200" cy="838200"/>
          </a:xfrm>
          <a:prstGeom prst="rect">
            <a:avLst/>
          </a:prstGeom>
        </p:spPr>
        <p:txBody>
          <a:bodyPr/>
          <a:lstStyle/>
          <a:p>
            <a:pPr algn="ctr">
              <a:defRPr sz="2400"/>
            </a:pPr>
            <a:r>
              <a:t>Presentation to DATA on</a:t>
            </a:r>
            <a:br/>
            <a:r>
              <a:t>VTrans 2040 / HB2</a:t>
            </a:r>
          </a:p>
        </p:txBody>
      </p:sp>
      <p:sp>
        <p:nvSpPr>
          <p:cNvPr id="140" name="Shape 140"/>
          <p:cNvSpPr/>
          <p:nvPr>
            <p:ph type="body" sz="quarter" idx="1"/>
          </p:nvPr>
        </p:nvSpPr>
        <p:spPr>
          <a:xfrm>
            <a:off x="3810000" y="4876800"/>
            <a:ext cx="2362200" cy="533400"/>
          </a:xfrm>
          <a:prstGeom prst="rect">
            <a:avLst/>
          </a:prstGeom>
        </p:spPr>
        <p:txBody>
          <a:bodyPr/>
          <a:lstStyle>
            <a:lvl1pPr algn="ctr">
              <a:lnSpc>
                <a:spcPct val="90000"/>
              </a:lnSpc>
              <a:spcBef>
                <a:spcPts val="400"/>
              </a:spcBef>
              <a:defRPr sz="2000">
                <a:solidFill>
                  <a:srgbClr val="139723"/>
                </a:solidFill>
              </a:defRPr>
            </a:lvl1pPr>
          </a:lstStyle>
          <a:p>
            <a:pPr/>
            <a:r>
              <a:t>October 21, 2015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prstGeom prst="rect">
            <a:avLst/>
          </a:prstGeom>
        </p:spPr>
        <p:txBody>
          <a:bodyPr/>
          <a:lstStyle>
            <a:lvl1pPr>
              <a:defRPr sz="3200"/>
            </a:lvl1pPr>
          </a:lstStyle>
          <a:p>
            <a:pPr/>
            <a:r>
              <a:t>Entities Eligible to Submit Projects</a:t>
            </a:r>
          </a:p>
        </p:txBody>
      </p:sp>
      <p:graphicFrame>
        <p:nvGraphicFramePr>
          <p:cNvPr id="200" name="Table 200"/>
          <p:cNvGraphicFramePr/>
          <p:nvPr/>
        </p:nvGraphicFramePr>
        <p:xfrm>
          <a:off x="457200" y="1600200"/>
          <a:ext cx="8382000" cy="42068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095500"/>
                <a:gridCol w="2095500"/>
                <a:gridCol w="2095500"/>
                <a:gridCol w="2095500"/>
              </a:tblGrid>
              <a:tr h="914538">
                <a:tc>
                  <a:txBody>
                    <a:bodyPr/>
                    <a:lstStyle/>
                    <a:p>
                      <a:pPr algn="l">
                        <a:defRPr b="0" sz="1800">
                          <a:solidFill>
                            <a:srgbClr val="000000"/>
                          </a:solidFill>
                        </a:defRPr>
                      </a:pPr>
                      <a:r>
                        <a:rPr b="1">
                          <a:solidFill>
                            <a:schemeClr val="accent3">
                              <a:lumOff val="44000"/>
                            </a:schemeClr>
                          </a:solidFill>
                        </a:rPr>
                        <a:t>Project Type</a:t>
                      </a:r>
                    </a:p>
                  </a:txBody>
                  <a:tcPr marL="45727" marR="45727" marT="45727" marB="45727" anchor="t" anchorCtr="0" horzOverflow="overflow"/>
                </a:tc>
                <a:tc>
                  <a:txBody>
                    <a:bodyPr/>
                    <a:lstStyle/>
                    <a:p>
                      <a:pPr algn="l">
                        <a:defRPr b="0" sz="1800">
                          <a:solidFill>
                            <a:srgbClr val="000000"/>
                          </a:solidFill>
                        </a:defRPr>
                      </a:pPr>
                      <a:r>
                        <a:rPr b="1">
                          <a:solidFill>
                            <a:schemeClr val="accent3">
                              <a:lumOff val="44000"/>
                            </a:schemeClr>
                          </a:solidFill>
                        </a:rPr>
                        <a:t>Regional Entity (MPOs/PDCs)</a:t>
                      </a:r>
                    </a:p>
                  </a:txBody>
                  <a:tcPr marL="45727" marR="45727" marT="45727" marB="45727" anchor="t" anchorCtr="0" horzOverflow="overflow"/>
                </a:tc>
                <a:tc>
                  <a:txBody>
                    <a:bodyPr/>
                    <a:lstStyle/>
                    <a:p>
                      <a:pPr algn="l">
                        <a:defRPr b="0" sz="1800">
                          <a:solidFill>
                            <a:srgbClr val="000000"/>
                          </a:solidFill>
                        </a:defRPr>
                      </a:pPr>
                      <a:r>
                        <a:rPr b="1">
                          <a:solidFill>
                            <a:schemeClr val="accent3">
                              <a:lumOff val="44000"/>
                            </a:schemeClr>
                          </a:solidFill>
                        </a:rPr>
                        <a:t>Locality (Counties/Cities/Towns)</a:t>
                      </a:r>
                    </a:p>
                  </a:txBody>
                  <a:tcPr marL="45727" marR="45727" marT="45727" marB="45727" anchor="t" anchorCtr="0" horzOverflow="overflow"/>
                </a:tc>
                <a:tc>
                  <a:txBody>
                    <a:bodyPr/>
                    <a:lstStyle/>
                    <a:p>
                      <a:pPr algn="l">
                        <a:defRPr b="0" sz="1800">
                          <a:solidFill>
                            <a:srgbClr val="000000"/>
                          </a:solidFill>
                        </a:defRPr>
                      </a:pPr>
                      <a:r>
                        <a:rPr b="1">
                          <a:solidFill>
                            <a:schemeClr val="accent3">
                              <a:lumOff val="44000"/>
                            </a:schemeClr>
                          </a:solidFill>
                        </a:rPr>
                        <a:t>Public Transit Agencies</a:t>
                      </a:r>
                    </a:p>
                  </a:txBody>
                  <a:tcPr marL="45727" marR="45727" marT="45727" marB="45727" anchor="t" anchorCtr="0" horzOverflow="overflow"/>
                </a:tc>
              </a:tr>
              <a:tr h="1463261">
                <a:tc>
                  <a:txBody>
                    <a:bodyPr/>
                    <a:lstStyle/>
                    <a:p>
                      <a:pPr algn="l">
                        <a:defRPr sz="1800">
                          <a:solidFill>
                            <a:srgbClr val="000000"/>
                          </a:solidFill>
                        </a:defRPr>
                      </a:pPr>
                      <a:r>
                        <a:rPr>
                          <a:solidFill>
                            <a:srgbClr val="0060AA"/>
                          </a:solidFill>
                        </a:rPr>
                        <a:t>Corridor of Statewide Significance</a:t>
                      </a:r>
                    </a:p>
                  </a:txBody>
                  <a:tcPr marL="45727" marR="45727" marT="45727" marB="45727" anchor="t" anchorCtr="0" horzOverflow="overflow"/>
                </a:tc>
                <a:tc>
                  <a:txBody>
                    <a:bodyPr/>
                    <a:lstStyle/>
                    <a:p>
                      <a:pPr algn="l">
                        <a:defRPr sz="1800">
                          <a:solidFill>
                            <a:srgbClr val="000000"/>
                          </a:solidFill>
                        </a:defRPr>
                      </a:pPr>
                      <a:r>
                        <a:rPr>
                          <a:solidFill>
                            <a:srgbClr val="0060AA"/>
                          </a:solidFill>
                        </a:rPr>
                        <a:t>Yes</a:t>
                      </a:r>
                    </a:p>
                  </a:txBody>
                  <a:tcPr marL="45727" marR="45727" marT="45727" marB="45727" anchor="t" anchorCtr="0" horzOverflow="overflow"/>
                </a:tc>
                <a:tc>
                  <a:txBody>
                    <a:bodyPr/>
                    <a:lstStyle/>
                    <a:p>
                      <a:pPr algn="l">
                        <a:defRPr sz="1800">
                          <a:solidFill>
                            <a:srgbClr val="000000"/>
                          </a:solidFill>
                        </a:defRPr>
                      </a:pPr>
                      <a:r>
                        <a:rPr>
                          <a:solidFill>
                            <a:srgbClr val="0060AA"/>
                          </a:solidFill>
                        </a:rPr>
                        <a:t>Yes, with a resolution of support from relevant regional entity</a:t>
                      </a:r>
                    </a:p>
                  </a:txBody>
                  <a:tcPr marL="45727" marR="45727" marT="45727" marB="45727" anchor="t" anchorCtr="0" horzOverflow="overflow"/>
                </a:tc>
                <a:tc>
                  <a:txBody>
                    <a:bodyPr/>
                    <a:lstStyle/>
                    <a:p>
                      <a:pPr algn="l">
                        <a:defRPr sz="1800">
                          <a:solidFill>
                            <a:srgbClr val="000000"/>
                          </a:solidFill>
                        </a:defRPr>
                      </a:pPr>
                      <a:r>
                        <a:rPr>
                          <a:solidFill>
                            <a:srgbClr val="0060AA"/>
                          </a:solidFill>
                        </a:rPr>
                        <a:t>Yes, with a resolution of support from relevant regional entity</a:t>
                      </a:r>
                    </a:p>
                  </a:txBody>
                  <a:tcPr marL="45727" marR="45727" marT="45727" marB="45727" anchor="t" anchorCtr="0" horzOverflow="overflow"/>
                </a:tc>
              </a:tr>
              <a:tr h="1188899">
                <a:tc>
                  <a:txBody>
                    <a:bodyPr/>
                    <a:lstStyle/>
                    <a:p>
                      <a:pPr algn="l">
                        <a:defRPr sz="1800">
                          <a:solidFill>
                            <a:srgbClr val="000000"/>
                          </a:solidFill>
                        </a:defRPr>
                      </a:pPr>
                      <a:r>
                        <a:rPr>
                          <a:solidFill>
                            <a:srgbClr val="0060AA"/>
                          </a:solidFill>
                        </a:rPr>
                        <a:t>Regional Network</a:t>
                      </a:r>
                    </a:p>
                  </a:txBody>
                  <a:tcPr marL="45727" marR="45727" marT="45727" marB="45727" anchor="t" anchorCtr="0" horzOverflow="overflow"/>
                </a:tc>
                <a:tc>
                  <a:txBody>
                    <a:bodyPr/>
                    <a:lstStyle/>
                    <a:p>
                      <a:pPr algn="l">
                        <a:defRPr sz="1800">
                          <a:solidFill>
                            <a:srgbClr val="000000"/>
                          </a:solidFill>
                        </a:defRPr>
                      </a:pPr>
                      <a:r>
                        <a:rPr>
                          <a:solidFill>
                            <a:srgbClr val="0060AA"/>
                          </a:solidFill>
                        </a:rPr>
                        <a:t>Yes</a:t>
                      </a:r>
                    </a:p>
                  </a:txBody>
                  <a:tcPr marL="45727" marR="45727" marT="45727" marB="45727" anchor="t" anchorCtr="0" horzOverflow="overflow"/>
                </a:tc>
                <a:tc>
                  <a:txBody>
                    <a:bodyPr/>
                    <a:lstStyle/>
                    <a:p>
                      <a:pPr algn="l">
                        <a:defRPr sz="1800">
                          <a:solidFill>
                            <a:srgbClr val="000000"/>
                          </a:solidFill>
                        </a:defRPr>
                      </a:pPr>
                      <a:r>
                        <a:rPr>
                          <a:solidFill>
                            <a:srgbClr val="0060AA"/>
                          </a:solidFill>
                        </a:rPr>
                        <a:t>Yes</a:t>
                      </a:r>
                    </a:p>
                  </a:txBody>
                  <a:tcPr marL="45727" marR="45727" marT="45727" marB="45727" anchor="t" anchorCtr="0" horzOverflow="overflow"/>
                </a:tc>
                <a:tc>
                  <a:txBody>
                    <a:bodyPr/>
                    <a:lstStyle/>
                    <a:p>
                      <a:pPr algn="l">
                        <a:defRPr sz="1800">
                          <a:solidFill>
                            <a:srgbClr val="000000"/>
                          </a:solidFill>
                        </a:defRPr>
                      </a:pPr>
                      <a:r>
                        <a:rPr>
                          <a:solidFill>
                            <a:srgbClr val="0060AA"/>
                          </a:solidFill>
                        </a:rPr>
                        <a:t>Yes, with a resolution of support from relevant entity</a:t>
                      </a:r>
                    </a:p>
                  </a:txBody>
                  <a:tcPr marL="45727" marR="45727" marT="45727" marB="45727" anchor="t" anchorCtr="0" horzOverflow="overflow"/>
                </a:tc>
              </a:tr>
              <a:tr h="640177">
                <a:tc>
                  <a:txBody>
                    <a:bodyPr/>
                    <a:lstStyle/>
                    <a:p>
                      <a:pPr algn="l">
                        <a:defRPr sz="1800">
                          <a:solidFill>
                            <a:srgbClr val="000000"/>
                          </a:solidFill>
                        </a:defRPr>
                      </a:pPr>
                      <a:r>
                        <a:rPr>
                          <a:solidFill>
                            <a:srgbClr val="0060AA"/>
                          </a:solidFill>
                        </a:rPr>
                        <a:t>Urban Development Area</a:t>
                      </a:r>
                    </a:p>
                  </a:txBody>
                  <a:tcPr marL="45727" marR="45727" marT="45727" marB="45727" anchor="t" anchorCtr="0" horzOverflow="overflow"/>
                </a:tc>
                <a:tc>
                  <a:txBody>
                    <a:bodyPr/>
                    <a:lstStyle/>
                    <a:p>
                      <a:pPr algn="l">
                        <a:defRPr sz="1800">
                          <a:solidFill>
                            <a:srgbClr val="000000"/>
                          </a:solidFill>
                        </a:defRPr>
                      </a:pPr>
                      <a:r>
                        <a:rPr>
                          <a:solidFill>
                            <a:srgbClr val="0060AA"/>
                          </a:solidFill>
                        </a:rPr>
                        <a:t>No</a:t>
                      </a:r>
                    </a:p>
                  </a:txBody>
                  <a:tcPr marL="45727" marR="45727" marT="45727" marB="45727" anchor="t" anchorCtr="0" horzOverflow="overflow"/>
                </a:tc>
                <a:tc>
                  <a:txBody>
                    <a:bodyPr/>
                    <a:lstStyle/>
                    <a:p>
                      <a:pPr algn="l">
                        <a:defRPr sz="1800">
                          <a:solidFill>
                            <a:srgbClr val="000000"/>
                          </a:solidFill>
                        </a:defRPr>
                      </a:pPr>
                      <a:r>
                        <a:rPr>
                          <a:solidFill>
                            <a:srgbClr val="0060AA"/>
                          </a:solidFill>
                        </a:rPr>
                        <a:t>Yes</a:t>
                      </a:r>
                    </a:p>
                  </a:txBody>
                  <a:tcPr marL="45727" marR="45727" marT="45727" marB="45727" anchor="t" anchorCtr="0" horzOverflow="overflow"/>
                </a:tc>
                <a:tc>
                  <a:txBody>
                    <a:bodyPr/>
                    <a:lstStyle/>
                    <a:p>
                      <a:pPr algn="l">
                        <a:defRPr sz="1800">
                          <a:solidFill>
                            <a:srgbClr val="000000"/>
                          </a:solidFill>
                        </a:defRPr>
                      </a:pPr>
                      <a:r>
                        <a:rPr>
                          <a:solidFill>
                            <a:srgbClr val="0060AA"/>
                          </a:solidFill>
                        </a:rPr>
                        <a:t>No</a:t>
                      </a:r>
                    </a:p>
                  </a:txBody>
                  <a:tcPr marL="45727" marR="45727" marT="45727" marB="45727" anchor="t" anchorCtr="0" horzOverflow="overflow"/>
                </a:tc>
              </a:tr>
            </a:tbl>
          </a:graphicData>
        </a:graphic>
      </p:graphicFrame>
      <p:sp>
        <p:nvSpPr>
          <p:cNvPr id="201" name="Shape 201"/>
          <p:cNvSpPr/>
          <p:nvPr>
            <p:ph type="sldNum" sz="quarter" idx="2"/>
          </p:nvPr>
        </p:nvSpPr>
        <p:spPr>
          <a:xfrm>
            <a:off x="8593797" y="6248400"/>
            <a:ext cx="245403"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prstGeom prst="rect">
            <a:avLst/>
          </a:prstGeom>
        </p:spPr>
        <p:txBody>
          <a:bodyPr/>
          <a:lstStyle>
            <a:lvl1pPr>
              <a:defRPr sz="3200"/>
            </a:lvl1pPr>
          </a:lstStyle>
          <a:p>
            <a:pPr/>
            <a:r>
              <a:t>Scoring: HB2 Factor Areas</a:t>
            </a:r>
          </a:p>
        </p:txBody>
      </p:sp>
      <p:sp>
        <p:nvSpPr>
          <p:cNvPr id="204" name="Shape 204"/>
          <p:cNvSpPr/>
          <p:nvPr>
            <p:ph type="body" idx="1"/>
          </p:nvPr>
        </p:nvSpPr>
        <p:spPr>
          <a:prstGeom prst="rect">
            <a:avLst/>
          </a:prstGeom>
        </p:spPr>
        <p:txBody>
          <a:bodyPr/>
          <a:lstStyle/>
          <a:p>
            <a:pPr>
              <a:buSzPct val="100000"/>
              <a:buChar char="•"/>
            </a:pPr>
            <a:r>
              <a:t>The process of scoring includes 5 factor areas:</a:t>
            </a:r>
          </a:p>
          <a:p>
            <a:pPr lvl="1" marL="742950" indent="-285750">
              <a:spcBef>
                <a:spcPts val="300"/>
              </a:spcBef>
              <a:buSzPct val="100000"/>
              <a:buAutoNum type="arabicPeriod" startAt="1"/>
              <a:defRPr sz="1600"/>
            </a:pPr>
            <a:r>
              <a:t>Congestion Mitigation</a:t>
            </a:r>
            <a:endParaRPr sz="1800"/>
          </a:p>
          <a:p>
            <a:pPr lvl="1" marL="742950" indent="-285750">
              <a:spcBef>
                <a:spcPts val="300"/>
              </a:spcBef>
              <a:buSzPct val="100000"/>
              <a:buAutoNum type="arabicPeriod" startAt="1"/>
              <a:defRPr sz="1600"/>
            </a:pPr>
            <a:r>
              <a:t>Economic Development</a:t>
            </a:r>
            <a:endParaRPr sz="1800"/>
          </a:p>
          <a:p>
            <a:pPr lvl="1" marL="742950" indent="-285750">
              <a:spcBef>
                <a:spcPts val="300"/>
              </a:spcBef>
              <a:buSzPct val="100000"/>
              <a:buAutoNum type="arabicPeriod" startAt="1"/>
              <a:defRPr sz="1600"/>
            </a:pPr>
            <a:r>
              <a:t>Accessibility</a:t>
            </a:r>
            <a:endParaRPr sz="1800"/>
          </a:p>
          <a:p>
            <a:pPr lvl="1" marL="742950" indent="-285750">
              <a:spcBef>
                <a:spcPts val="300"/>
              </a:spcBef>
              <a:buSzPct val="100000"/>
              <a:buAutoNum type="arabicPeriod" startAt="1"/>
              <a:defRPr sz="1600"/>
            </a:pPr>
            <a:r>
              <a:t>Safety</a:t>
            </a:r>
            <a:endParaRPr sz="1800"/>
          </a:p>
          <a:p>
            <a:pPr lvl="1" marL="742950" indent="-285750">
              <a:spcBef>
                <a:spcPts val="300"/>
              </a:spcBef>
              <a:buSzPct val="100000"/>
              <a:buAutoNum type="arabicPeriod" startAt="1"/>
              <a:defRPr sz="1600"/>
            </a:pPr>
            <a:r>
              <a:t>Environmental Quality</a:t>
            </a:r>
            <a:endParaRPr sz="1800"/>
          </a:p>
          <a:p>
            <a:pPr lvl="1" marL="742950" indent="-285750">
              <a:spcBef>
                <a:spcPts val="300"/>
              </a:spcBef>
              <a:buSzPct val="100000"/>
              <a:buFont typeface="Arial"/>
              <a:buChar char="•"/>
              <a:defRPr sz="1600"/>
            </a:pPr>
            <a:r>
              <a:t>A Land Use factor is required for areas over 200k in population</a:t>
            </a:r>
            <a:endParaRPr sz="1800"/>
          </a:p>
          <a:p>
            <a:pPr>
              <a:buSzPct val="100000"/>
              <a:buChar char="•"/>
              <a:defRPr sz="1800"/>
            </a:pPr>
            <a:r>
              <a:t>Within each factor area, measures were identified with the goal that they: </a:t>
            </a:r>
          </a:p>
          <a:p>
            <a:pPr lvl="1" marL="742950" indent="-285750">
              <a:spcBef>
                <a:spcPts val="300"/>
              </a:spcBef>
              <a:buSzPct val="100000"/>
              <a:buFont typeface="Arial"/>
              <a:buChar char="•"/>
              <a:defRPr sz="1600"/>
            </a:pPr>
            <a:r>
              <a:t>Analyze what matters to people and have meaningful impact</a:t>
            </a:r>
            <a:endParaRPr sz="1800"/>
          </a:p>
          <a:p>
            <a:pPr lvl="1" marL="742950" indent="-285750">
              <a:spcBef>
                <a:spcPts val="300"/>
              </a:spcBef>
              <a:buSzPct val="100000"/>
              <a:buFont typeface="Arial"/>
              <a:buChar char="•"/>
              <a:defRPr sz="1600"/>
            </a:pPr>
            <a:r>
              <a:t>Ensure fair and accurate benefit-cost analyses</a:t>
            </a:r>
            <a:endParaRPr sz="1800"/>
          </a:p>
          <a:p>
            <a:pPr lvl="1" marL="742950" indent="-285750">
              <a:spcBef>
                <a:spcPts val="300"/>
              </a:spcBef>
              <a:buSzPct val="100000"/>
              <a:buFont typeface="Arial"/>
              <a:buChar char="•"/>
              <a:defRPr sz="1600"/>
            </a:pPr>
            <a:r>
              <a:t>Are both transparent and understandable</a:t>
            </a:r>
            <a:endParaRPr sz="1800"/>
          </a:p>
          <a:p>
            <a:pPr lvl="1" marL="742950" indent="-285750">
              <a:spcBef>
                <a:spcPts val="300"/>
              </a:spcBef>
              <a:buSzPct val="100000"/>
              <a:buFont typeface="Arial"/>
              <a:buChar char="•"/>
              <a:defRPr sz="1600"/>
            </a:pPr>
            <a:r>
              <a:t>Work for both urban and rural areas</a:t>
            </a:r>
            <a:endParaRPr sz="1800"/>
          </a:p>
          <a:p>
            <a:pPr lvl="1" marL="742950" indent="-285750">
              <a:spcBef>
                <a:spcPts val="300"/>
              </a:spcBef>
              <a:buSzPct val="100000"/>
              <a:buFont typeface="Arial"/>
              <a:buChar char="•"/>
              <a:defRPr sz="1600"/>
            </a:pPr>
            <a:r>
              <a:t>Work for all modes of transportation</a:t>
            </a:r>
            <a:endParaRPr sz="1800"/>
          </a:p>
          <a:p>
            <a:pPr lvl="1" marL="742950" indent="-285750">
              <a:spcBef>
                <a:spcPts val="300"/>
              </a:spcBef>
              <a:buSzPct val="100000"/>
              <a:buFont typeface="Arial"/>
              <a:buChar char="•"/>
              <a:defRPr sz="1600"/>
            </a:pPr>
            <a:r>
              <a:t>Minimize overlap between measures</a:t>
            </a:r>
          </a:p>
        </p:txBody>
      </p:sp>
      <p:sp>
        <p:nvSpPr>
          <p:cNvPr id="205" name="Shape 205"/>
          <p:cNvSpPr/>
          <p:nvPr>
            <p:ph type="sldNum" sz="quarter" idx="2"/>
          </p:nvPr>
        </p:nvSpPr>
        <p:spPr>
          <a:xfrm>
            <a:off x="8603223" y="6248400"/>
            <a:ext cx="235978"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prstGeom prst="rect">
            <a:avLst/>
          </a:prstGeom>
        </p:spPr>
        <p:txBody>
          <a:bodyPr/>
          <a:lstStyle>
            <a:lvl1pPr>
              <a:defRPr sz="3200"/>
            </a:lvl1pPr>
          </a:lstStyle>
          <a:p>
            <a:pPr/>
            <a:r>
              <a:t>Scoring: HB2 Measures</a:t>
            </a:r>
          </a:p>
        </p:txBody>
      </p:sp>
      <p:sp>
        <p:nvSpPr>
          <p:cNvPr id="208" name="Shape 208"/>
          <p:cNvSpPr/>
          <p:nvPr>
            <p:ph type="body" idx="1"/>
          </p:nvPr>
        </p:nvSpPr>
        <p:spPr>
          <a:prstGeom prst="rect">
            <a:avLst/>
          </a:prstGeom>
        </p:spPr>
        <p:txBody>
          <a:bodyPr/>
          <a:lstStyle/>
          <a:p>
            <a:pPr/>
            <a:r>
              <a:t>Safety Factor</a:t>
            </a:r>
          </a:p>
          <a:p>
            <a:pPr/>
            <a:r>
              <a:t>50% of score – reduction in the number of fatalities and severe injuries</a:t>
            </a:r>
          </a:p>
          <a:p>
            <a:pPr/>
            <a:r>
              <a:t>50% of score – reduction in the rate of fatalities and severe injuries per 100 million vehicle miles traveled</a:t>
            </a:r>
          </a:p>
          <a:p>
            <a:pPr/>
            <a:r>
              <a:t> </a:t>
            </a:r>
          </a:p>
          <a:p>
            <a:pPr/>
            <a:r>
              <a:t>Congestion Factor</a:t>
            </a:r>
          </a:p>
          <a:p>
            <a:pPr/>
            <a:r>
              <a:t>50% of score – decrease in the person hours of delay in the corridor</a:t>
            </a:r>
          </a:p>
          <a:p>
            <a:pPr/>
            <a:r>
              <a:t>50% of score – increase in the peak-period person throughput in the corridor</a:t>
            </a:r>
          </a:p>
          <a:p>
            <a:pPr/>
            <a:r>
              <a:t> </a:t>
            </a:r>
          </a:p>
        </p:txBody>
      </p:sp>
      <p:sp>
        <p:nvSpPr>
          <p:cNvPr id="209" name="Shape 209"/>
          <p:cNvSpPr/>
          <p:nvPr>
            <p:ph type="sldNum" sz="quarter" idx="2"/>
          </p:nvPr>
        </p:nvSpPr>
        <p:spPr>
          <a:xfrm>
            <a:off x="8593797" y="6248400"/>
            <a:ext cx="245403"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prstGeom prst="rect">
            <a:avLst/>
          </a:prstGeom>
        </p:spPr>
        <p:txBody>
          <a:bodyPr/>
          <a:lstStyle>
            <a:lvl1pPr>
              <a:defRPr sz="3200"/>
            </a:lvl1pPr>
          </a:lstStyle>
          <a:p>
            <a:pPr/>
            <a:r>
              <a:t>Measures (continued)</a:t>
            </a:r>
          </a:p>
        </p:txBody>
      </p:sp>
      <p:sp>
        <p:nvSpPr>
          <p:cNvPr id="212" name="Shape 212"/>
          <p:cNvSpPr/>
          <p:nvPr>
            <p:ph type="body" idx="1"/>
          </p:nvPr>
        </p:nvSpPr>
        <p:spPr>
          <a:prstGeom prst="rect">
            <a:avLst/>
          </a:prstGeom>
        </p:spPr>
        <p:txBody>
          <a:bodyPr/>
          <a:lstStyle/>
          <a:p>
            <a:pPr marL="329184" indent="-329184" defTabSz="877823">
              <a:defRPr sz="1919"/>
            </a:pPr>
            <a:r>
              <a:t>Accessibility Factor</a:t>
            </a:r>
          </a:p>
          <a:p>
            <a:pPr marL="329184" indent="-329184" defTabSz="877823">
              <a:buSzPct val="100000"/>
              <a:buChar char="•"/>
              <a:defRPr sz="1919"/>
            </a:pPr>
            <a:r>
              <a:t>60% of score – increase in the cumulative access to jobs accessible within 45 minutes in a region (60 minutes for transit)</a:t>
            </a:r>
          </a:p>
          <a:p>
            <a:pPr marL="329184" indent="-329184" defTabSz="877823">
              <a:buSzPct val="100000"/>
              <a:buChar char="•"/>
              <a:defRPr sz="1919"/>
            </a:pPr>
            <a:r>
              <a:t>20% of score – increase in the cumulative job accessibility for disadvantaged populations within 45 minutes (60 minutes for transit)</a:t>
            </a:r>
          </a:p>
          <a:p>
            <a:pPr marL="329184" indent="-329184" defTabSz="877823">
              <a:buSzPct val="100000"/>
              <a:buChar char="•"/>
              <a:defRPr sz="1919"/>
            </a:pPr>
            <a:r>
              <a:t>20% of score – increase in the access to travel options in a corridor</a:t>
            </a:r>
          </a:p>
          <a:p>
            <a:pPr marL="329184" indent="-329184" defTabSz="877823">
              <a:defRPr sz="1919"/>
            </a:pPr>
            <a:r>
              <a:t> </a:t>
            </a:r>
          </a:p>
          <a:p>
            <a:pPr marL="329184" indent="-329184" defTabSz="877823">
              <a:defRPr sz="1919"/>
            </a:pPr>
            <a:r>
              <a:t>Environmental Factor</a:t>
            </a:r>
          </a:p>
          <a:p>
            <a:pPr marL="329184" indent="-329184" defTabSz="877823">
              <a:buSzPct val="100000"/>
              <a:buChar char="•"/>
              <a:defRPr sz="1919"/>
            </a:pPr>
            <a:r>
              <a:t>50% of score – degree to which a project is likely to improve air quality and reduce greenhouse gas emissions</a:t>
            </a:r>
          </a:p>
          <a:p>
            <a:pPr marL="329184" indent="-329184" defTabSz="877823">
              <a:buSzPct val="100000"/>
              <a:buChar char="•"/>
              <a:defRPr sz="1919"/>
            </a:pPr>
            <a:r>
              <a:t>50% of score – potential of project to minimize impact on natural and cultural resources.</a:t>
            </a:r>
          </a:p>
          <a:p>
            <a:pPr marL="329184" indent="-329184" defTabSz="877823">
              <a:defRPr sz="1919"/>
            </a:pPr>
            <a:r>
              <a:t> </a:t>
            </a:r>
          </a:p>
        </p:txBody>
      </p:sp>
      <p:sp>
        <p:nvSpPr>
          <p:cNvPr id="213" name="Shape 213"/>
          <p:cNvSpPr/>
          <p:nvPr>
            <p:ph type="sldNum" sz="quarter" idx="2"/>
          </p:nvPr>
        </p:nvSpPr>
        <p:spPr>
          <a:xfrm>
            <a:off x="8593797" y="6248400"/>
            <a:ext cx="245403"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prstGeom prst="rect">
            <a:avLst/>
          </a:prstGeom>
        </p:spPr>
        <p:txBody>
          <a:bodyPr/>
          <a:lstStyle>
            <a:lvl1pPr>
              <a:defRPr sz="3200"/>
            </a:lvl1pPr>
          </a:lstStyle>
          <a:p>
            <a:pPr/>
            <a:r>
              <a:t>Measures (continued)</a:t>
            </a:r>
          </a:p>
        </p:txBody>
      </p:sp>
      <p:sp>
        <p:nvSpPr>
          <p:cNvPr id="216" name="Shape 216"/>
          <p:cNvSpPr/>
          <p:nvPr>
            <p:ph type="body" idx="1"/>
          </p:nvPr>
        </p:nvSpPr>
        <p:spPr>
          <a:prstGeom prst="rect">
            <a:avLst/>
          </a:prstGeom>
        </p:spPr>
        <p:txBody>
          <a:bodyPr/>
          <a:lstStyle/>
          <a:p>
            <a:pPr/>
            <a:r>
              <a:t>Economic Development Factor</a:t>
            </a:r>
          </a:p>
          <a:p>
            <a:pPr>
              <a:buSzPct val="100000"/>
              <a:buChar char="•"/>
            </a:pPr>
            <a:r>
              <a:t>60% of score – project consistency with regional and local economic development plans and policies</a:t>
            </a:r>
          </a:p>
          <a:p>
            <a:pPr>
              <a:buSzPct val="100000"/>
              <a:buChar char="•"/>
            </a:pPr>
            <a:r>
              <a:t>20% of score – project potential to enhance access to critical intermodal locations, interregional freight movement and/or freight intensive industries</a:t>
            </a:r>
          </a:p>
          <a:p>
            <a:pPr>
              <a:buSzPct val="100000"/>
              <a:buChar char="•"/>
            </a:pPr>
            <a:r>
              <a:t>20% of score – improvement in travel time reliability</a:t>
            </a:r>
          </a:p>
          <a:p>
            <a:pPr/>
          </a:p>
          <a:p>
            <a:pPr/>
            <a:r>
              <a:t>Land Use Coordination Factor</a:t>
            </a:r>
          </a:p>
          <a:p>
            <a:pPr>
              <a:buSzPct val="100000"/>
              <a:buChar char="•"/>
            </a:pPr>
            <a:r>
              <a:t>100% of score – degree to which project will support mixed use development, in-fill development and corridor access management policies</a:t>
            </a:r>
          </a:p>
        </p:txBody>
      </p:sp>
      <p:sp>
        <p:nvSpPr>
          <p:cNvPr id="217" name="Shape 217"/>
          <p:cNvSpPr/>
          <p:nvPr>
            <p:ph type="sldNum" sz="quarter" idx="2"/>
          </p:nvPr>
        </p:nvSpPr>
        <p:spPr>
          <a:xfrm>
            <a:off x="8593797" y="6248400"/>
            <a:ext cx="245403"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p:nvPr>
        </p:nvSpPr>
        <p:spPr>
          <a:prstGeom prst="rect">
            <a:avLst/>
          </a:prstGeom>
        </p:spPr>
        <p:txBody>
          <a:bodyPr/>
          <a:lstStyle>
            <a:lvl1pPr>
              <a:defRPr sz="3200"/>
            </a:lvl1pPr>
          </a:lstStyle>
          <a:p>
            <a:pPr/>
            <a:r>
              <a:t>Weighting</a:t>
            </a:r>
          </a:p>
        </p:txBody>
      </p:sp>
      <p:sp>
        <p:nvSpPr>
          <p:cNvPr id="220" name="Shape 220"/>
          <p:cNvSpPr/>
          <p:nvPr>
            <p:ph type="body" idx="1"/>
          </p:nvPr>
        </p:nvSpPr>
        <p:spPr>
          <a:prstGeom prst="rect">
            <a:avLst/>
          </a:prstGeom>
        </p:spPr>
        <p:txBody>
          <a:bodyPr/>
          <a:lstStyle>
            <a:lvl1pPr>
              <a:buSzPct val="100000"/>
              <a:buChar char="•"/>
            </a:lvl1pPr>
          </a:lstStyle>
          <a:p>
            <a:pPr/>
            <a:r>
              <a:t>Score will be based one of several weighting frameworks depending on location in Commonwealth – NOVA is in category A</a:t>
            </a:r>
          </a:p>
        </p:txBody>
      </p:sp>
      <p:sp>
        <p:nvSpPr>
          <p:cNvPr id="221" name="Shape 221"/>
          <p:cNvSpPr/>
          <p:nvPr>
            <p:ph type="sldNum" sz="quarter" idx="2"/>
          </p:nvPr>
        </p:nvSpPr>
        <p:spPr>
          <a:xfrm>
            <a:off x="8593797" y="6248400"/>
            <a:ext cx="245403"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2" name="image9.png"/>
          <p:cNvPicPr>
            <a:picLocks noChangeAspect="1"/>
          </p:cNvPicPr>
          <p:nvPr/>
        </p:nvPicPr>
        <p:blipFill>
          <a:blip r:embed="rId2">
            <a:extLst/>
          </a:blip>
          <a:srcRect l="31566" t="33051" r="26266" b="30084"/>
          <a:stretch>
            <a:fillRect/>
          </a:stretch>
        </p:blipFill>
        <p:spPr>
          <a:xfrm>
            <a:off x="388938" y="2360613"/>
            <a:ext cx="8374062" cy="4116388"/>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sldNum" sz="quarter" idx="2"/>
          </p:nvPr>
        </p:nvSpPr>
        <p:spPr>
          <a:xfrm>
            <a:off x="8593797" y="6248400"/>
            <a:ext cx="245403"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5" name="Shape 225"/>
          <p:cNvSpPr/>
          <p:nvPr/>
        </p:nvSpPr>
        <p:spPr>
          <a:xfrm>
            <a:off x="0" y="1371600"/>
            <a:ext cx="9067801" cy="0"/>
          </a:xfrm>
          <a:prstGeom prst="line">
            <a:avLst/>
          </a:prstGeom>
          <a:ln w="76200">
            <a:solidFill>
              <a:srgbClr val="0060AA"/>
            </a:solidFill>
          </a:ln>
        </p:spPr>
        <p:txBody>
          <a:bodyPr lIns="45719" rIns="45719"/>
          <a:lstStyle/>
          <a:p>
            <a:pPr/>
          </a:p>
        </p:txBody>
      </p:sp>
      <p:sp>
        <p:nvSpPr>
          <p:cNvPr id="226" name="Shape 226"/>
          <p:cNvSpPr/>
          <p:nvPr/>
        </p:nvSpPr>
        <p:spPr>
          <a:xfrm>
            <a:off x="495300" y="152400"/>
            <a:ext cx="8077200"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0"/>
              </a:spcBef>
              <a:buSzTx/>
              <a:buNone/>
              <a:defRPr b="1" sz="2800">
                <a:solidFill>
                  <a:srgbClr val="FF8000"/>
                </a:solidFill>
              </a:defRPr>
            </a:lvl1pPr>
          </a:lstStyle>
          <a:p>
            <a:pPr/>
            <a:r>
              <a:t>Sample Project Scoring</a:t>
            </a:r>
          </a:p>
        </p:txBody>
      </p:sp>
      <p:graphicFrame>
        <p:nvGraphicFramePr>
          <p:cNvPr id="227" name="Table 227"/>
          <p:cNvGraphicFramePr/>
          <p:nvPr/>
        </p:nvGraphicFramePr>
        <p:xfrm>
          <a:off x="152400" y="762000"/>
          <a:ext cx="8839203" cy="589665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298252"/>
                <a:gridCol w="698547"/>
                <a:gridCol w="444530"/>
                <a:gridCol w="423362"/>
                <a:gridCol w="447555"/>
                <a:gridCol w="628996"/>
                <a:gridCol w="625973"/>
                <a:gridCol w="444530"/>
                <a:gridCol w="447555"/>
                <a:gridCol w="447555"/>
                <a:gridCol w="444530"/>
                <a:gridCol w="495939"/>
                <a:gridCol w="495939"/>
                <a:gridCol w="495939"/>
              </a:tblGrid>
              <a:tr h="753963">
                <a:tc rowSpan="2">
                  <a:txBody>
                    <a:bodyPr/>
                    <a:lstStyle/>
                    <a:p>
                      <a:pPr algn="ctr">
                        <a:defRPr sz="1800">
                          <a:solidFill>
                            <a:srgbClr val="000000"/>
                          </a:solidFill>
                        </a:defRPr>
                      </a:pPr>
                      <a:r>
                        <a:rPr b="1" sz="1400">
                          <a:solidFill>
                            <a:srgbClr val="0060AA"/>
                          </a:solidFill>
                        </a:rPr>
                        <a:t>Project "A" - located in Typology A</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gridSpan="2">
                  <a:txBody>
                    <a:bodyPr/>
                    <a:lstStyle/>
                    <a:p>
                      <a:pPr algn="ctr">
                        <a:defRPr sz="1800">
                          <a:solidFill>
                            <a:srgbClr val="000000"/>
                          </a:solidFill>
                        </a:defRPr>
                      </a:pPr>
                      <a:r>
                        <a:rPr b="1" sz="1400">
                          <a:solidFill>
                            <a:srgbClr val="0060AA"/>
                          </a:solidFill>
                        </a:rPr>
                        <a:t>Congestion</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hMerge="1">
                  <a:tcPr/>
                </a:tc>
                <a:tc gridSpan="2">
                  <a:txBody>
                    <a:bodyPr/>
                    <a:lstStyle/>
                    <a:p>
                      <a:pPr algn="ctr">
                        <a:defRPr sz="1800">
                          <a:solidFill>
                            <a:srgbClr val="000000"/>
                          </a:solidFill>
                        </a:defRPr>
                      </a:pPr>
                      <a:r>
                        <a:rPr b="1" sz="1400">
                          <a:solidFill>
                            <a:srgbClr val="0060AA"/>
                          </a:solidFill>
                        </a:rPr>
                        <a:t>Safety</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FFC000"/>
                    </a:solidFill>
                  </a:tcPr>
                </a:tc>
                <a:tc hMerge="1">
                  <a:tcPr/>
                </a:tc>
                <a:tc gridSpan="3">
                  <a:txBody>
                    <a:bodyPr/>
                    <a:lstStyle/>
                    <a:p>
                      <a:pPr algn="ctr">
                        <a:defRPr sz="1800">
                          <a:solidFill>
                            <a:srgbClr val="000000"/>
                          </a:solidFill>
                        </a:defRPr>
                      </a:pPr>
                      <a:r>
                        <a:rPr b="1" sz="1400">
                          <a:solidFill>
                            <a:srgbClr val="0060AA"/>
                          </a:solidFill>
                        </a:rPr>
                        <a:t>Accessibility</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hMerge="1">
                  <a:tcPr/>
                </a:tc>
                <a:tc hMerge="1">
                  <a:tcPr/>
                </a:tc>
                <a:tc gridSpan="2">
                  <a:txBody>
                    <a:bodyPr/>
                    <a:lstStyle/>
                    <a:p>
                      <a:pPr algn="ctr">
                        <a:defRPr sz="1800">
                          <a:solidFill>
                            <a:srgbClr val="000000"/>
                          </a:solidFill>
                        </a:defRPr>
                      </a:pPr>
                      <a:r>
                        <a:rPr b="1" sz="1400">
                          <a:solidFill>
                            <a:srgbClr val="0060AA"/>
                          </a:solidFill>
                        </a:rPr>
                        <a:t>Environ.</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6DBFFF"/>
                    </a:solidFill>
                  </a:tcPr>
                </a:tc>
                <a:tc hMerge="1">
                  <a:tcPr/>
                </a:tc>
                <a:tc gridSpan="3">
                  <a:txBody>
                    <a:bodyPr/>
                    <a:lstStyle/>
                    <a:p>
                      <a:pPr algn="ctr">
                        <a:defRPr sz="1800">
                          <a:solidFill>
                            <a:srgbClr val="000000"/>
                          </a:solidFill>
                        </a:defRPr>
                      </a:pPr>
                      <a:r>
                        <a:rPr b="1" sz="1400">
                          <a:solidFill>
                            <a:srgbClr val="0060AA"/>
                          </a:solidFill>
                        </a:rPr>
                        <a:t>Econ. Dev.</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hMerge="1">
                  <a:tcPr/>
                </a:tc>
                <a:tc hMerge="1">
                  <a:tcPr/>
                </a:tc>
                <a:tc>
                  <a:txBody>
                    <a:bodyPr/>
                    <a:lstStyle/>
                    <a:p>
                      <a:pPr algn="ctr">
                        <a:defRPr sz="1800">
                          <a:solidFill>
                            <a:srgbClr val="000000"/>
                          </a:solidFill>
                        </a:defRPr>
                      </a:pPr>
                      <a:r>
                        <a:rPr b="1" sz="1400">
                          <a:solidFill>
                            <a:srgbClr val="0060AA"/>
                          </a:solidFill>
                        </a:rPr>
                        <a:t>Land Use</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ECB99E"/>
                    </a:solidFill>
                  </a:tcPr>
                </a:tc>
              </a:tr>
              <a:tr h="2048076">
                <a:tc vMerge="1">
                  <a:tcPr/>
                </a:tc>
                <a:tc>
                  <a:txBody>
                    <a:bodyPr/>
                    <a:lstStyle/>
                    <a:p>
                      <a:pPr algn="ctr">
                        <a:defRPr sz="1800">
                          <a:solidFill>
                            <a:srgbClr val="000000"/>
                          </a:solidFill>
                        </a:defRPr>
                      </a:pPr>
                      <a:r>
                        <a:rPr sz="1300">
                          <a:solidFill>
                            <a:srgbClr val="0060AA"/>
                          </a:solidFill>
                        </a:rPr>
                        <a:t>Throughput</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Delay</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F &amp;SI Crashes</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FFC000"/>
                    </a:solidFill>
                  </a:tcPr>
                </a:tc>
                <a:tc>
                  <a:txBody>
                    <a:bodyPr/>
                    <a:lstStyle/>
                    <a:p>
                      <a:pPr algn="ctr">
                        <a:defRPr sz="1800">
                          <a:solidFill>
                            <a:srgbClr val="000000"/>
                          </a:solidFill>
                        </a:defRPr>
                      </a:pPr>
                      <a:r>
                        <a:rPr sz="1300">
                          <a:solidFill>
                            <a:srgbClr val="0060AA"/>
                          </a:solidFill>
                        </a:rPr>
                        <a:t>F &amp;SI Crash Rate</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FFC000"/>
                    </a:solidFill>
                  </a:tcPr>
                </a:tc>
                <a:tc>
                  <a:txBody>
                    <a:bodyPr/>
                    <a:lstStyle/>
                    <a:p>
                      <a:pPr algn="ctr">
                        <a:defRPr sz="1800">
                          <a:solidFill>
                            <a:srgbClr val="000000"/>
                          </a:solidFill>
                        </a:defRPr>
                      </a:pPr>
                      <a:r>
                        <a:rPr sz="1300">
                          <a:solidFill>
                            <a:srgbClr val="0060AA"/>
                          </a:solidFill>
                        </a:rPr>
                        <a:t>Access to Jobs</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a:txBody>
                    <a:bodyPr/>
                    <a:lstStyle/>
                    <a:p>
                      <a:pPr algn="ctr">
                        <a:defRPr sz="1800">
                          <a:solidFill>
                            <a:srgbClr val="000000"/>
                          </a:solidFill>
                        </a:defRPr>
                      </a:pPr>
                      <a:r>
                        <a:rPr sz="1300">
                          <a:solidFill>
                            <a:srgbClr val="0060AA"/>
                          </a:solidFill>
                        </a:rPr>
                        <a:t>Access to Jobs (Dis. Pop.)</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a:txBody>
                    <a:bodyPr/>
                    <a:lstStyle/>
                    <a:p>
                      <a:pPr algn="ctr">
                        <a:defRPr sz="1800">
                          <a:solidFill>
                            <a:srgbClr val="000000"/>
                          </a:solidFill>
                        </a:defRPr>
                      </a:pPr>
                      <a:r>
                        <a:rPr sz="1300">
                          <a:solidFill>
                            <a:srgbClr val="0060AA"/>
                          </a:solidFill>
                        </a:rPr>
                        <a:t>Multimodal Choices</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a:txBody>
                    <a:bodyPr/>
                    <a:lstStyle/>
                    <a:p>
                      <a:pPr algn="ctr">
                        <a:defRPr sz="1800">
                          <a:solidFill>
                            <a:srgbClr val="000000"/>
                          </a:solidFill>
                        </a:defRPr>
                      </a:pPr>
                      <a:r>
                        <a:rPr sz="1300">
                          <a:solidFill>
                            <a:srgbClr val="0060AA"/>
                          </a:solidFill>
                        </a:rPr>
                        <a:t>Air Quality</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6DBFFF"/>
                    </a:solidFill>
                  </a:tcPr>
                </a:tc>
                <a:tc>
                  <a:txBody>
                    <a:bodyPr/>
                    <a:lstStyle/>
                    <a:p>
                      <a:pPr algn="ctr">
                        <a:defRPr sz="1800">
                          <a:solidFill>
                            <a:srgbClr val="000000"/>
                          </a:solidFill>
                        </a:defRPr>
                      </a:pPr>
                      <a:r>
                        <a:rPr sz="1300">
                          <a:solidFill>
                            <a:srgbClr val="0060AA"/>
                          </a:solidFill>
                        </a:rPr>
                        <a:t>Natural &amp; Cult. Resources</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6DBFFF"/>
                    </a:solidFill>
                  </a:tcPr>
                </a:tc>
                <a:tc>
                  <a:txBody>
                    <a:bodyPr/>
                    <a:lstStyle/>
                    <a:p>
                      <a:pPr algn="ctr">
                        <a:defRPr sz="1800">
                          <a:solidFill>
                            <a:srgbClr val="000000"/>
                          </a:solidFill>
                        </a:defRPr>
                      </a:pPr>
                      <a:r>
                        <a:rPr sz="1300">
                          <a:solidFill>
                            <a:srgbClr val="0060AA"/>
                          </a:solidFill>
                        </a:rPr>
                        <a:t>Economic Development </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Goods Movement</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Travel Tim Reliability</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Trans. Efficient Land Use</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ECB99E"/>
                    </a:solidFill>
                  </a:tcPr>
                </a:tc>
              </a:tr>
              <a:tr h="281329">
                <a:tc>
                  <a:txBody>
                    <a:bodyPr/>
                    <a:lstStyle/>
                    <a:p>
                      <a:pPr algn="l">
                        <a:defRPr sz="1800">
                          <a:solidFill>
                            <a:srgbClr val="000000"/>
                          </a:solidFill>
                        </a:defRPr>
                      </a:pPr>
                      <a:r>
                        <a:rPr sz="1300">
                          <a:solidFill>
                            <a:srgbClr val="0060AA"/>
                          </a:solidFill>
                        </a:rPr>
                        <a:t>Measure Score</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a:txBody>
                    <a:bodyPr/>
                    <a:lstStyle/>
                    <a:p>
                      <a:pPr algn="ctr">
                        <a:defRPr sz="1800">
                          <a:solidFill>
                            <a:srgbClr val="000000"/>
                          </a:solidFill>
                        </a:defRPr>
                      </a:pPr>
                      <a:r>
                        <a:rPr sz="1300">
                          <a:solidFill>
                            <a:srgbClr val="0060AA"/>
                          </a:solidFill>
                        </a:rPr>
                        <a:t>62</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48</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20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FFC000"/>
                    </a:solidFill>
                  </a:tcPr>
                </a:tc>
                <a:tc>
                  <a:txBody>
                    <a:bodyPr/>
                    <a:lstStyle/>
                    <a:p>
                      <a:pPr algn="ctr">
                        <a:defRPr sz="1800">
                          <a:solidFill>
                            <a:srgbClr val="000000"/>
                          </a:solidFill>
                        </a:defRPr>
                      </a:pPr>
                      <a:r>
                        <a:rPr sz="1300">
                          <a:solidFill>
                            <a:srgbClr val="0060AA"/>
                          </a:solidFill>
                        </a:rPr>
                        <a:t>32</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FFC000"/>
                    </a:solidFill>
                  </a:tcPr>
                </a:tc>
                <a:tc>
                  <a:txBody>
                    <a:bodyPr/>
                    <a:lstStyle/>
                    <a:p>
                      <a:pPr algn="ctr">
                        <a:defRPr sz="1800">
                          <a:solidFill>
                            <a:srgbClr val="000000"/>
                          </a:solidFill>
                        </a:defRPr>
                      </a:pPr>
                      <a:r>
                        <a:rPr sz="1300">
                          <a:solidFill>
                            <a:srgbClr val="0060AA"/>
                          </a:solidFill>
                        </a:rPr>
                        <a:t>10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a:txBody>
                    <a:bodyPr/>
                    <a:lstStyle/>
                    <a:p>
                      <a:pPr algn="ctr">
                        <a:defRPr sz="1800">
                          <a:solidFill>
                            <a:srgbClr val="000000"/>
                          </a:solidFill>
                        </a:defRPr>
                      </a:pPr>
                      <a:r>
                        <a:rPr sz="1300">
                          <a:solidFill>
                            <a:srgbClr val="0060AA"/>
                          </a:solidFill>
                        </a:rPr>
                        <a:t>20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a:txBody>
                    <a:bodyPr/>
                    <a:lstStyle/>
                    <a:p>
                      <a:pPr algn="ctr">
                        <a:defRPr sz="1800">
                          <a:solidFill>
                            <a:srgbClr val="000000"/>
                          </a:solidFill>
                        </a:defRPr>
                      </a:pPr>
                      <a:r>
                        <a:rPr sz="1300">
                          <a:solidFill>
                            <a:srgbClr val="0060AA"/>
                          </a:solidFill>
                        </a:rPr>
                        <a:t>10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a:txBody>
                    <a:bodyPr/>
                    <a:lstStyle/>
                    <a:p>
                      <a:pPr algn="ctr">
                        <a:defRPr sz="1800">
                          <a:solidFill>
                            <a:srgbClr val="000000"/>
                          </a:solidFill>
                        </a:defRPr>
                      </a:pPr>
                      <a:r>
                        <a:rPr sz="1300">
                          <a:solidFill>
                            <a:srgbClr val="0060AA"/>
                          </a:solidFill>
                        </a:rPr>
                        <a:t>38</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6DBFFF"/>
                    </a:solidFill>
                  </a:tcPr>
                </a:tc>
                <a:tc>
                  <a:txBody>
                    <a:bodyPr/>
                    <a:lstStyle/>
                    <a:p>
                      <a:pPr algn="ctr">
                        <a:defRPr sz="1800">
                          <a:solidFill>
                            <a:srgbClr val="000000"/>
                          </a:solidFill>
                        </a:defRPr>
                      </a:pPr>
                      <a:r>
                        <a:rPr sz="1300">
                          <a:solidFill>
                            <a:srgbClr val="0060AA"/>
                          </a:solidFill>
                        </a:rPr>
                        <a:t>28</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6DBFFF"/>
                    </a:solidFill>
                  </a:tcPr>
                </a:tc>
                <a:tc>
                  <a:txBody>
                    <a:bodyPr/>
                    <a:lstStyle/>
                    <a:p>
                      <a:pPr algn="ctr">
                        <a:defRPr sz="1800">
                          <a:solidFill>
                            <a:srgbClr val="000000"/>
                          </a:solidFill>
                        </a:defRPr>
                      </a:pPr>
                      <a:r>
                        <a:rPr sz="1300">
                          <a:solidFill>
                            <a:srgbClr val="0060AA"/>
                          </a:solidFill>
                        </a:rPr>
                        <a:t>30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20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20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17</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ECB99E"/>
                    </a:solidFill>
                  </a:tcPr>
                </a:tc>
              </a:tr>
              <a:tr h="281329">
                <a:tc>
                  <a:txBody>
                    <a:bodyPr/>
                    <a:lstStyle/>
                    <a:p>
                      <a:pPr algn="l">
                        <a:defRPr sz="1800">
                          <a:solidFill>
                            <a:srgbClr val="000000"/>
                          </a:solidFill>
                        </a:defRPr>
                      </a:pPr>
                      <a:r>
                        <a:rPr sz="1300">
                          <a:solidFill>
                            <a:srgbClr val="0060AA"/>
                          </a:solidFill>
                        </a:rPr>
                        <a:t>Measure Weight</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a:txBody>
                    <a:bodyPr/>
                    <a:lstStyle/>
                    <a:p>
                      <a:pPr algn="ctr">
                        <a:defRPr sz="1800">
                          <a:solidFill>
                            <a:srgbClr val="000000"/>
                          </a:solidFill>
                        </a:defRPr>
                      </a:pPr>
                      <a:r>
                        <a:rPr sz="1300">
                          <a:solidFill>
                            <a:srgbClr val="0060AA"/>
                          </a:solidFill>
                        </a:rPr>
                        <a:t>50%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50%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50%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FFC000"/>
                    </a:solidFill>
                  </a:tcPr>
                </a:tc>
                <a:tc>
                  <a:txBody>
                    <a:bodyPr/>
                    <a:lstStyle/>
                    <a:p>
                      <a:pPr algn="ctr">
                        <a:defRPr sz="1800">
                          <a:solidFill>
                            <a:srgbClr val="000000"/>
                          </a:solidFill>
                        </a:defRPr>
                      </a:pPr>
                      <a:r>
                        <a:rPr sz="1300">
                          <a:solidFill>
                            <a:srgbClr val="0060AA"/>
                          </a:solidFill>
                        </a:rPr>
                        <a:t>50%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FFC000"/>
                    </a:solidFill>
                  </a:tcPr>
                </a:tc>
                <a:tc>
                  <a:txBody>
                    <a:bodyPr/>
                    <a:lstStyle/>
                    <a:p>
                      <a:pPr algn="ctr">
                        <a:defRPr sz="1800">
                          <a:solidFill>
                            <a:srgbClr val="000000"/>
                          </a:solidFill>
                        </a:defRPr>
                      </a:pPr>
                      <a:r>
                        <a:rPr sz="1300">
                          <a:solidFill>
                            <a:srgbClr val="0060AA"/>
                          </a:solidFill>
                        </a:rPr>
                        <a:t>60%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a:txBody>
                    <a:bodyPr/>
                    <a:lstStyle/>
                    <a:p>
                      <a:pPr algn="ctr">
                        <a:defRPr sz="1800">
                          <a:solidFill>
                            <a:srgbClr val="000000"/>
                          </a:solidFill>
                        </a:defRPr>
                      </a:pPr>
                      <a:r>
                        <a:rPr sz="1300">
                          <a:solidFill>
                            <a:srgbClr val="0060AA"/>
                          </a:solidFill>
                        </a:rPr>
                        <a:t>20%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a:txBody>
                    <a:bodyPr/>
                    <a:lstStyle/>
                    <a:p>
                      <a:pPr algn="ctr">
                        <a:defRPr sz="1800">
                          <a:solidFill>
                            <a:srgbClr val="000000"/>
                          </a:solidFill>
                        </a:defRPr>
                      </a:pPr>
                      <a:r>
                        <a:rPr sz="1300">
                          <a:solidFill>
                            <a:srgbClr val="0060AA"/>
                          </a:solidFill>
                        </a:rPr>
                        <a:t>20%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a:txBody>
                    <a:bodyPr/>
                    <a:lstStyle/>
                    <a:p>
                      <a:pPr algn="ctr">
                        <a:defRPr sz="1800">
                          <a:solidFill>
                            <a:srgbClr val="000000"/>
                          </a:solidFill>
                        </a:defRPr>
                      </a:pPr>
                      <a:r>
                        <a:rPr sz="1300">
                          <a:solidFill>
                            <a:srgbClr val="0060AA"/>
                          </a:solidFill>
                        </a:rPr>
                        <a:t>50%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6DBFFF"/>
                    </a:solidFill>
                  </a:tcPr>
                </a:tc>
                <a:tc>
                  <a:txBody>
                    <a:bodyPr/>
                    <a:lstStyle/>
                    <a:p>
                      <a:pPr algn="ctr">
                        <a:defRPr sz="1800">
                          <a:solidFill>
                            <a:srgbClr val="000000"/>
                          </a:solidFill>
                        </a:defRPr>
                      </a:pPr>
                      <a:r>
                        <a:rPr sz="1300">
                          <a:solidFill>
                            <a:srgbClr val="0060AA"/>
                          </a:solidFill>
                        </a:rPr>
                        <a:t>50%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6DBFFF"/>
                    </a:solidFill>
                  </a:tcPr>
                </a:tc>
                <a:tc>
                  <a:txBody>
                    <a:bodyPr/>
                    <a:lstStyle/>
                    <a:p>
                      <a:pPr algn="ctr">
                        <a:defRPr sz="1800">
                          <a:solidFill>
                            <a:srgbClr val="000000"/>
                          </a:solidFill>
                        </a:defRPr>
                      </a:pPr>
                      <a:r>
                        <a:rPr sz="1300">
                          <a:solidFill>
                            <a:srgbClr val="0060AA"/>
                          </a:solidFill>
                        </a:rPr>
                        <a:t>60%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20%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20%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100%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ECB99E"/>
                    </a:solidFill>
                  </a:tcPr>
                </a:tc>
              </a:tr>
              <a:tr h="281329">
                <a:tc>
                  <a:txBody>
                    <a:bodyPr/>
                    <a:lstStyle/>
                    <a:p>
                      <a:pPr algn="l">
                        <a:defRPr sz="1800">
                          <a:solidFill>
                            <a:srgbClr val="000000"/>
                          </a:solidFill>
                        </a:defRPr>
                      </a:pPr>
                      <a:r>
                        <a:rPr sz="1300">
                          <a:solidFill>
                            <a:srgbClr val="0060AA"/>
                          </a:solidFill>
                        </a:rPr>
                        <a:t>Weighted Measure Score</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a:txBody>
                    <a:bodyPr/>
                    <a:lstStyle/>
                    <a:p>
                      <a:pPr algn="ctr">
                        <a:defRPr sz="1800">
                          <a:solidFill>
                            <a:srgbClr val="000000"/>
                          </a:solidFill>
                        </a:defRPr>
                      </a:pPr>
                      <a:r>
                        <a:rPr sz="1300">
                          <a:solidFill>
                            <a:srgbClr val="0060AA"/>
                          </a:solidFill>
                        </a:rPr>
                        <a:t>31</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24</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10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FFC000"/>
                    </a:solidFill>
                  </a:tcPr>
                </a:tc>
                <a:tc>
                  <a:txBody>
                    <a:bodyPr/>
                    <a:lstStyle/>
                    <a:p>
                      <a:pPr algn="ctr">
                        <a:defRPr sz="1800">
                          <a:solidFill>
                            <a:srgbClr val="000000"/>
                          </a:solidFill>
                        </a:defRPr>
                      </a:pPr>
                      <a:r>
                        <a:rPr sz="1300">
                          <a:solidFill>
                            <a:srgbClr val="0060AA"/>
                          </a:solidFill>
                        </a:rPr>
                        <a:t>16</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FFC000"/>
                    </a:solidFill>
                  </a:tcPr>
                </a:tc>
                <a:tc>
                  <a:txBody>
                    <a:bodyPr/>
                    <a:lstStyle/>
                    <a:p>
                      <a:pPr algn="ctr">
                        <a:defRPr sz="1800">
                          <a:solidFill>
                            <a:srgbClr val="000000"/>
                          </a:solidFill>
                        </a:defRPr>
                      </a:pPr>
                      <a:r>
                        <a:rPr sz="1300">
                          <a:solidFill>
                            <a:srgbClr val="0060AA"/>
                          </a:solidFill>
                        </a:rPr>
                        <a:t>6</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a:txBody>
                    <a:bodyPr/>
                    <a:lstStyle/>
                    <a:p>
                      <a:pPr algn="ctr">
                        <a:defRPr sz="1800">
                          <a:solidFill>
                            <a:srgbClr val="000000"/>
                          </a:solidFill>
                        </a:defRPr>
                      </a:pPr>
                      <a:r>
                        <a:rPr sz="1300">
                          <a:solidFill>
                            <a:srgbClr val="0060AA"/>
                          </a:solidFill>
                        </a:rPr>
                        <a:t>4</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a:txBody>
                    <a:bodyPr/>
                    <a:lstStyle/>
                    <a:p>
                      <a:pPr algn="ctr">
                        <a:defRPr sz="1800">
                          <a:solidFill>
                            <a:srgbClr val="000000"/>
                          </a:solidFill>
                        </a:defRPr>
                      </a:pPr>
                      <a:r>
                        <a:rPr sz="1300">
                          <a:solidFill>
                            <a:srgbClr val="0060AA"/>
                          </a:solidFill>
                        </a:rPr>
                        <a:t>2</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a:txBody>
                    <a:bodyPr/>
                    <a:lstStyle/>
                    <a:p>
                      <a:pPr algn="ctr">
                        <a:defRPr sz="1800">
                          <a:solidFill>
                            <a:srgbClr val="000000"/>
                          </a:solidFill>
                        </a:defRPr>
                      </a:pPr>
                      <a:r>
                        <a:rPr sz="1300">
                          <a:solidFill>
                            <a:srgbClr val="0060AA"/>
                          </a:solidFill>
                        </a:rPr>
                        <a:t>19</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6DBFFF"/>
                    </a:solidFill>
                  </a:tcPr>
                </a:tc>
                <a:tc>
                  <a:txBody>
                    <a:bodyPr/>
                    <a:lstStyle/>
                    <a:p>
                      <a:pPr algn="ctr">
                        <a:defRPr sz="1800">
                          <a:solidFill>
                            <a:srgbClr val="000000"/>
                          </a:solidFill>
                        </a:defRPr>
                      </a:pPr>
                      <a:r>
                        <a:rPr sz="1300">
                          <a:solidFill>
                            <a:srgbClr val="0060AA"/>
                          </a:solidFill>
                        </a:rPr>
                        <a:t>14</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6DBFFF"/>
                    </a:solidFill>
                  </a:tcPr>
                </a:tc>
                <a:tc>
                  <a:txBody>
                    <a:bodyPr/>
                    <a:lstStyle/>
                    <a:p>
                      <a:pPr algn="ctr">
                        <a:defRPr sz="1800">
                          <a:solidFill>
                            <a:srgbClr val="000000"/>
                          </a:solidFill>
                        </a:defRPr>
                      </a:pPr>
                      <a:r>
                        <a:rPr sz="1300">
                          <a:solidFill>
                            <a:srgbClr val="0060AA"/>
                          </a:solidFill>
                        </a:rPr>
                        <a:t>18</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4</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4</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a:txBody>
                    <a:bodyPr/>
                    <a:lstStyle/>
                    <a:p>
                      <a:pPr algn="ctr">
                        <a:defRPr sz="1800">
                          <a:solidFill>
                            <a:srgbClr val="000000"/>
                          </a:solidFill>
                        </a:defRPr>
                      </a:pPr>
                      <a:r>
                        <a:rPr sz="1300">
                          <a:solidFill>
                            <a:srgbClr val="0060AA"/>
                          </a:solidFill>
                        </a:rPr>
                        <a:t>17</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ECB99E"/>
                    </a:solidFill>
                  </a:tcPr>
                </a:tc>
              </a:tr>
              <a:tr h="281329">
                <a:tc>
                  <a:txBody>
                    <a:bodyPr/>
                    <a:lstStyle/>
                    <a:p>
                      <a:pPr algn="l">
                        <a:defRPr sz="1800">
                          <a:solidFill>
                            <a:srgbClr val="000000"/>
                          </a:solidFill>
                        </a:defRPr>
                      </a:pPr>
                      <a:r>
                        <a:rPr sz="1300">
                          <a:solidFill>
                            <a:srgbClr val="0060AA"/>
                          </a:solidFill>
                        </a:rPr>
                        <a:t>Raw Factor Score</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gridSpan="2">
                  <a:txBody>
                    <a:bodyPr/>
                    <a:lstStyle/>
                    <a:p>
                      <a:pPr algn="ctr">
                        <a:defRPr sz="1800">
                          <a:solidFill>
                            <a:srgbClr val="000000"/>
                          </a:solidFill>
                        </a:defRPr>
                      </a:pPr>
                      <a:r>
                        <a:rPr sz="1300">
                          <a:solidFill>
                            <a:srgbClr val="0060AA"/>
                          </a:solidFill>
                        </a:rPr>
                        <a:t>55</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hMerge="1">
                  <a:tcPr/>
                </a:tc>
                <a:tc gridSpan="2">
                  <a:txBody>
                    <a:bodyPr/>
                    <a:lstStyle/>
                    <a:p>
                      <a:pPr algn="ctr">
                        <a:defRPr sz="1800">
                          <a:solidFill>
                            <a:srgbClr val="000000"/>
                          </a:solidFill>
                        </a:defRPr>
                      </a:pPr>
                      <a:r>
                        <a:rPr sz="1300">
                          <a:solidFill>
                            <a:srgbClr val="0060AA"/>
                          </a:solidFill>
                        </a:rPr>
                        <a:t>26</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FFC000"/>
                    </a:solidFill>
                  </a:tcPr>
                </a:tc>
                <a:tc hMerge="1">
                  <a:tcPr/>
                </a:tc>
                <a:tc gridSpan="3">
                  <a:txBody>
                    <a:bodyPr/>
                    <a:lstStyle/>
                    <a:p>
                      <a:pPr algn="ctr">
                        <a:defRPr sz="1800">
                          <a:solidFill>
                            <a:srgbClr val="000000"/>
                          </a:solidFill>
                        </a:defRPr>
                      </a:pPr>
                      <a:r>
                        <a:rPr sz="1300">
                          <a:solidFill>
                            <a:srgbClr val="0060AA"/>
                          </a:solidFill>
                        </a:rPr>
                        <a:t>12</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hMerge="1">
                  <a:tcPr/>
                </a:tc>
                <a:tc hMerge="1">
                  <a:tcPr/>
                </a:tc>
                <a:tc gridSpan="2">
                  <a:txBody>
                    <a:bodyPr/>
                    <a:lstStyle/>
                    <a:p>
                      <a:pPr algn="ctr">
                        <a:defRPr sz="1800">
                          <a:solidFill>
                            <a:srgbClr val="000000"/>
                          </a:solidFill>
                        </a:defRPr>
                      </a:pPr>
                      <a:r>
                        <a:rPr sz="1300">
                          <a:solidFill>
                            <a:srgbClr val="0060AA"/>
                          </a:solidFill>
                        </a:rPr>
                        <a:t>33.0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6DBFFF"/>
                    </a:solidFill>
                  </a:tcPr>
                </a:tc>
                <a:tc hMerge="1">
                  <a:tcPr/>
                </a:tc>
                <a:tc gridSpan="3">
                  <a:txBody>
                    <a:bodyPr/>
                    <a:lstStyle/>
                    <a:p>
                      <a:pPr algn="ctr">
                        <a:defRPr sz="1800">
                          <a:solidFill>
                            <a:srgbClr val="000000"/>
                          </a:solidFill>
                        </a:defRPr>
                      </a:pPr>
                      <a:r>
                        <a:rPr sz="1300">
                          <a:solidFill>
                            <a:srgbClr val="0060AA"/>
                          </a:solidFill>
                        </a:rPr>
                        <a:t>26.0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hMerge="1">
                  <a:tcPr/>
                </a:tc>
                <a:tc hMerge="1">
                  <a:tcPr/>
                </a:tc>
                <a:tc>
                  <a:txBody>
                    <a:bodyPr/>
                    <a:lstStyle/>
                    <a:p>
                      <a:pPr algn="ctr">
                        <a:defRPr sz="1800">
                          <a:solidFill>
                            <a:srgbClr val="000000"/>
                          </a:solidFill>
                        </a:defRPr>
                      </a:pPr>
                      <a:r>
                        <a:rPr sz="1300">
                          <a:solidFill>
                            <a:srgbClr val="0060AA"/>
                          </a:solidFill>
                        </a:rPr>
                        <a:t>17</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ECB99E"/>
                    </a:solidFill>
                  </a:tcPr>
                </a:tc>
              </a:tr>
              <a:tr h="281329">
                <a:tc>
                  <a:txBody>
                    <a:bodyPr/>
                    <a:lstStyle/>
                    <a:p>
                      <a:pPr algn="l">
                        <a:defRPr sz="1800">
                          <a:solidFill>
                            <a:srgbClr val="000000"/>
                          </a:solidFill>
                        </a:defRPr>
                      </a:pPr>
                      <a:r>
                        <a:rPr sz="1300">
                          <a:solidFill>
                            <a:srgbClr val="0060AA"/>
                          </a:solidFill>
                        </a:rPr>
                        <a:t>Factor Weighting (Typ. A)</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gridSpan="2">
                  <a:txBody>
                    <a:bodyPr/>
                    <a:lstStyle/>
                    <a:p>
                      <a:pPr algn="ctr">
                        <a:defRPr sz="1800">
                          <a:solidFill>
                            <a:srgbClr val="000000"/>
                          </a:solidFill>
                        </a:defRPr>
                      </a:pPr>
                      <a:r>
                        <a:rPr sz="1300">
                          <a:solidFill>
                            <a:srgbClr val="0060AA"/>
                          </a:solidFill>
                        </a:rPr>
                        <a:t>45%</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hMerge="1">
                  <a:tcPr/>
                </a:tc>
                <a:tc gridSpan="2">
                  <a:txBody>
                    <a:bodyPr/>
                    <a:lstStyle/>
                    <a:p>
                      <a:pPr algn="ctr">
                        <a:defRPr sz="1800">
                          <a:solidFill>
                            <a:srgbClr val="000000"/>
                          </a:solidFill>
                        </a:defRPr>
                      </a:pPr>
                      <a:r>
                        <a:rPr sz="1300">
                          <a:solidFill>
                            <a:srgbClr val="0060AA"/>
                          </a:solidFill>
                        </a:rPr>
                        <a:t>5%</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FFC000"/>
                    </a:solidFill>
                  </a:tcPr>
                </a:tc>
                <a:tc hMerge="1">
                  <a:tcPr/>
                </a:tc>
                <a:tc gridSpan="3">
                  <a:txBody>
                    <a:bodyPr/>
                    <a:lstStyle/>
                    <a:p>
                      <a:pPr algn="ctr">
                        <a:defRPr sz="1800">
                          <a:solidFill>
                            <a:srgbClr val="000000"/>
                          </a:solidFill>
                        </a:defRPr>
                      </a:pPr>
                      <a:r>
                        <a:rPr sz="1300">
                          <a:solidFill>
                            <a:srgbClr val="0060AA"/>
                          </a:solidFill>
                        </a:rPr>
                        <a:t>15%</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hMerge="1">
                  <a:tcPr/>
                </a:tc>
                <a:tc hMerge="1">
                  <a:tcPr/>
                </a:tc>
                <a:tc gridSpan="2">
                  <a:txBody>
                    <a:bodyPr/>
                    <a:lstStyle/>
                    <a:p>
                      <a:pPr algn="ctr">
                        <a:defRPr sz="1800">
                          <a:solidFill>
                            <a:srgbClr val="000000"/>
                          </a:solidFill>
                        </a:defRPr>
                      </a:pPr>
                      <a:r>
                        <a:rPr sz="1300">
                          <a:solidFill>
                            <a:srgbClr val="0060AA"/>
                          </a:solidFill>
                        </a:rPr>
                        <a:t>10%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6DBFFF"/>
                    </a:solidFill>
                  </a:tcPr>
                </a:tc>
                <a:tc hMerge="1">
                  <a:tcPr/>
                </a:tc>
                <a:tc gridSpan="3">
                  <a:txBody>
                    <a:bodyPr/>
                    <a:lstStyle/>
                    <a:p>
                      <a:pPr algn="ctr">
                        <a:defRPr sz="1800">
                          <a:solidFill>
                            <a:srgbClr val="000000"/>
                          </a:solidFill>
                        </a:defRPr>
                      </a:pPr>
                      <a:r>
                        <a:rPr sz="1300">
                          <a:solidFill>
                            <a:srgbClr val="0060AA"/>
                          </a:solidFill>
                        </a:rPr>
                        <a:t>5%</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hMerge="1">
                  <a:tcPr/>
                </a:tc>
                <a:tc hMerge="1">
                  <a:tcPr/>
                </a:tc>
                <a:tc>
                  <a:txBody>
                    <a:bodyPr/>
                    <a:lstStyle/>
                    <a:p>
                      <a:pPr algn="ctr">
                        <a:defRPr sz="1800">
                          <a:solidFill>
                            <a:srgbClr val="000000"/>
                          </a:solidFill>
                        </a:defRPr>
                      </a:pPr>
                      <a:r>
                        <a:rPr sz="1300">
                          <a:solidFill>
                            <a:srgbClr val="0060AA"/>
                          </a:solidFill>
                        </a:rPr>
                        <a:t>20%</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ECB99E"/>
                    </a:solidFill>
                  </a:tcPr>
                </a:tc>
              </a:tr>
              <a:tr h="281329">
                <a:tc>
                  <a:txBody>
                    <a:bodyPr/>
                    <a:lstStyle/>
                    <a:p>
                      <a:pPr algn="l">
                        <a:defRPr sz="1800">
                          <a:solidFill>
                            <a:srgbClr val="000000"/>
                          </a:solidFill>
                        </a:defRPr>
                      </a:pPr>
                      <a:r>
                        <a:rPr sz="1300">
                          <a:solidFill>
                            <a:srgbClr val="0060AA"/>
                          </a:solidFill>
                        </a:rPr>
                        <a:t>Weighted Factor Score</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gridSpan="2">
                  <a:txBody>
                    <a:bodyPr/>
                    <a:lstStyle/>
                    <a:p>
                      <a:pPr algn="ctr">
                        <a:defRPr sz="1800">
                          <a:solidFill>
                            <a:srgbClr val="000000"/>
                          </a:solidFill>
                        </a:defRPr>
                      </a:pPr>
                      <a:r>
                        <a:rPr sz="1300">
                          <a:solidFill>
                            <a:srgbClr val="0060AA"/>
                          </a:solidFill>
                        </a:rPr>
                        <a:t>24.8</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hMerge="1">
                  <a:tcPr/>
                </a:tc>
                <a:tc gridSpan="2">
                  <a:txBody>
                    <a:bodyPr/>
                    <a:lstStyle/>
                    <a:p>
                      <a:pPr algn="ctr">
                        <a:defRPr sz="1800">
                          <a:solidFill>
                            <a:srgbClr val="000000"/>
                          </a:solidFill>
                        </a:defRPr>
                      </a:pPr>
                      <a:r>
                        <a:rPr sz="1300">
                          <a:solidFill>
                            <a:srgbClr val="0060AA"/>
                          </a:solidFill>
                        </a:rPr>
                        <a:t>1.3</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FFC000"/>
                    </a:solidFill>
                  </a:tcPr>
                </a:tc>
                <a:tc hMerge="1">
                  <a:tcPr/>
                </a:tc>
                <a:tc gridSpan="3">
                  <a:txBody>
                    <a:bodyPr/>
                    <a:lstStyle/>
                    <a:p>
                      <a:pPr algn="ctr">
                        <a:defRPr sz="1800">
                          <a:solidFill>
                            <a:srgbClr val="000000"/>
                          </a:solidFill>
                        </a:defRPr>
                      </a:pPr>
                      <a:r>
                        <a:rPr sz="1300">
                          <a:solidFill>
                            <a:srgbClr val="0060AA"/>
                          </a:solidFill>
                        </a:rPr>
                        <a:t>1.8</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92D050"/>
                    </a:solidFill>
                  </a:tcPr>
                </a:tc>
                <a:tc hMerge="1">
                  <a:tcPr/>
                </a:tc>
                <a:tc hMerge="1">
                  <a:tcPr/>
                </a:tc>
                <a:tc gridSpan="2">
                  <a:txBody>
                    <a:bodyPr/>
                    <a:lstStyle/>
                    <a:p>
                      <a:pPr algn="ctr">
                        <a:defRPr sz="1800">
                          <a:solidFill>
                            <a:srgbClr val="000000"/>
                          </a:solidFill>
                        </a:defRPr>
                      </a:pPr>
                      <a:r>
                        <a:rPr sz="1300">
                          <a:solidFill>
                            <a:srgbClr val="0060AA"/>
                          </a:solidFill>
                        </a:rPr>
                        <a:t>3.3</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6DBFFF"/>
                    </a:solidFill>
                  </a:tcPr>
                </a:tc>
                <a:tc hMerge="1">
                  <a:tcPr/>
                </a:tc>
                <a:tc gridSpan="3">
                  <a:txBody>
                    <a:bodyPr/>
                    <a:lstStyle/>
                    <a:p>
                      <a:pPr algn="ctr">
                        <a:defRPr sz="1800">
                          <a:solidFill>
                            <a:srgbClr val="000000"/>
                          </a:solidFill>
                        </a:defRPr>
                      </a:pPr>
                      <a:r>
                        <a:rPr sz="1300">
                          <a:solidFill>
                            <a:srgbClr val="0060AA"/>
                          </a:solidFill>
                        </a:rPr>
                        <a:t>1.3</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1"/>
                    </a:solidFill>
                  </a:tcPr>
                </a:tc>
                <a:tc hMerge="1">
                  <a:tcPr/>
                </a:tc>
                <a:tc hMerge="1">
                  <a:tcPr/>
                </a:tc>
                <a:tc>
                  <a:txBody>
                    <a:bodyPr/>
                    <a:lstStyle/>
                    <a:p>
                      <a:pPr algn="ctr">
                        <a:defRPr sz="1800">
                          <a:solidFill>
                            <a:srgbClr val="000000"/>
                          </a:solidFill>
                        </a:defRPr>
                      </a:pPr>
                      <a:r>
                        <a:rPr sz="1300">
                          <a:solidFill>
                            <a:srgbClr val="0060AA"/>
                          </a:solidFill>
                        </a:rPr>
                        <a:t>3.4</a:t>
                      </a:r>
                    </a:p>
                  </a:txBody>
                  <a:tcPr marL="8520" marR="8520" marT="8520" marB="8520" anchor="ctr" anchorCtr="0" horzOverflow="overflow">
                    <a:lnL w="12700">
                      <a:solidFill>
                        <a:srgbClr val="2D2015"/>
                      </a:solidFill>
                    </a:lnL>
                    <a:lnR w="12700">
                      <a:solidFill>
                        <a:srgbClr val="2D2015"/>
                      </a:solidFill>
                    </a:lnR>
                    <a:lnT w="12700">
                      <a:solidFill>
                        <a:srgbClr val="2D2015"/>
                      </a:solidFill>
                    </a:lnT>
                    <a:lnB w="12700">
                      <a:solidFill>
                        <a:srgbClr val="2D2015"/>
                      </a:solidFill>
                    </a:lnB>
                    <a:solidFill>
                      <a:srgbClr val="ECB99E"/>
                    </a:solidFill>
                  </a:tcPr>
                </a:tc>
              </a:tr>
              <a:tr h="281329">
                <a:tc>
                  <a:txBody>
                    <a:bodyPr/>
                    <a:lstStyle/>
                    <a:p>
                      <a:pPr algn="l">
                        <a:defRPr sz="1800">
                          <a:solidFill>
                            <a:srgbClr val="000000"/>
                          </a:solidFill>
                        </a:defRPr>
                      </a:pPr>
                      <a:r>
                        <a:rPr sz="1300">
                          <a:solidFill>
                            <a:srgbClr val="0060AA"/>
                          </a:solidFill>
                        </a:rPr>
                        <a:t>Project Score</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gridSpan="13">
                  <a:txBody>
                    <a:bodyPr/>
                    <a:lstStyle/>
                    <a:p>
                      <a:pPr algn="ctr">
                        <a:defRPr sz="1800">
                          <a:solidFill>
                            <a:srgbClr val="000000"/>
                          </a:solidFill>
                        </a:defRPr>
                      </a:pPr>
                      <a:r>
                        <a:rPr sz="1300">
                          <a:solidFill>
                            <a:srgbClr val="0060AA"/>
                          </a:solidFill>
                        </a:rPr>
                        <a:t>35.9</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281329">
                <a:tc>
                  <a:txBody>
                    <a:bodyPr/>
                    <a:lstStyle/>
                    <a:p>
                      <a:pPr algn="l">
                        <a:defRPr sz="1800">
                          <a:solidFill>
                            <a:srgbClr val="000000"/>
                          </a:solidFill>
                        </a:defRPr>
                      </a:pPr>
                      <a:r>
                        <a:rPr sz="1300">
                          <a:solidFill>
                            <a:srgbClr val="0060AA"/>
                          </a:solidFill>
                        </a:rPr>
                        <a:t>Total Project Cost</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gridSpan="13">
                  <a:txBody>
                    <a:bodyPr/>
                    <a:lstStyle/>
                    <a:p>
                      <a:pPr algn="ctr">
                        <a:defRPr sz="1800">
                          <a:solidFill>
                            <a:srgbClr val="000000"/>
                          </a:solidFill>
                        </a:defRPr>
                      </a:pPr>
                      <a:r>
                        <a:rPr sz="1300">
                          <a:solidFill>
                            <a:srgbClr val="0060AA"/>
                          </a:solidFill>
                        </a:rPr>
                        <a:t>$20,000,000 </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281329">
                <a:tc>
                  <a:txBody>
                    <a:bodyPr/>
                    <a:lstStyle/>
                    <a:p>
                      <a:pPr algn="l">
                        <a:defRPr sz="1800">
                          <a:solidFill>
                            <a:srgbClr val="000000"/>
                          </a:solidFill>
                        </a:defRPr>
                      </a:pPr>
                      <a:r>
                        <a:rPr sz="1300">
                          <a:solidFill>
                            <a:srgbClr val="0060AA"/>
                          </a:solidFill>
                        </a:rPr>
                        <a:t>Score Divided by Total Cost</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gridSpan="13">
                  <a:txBody>
                    <a:bodyPr/>
                    <a:lstStyle/>
                    <a:p>
                      <a:pPr algn="ctr">
                        <a:defRPr sz="1800">
                          <a:solidFill>
                            <a:srgbClr val="000000"/>
                          </a:solidFill>
                        </a:defRPr>
                      </a:pPr>
                      <a:r>
                        <a:rPr sz="1300">
                          <a:solidFill>
                            <a:srgbClr val="0060AA"/>
                          </a:solidFill>
                        </a:rPr>
                        <a:t>18.0</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281329">
                <a:tc>
                  <a:txBody>
                    <a:bodyPr/>
                    <a:lstStyle/>
                    <a:p>
                      <a:pPr algn="l">
                        <a:defRPr sz="1800">
                          <a:solidFill>
                            <a:srgbClr val="000000"/>
                          </a:solidFill>
                        </a:defRPr>
                      </a:pPr>
                      <a:r>
                        <a:rPr sz="1300">
                          <a:solidFill>
                            <a:srgbClr val="0060AA"/>
                          </a:solidFill>
                        </a:rPr>
                        <a:t>HB2 Cost</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gridSpan="13">
                  <a:txBody>
                    <a:bodyPr/>
                    <a:lstStyle/>
                    <a:p>
                      <a:pPr algn="ctr">
                        <a:defRPr sz="1800">
                          <a:solidFill>
                            <a:srgbClr val="000000"/>
                          </a:solidFill>
                        </a:defRPr>
                      </a:pPr>
                      <a:r>
                        <a:rPr sz="1300">
                          <a:solidFill>
                            <a:srgbClr val="0060AA"/>
                          </a:solidFill>
                        </a:rPr>
                        <a:t>$10,000,000</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281329">
                <a:tc>
                  <a:txBody>
                    <a:bodyPr/>
                    <a:lstStyle/>
                    <a:p>
                      <a:pPr algn="l">
                        <a:defRPr sz="1800">
                          <a:solidFill>
                            <a:srgbClr val="000000"/>
                          </a:solidFill>
                        </a:defRPr>
                      </a:pPr>
                      <a:r>
                        <a:rPr sz="1300">
                          <a:solidFill>
                            <a:srgbClr val="0060AA"/>
                          </a:solidFill>
                        </a:rPr>
                        <a:t>Score Divided by HB2 Cost</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gridSpan="13">
                  <a:txBody>
                    <a:bodyPr/>
                    <a:lstStyle/>
                    <a:p>
                      <a:pPr algn="ctr">
                        <a:defRPr sz="1800">
                          <a:solidFill>
                            <a:srgbClr val="000000"/>
                          </a:solidFill>
                        </a:defRPr>
                      </a:pPr>
                      <a:r>
                        <a:rPr sz="1300">
                          <a:solidFill>
                            <a:srgbClr val="0060AA"/>
                          </a:solidFill>
                        </a:rPr>
                        <a:t>35.9</a:t>
                      </a:r>
                    </a:p>
                  </a:txBody>
                  <a:tcPr marL="8520" marR="8520" marT="8520" marB="8520" anchor="b" anchorCtr="0" horzOverflow="overflow">
                    <a:lnL w="12700">
                      <a:solidFill>
                        <a:srgbClr val="2D2015"/>
                      </a:solidFill>
                    </a:lnL>
                    <a:lnR w="12700">
                      <a:solidFill>
                        <a:srgbClr val="2D2015"/>
                      </a:solidFill>
                    </a:lnR>
                    <a:lnT w="12700">
                      <a:solidFill>
                        <a:srgbClr val="2D2015"/>
                      </a:solidFill>
                    </a:lnT>
                    <a:lnB w="12700">
                      <a:solidFill>
                        <a:srgbClr val="2D2015"/>
                      </a:solidFill>
                    </a:lnB>
                    <a:solidFill>
                      <a:schemeClr val="accent3">
                        <a:lumOff val="44000"/>
                      </a:schemeClr>
                    </a:solid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bl>
          </a:graphicData>
        </a:graphic>
      </p:graphicFrame>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title"/>
          </p:nvPr>
        </p:nvSpPr>
        <p:spPr>
          <a:prstGeom prst="rect">
            <a:avLst/>
          </a:prstGeom>
        </p:spPr>
        <p:txBody>
          <a:bodyPr/>
          <a:lstStyle>
            <a:lvl1pPr>
              <a:defRPr sz="3200"/>
            </a:lvl1pPr>
          </a:lstStyle>
          <a:p>
            <a:pPr/>
            <a:r>
              <a:t>Status and Next Steps</a:t>
            </a:r>
          </a:p>
        </p:txBody>
      </p:sp>
      <p:sp>
        <p:nvSpPr>
          <p:cNvPr id="230" name="Shape 230"/>
          <p:cNvSpPr/>
          <p:nvPr>
            <p:ph type="body" idx="1"/>
          </p:nvPr>
        </p:nvSpPr>
        <p:spPr>
          <a:prstGeom prst="rect">
            <a:avLst/>
          </a:prstGeom>
        </p:spPr>
        <p:txBody>
          <a:bodyPr/>
          <a:lstStyle/>
          <a:p>
            <a:pPr>
              <a:buSzPct val="100000"/>
              <a:buChar char="•"/>
            </a:pPr>
            <a:r>
              <a:t>Application period closed September 30, 2015 at 11:59pm</a:t>
            </a:r>
          </a:p>
          <a:p>
            <a:pPr>
              <a:buSzPct val="100000"/>
              <a:buChar char="•"/>
            </a:pPr>
            <a:r>
              <a:t>All 9 VDOT Districts are currently reviewing applications as part of “Validation” process.- expected to conclude this month.</a:t>
            </a:r>
          </a:p>
          <a:p>
            <a:pPr>
              <a:buSzPct val="100000"/>
              <a:buChar char="•"/>
            </a:pPr>
            <a:r>
              <a:t>All applications will be screened by the Office of Intermodal Planning and Investment against VTrans 2040 Needs</a:t>
            </a:r>
          </a:p>
          <a:p>
            <a:pPr>
              <a:buSzPct val="100000"/>
              <a:buChar char="•"/>
            </a:pPr>
            <a:r>
              <a:t>Scoring of projects will follow and continue through December.</a:t>
            </a:r>
          </a:p>
          <a:p>
            <a:pPr>
              <a:buSzPct val="100000"/>
              <a:buChar char="•"/>
            </a:pPr>
            <a:r>
              <a:t>Results will be presented to CTB for consideration in January 2016, and ultimately projects selected will be incorporated into SYIP</a:t>
            </a:r>
          </a:p>
        </p:txBody>
      </p:sp>
      <p:sp>
        <p:nvSpPr>
          <p:cNvPr id="231" name="Shape 231"/>
          <p:cNvSpPr/>
          <p:nvPr>
            <p:ph type="sldNum" sz="quarter" idx="2"/>
          </p:nvPr>
        </p:nvSpPr>
        <p:spPr>
          <a:xfrm>
            <a:off x="8593797" y="6248400"/>
            <a:ext cx="245403"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34" name="Group 234"/>
          <p:cNvGrpSpPr/>
          <p:nvPr/>
        </p:nvGrpSpPr>
        <p:grpSpPr>
          <a:xfrm>
            <a:off x="3962399" y="4648200"/>
            <a:ext cx="1473201" cy="915670"/>
            <a:chOff x="0" y="0"/>
            <a:chExt cx="1473200" cy="915669"/>
          </a:xfrm>
        </p:grpSpPr>
        <p:sp>
          <p:nvSpPr>
            <p:cNvPr id="232" name="Shape 232"/>
            <p:cNvSpPr/>
            <p:nvPr/>
          </p:nvSpPr>
          <p:spPr>
            <a:xfrm>
              <a:off x="-1" y="-1"/>
              <a:ext cx="1473202" cy="9156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6"/>
                  </a:moveTo>
                  <a:lnTo>
                    <a:pt x="0" y="1856"/>
                  </a:lnTo>
                  <a:cubicBezTo>
                    <a:pt x="0" y="831"/>
                    <a:pt x="517" y="0"/>
                    <a:pt x="1154" y="0"/>
                  </a:cubicBezTo>
                  <a:lnTo>
                    <a:pt x="20446" y="0"/>
                  </a:lnTo>
                  <a:lnTo>
                    <a:pt x="20446" y="0"/>
                  </a:lnTo>
                  <a:cubicBezTo>
                    <a:pt x="21083" y="0"/>
                    <a:pt x="21600" y="831"/>
                    <a:pt x="21600" y="1856"/>
                  </a:cubicBezTo>
                  <a:lnTo>
                    <a:pt x="21600" y="19744"/>
                  </a:lnTo>
                  <a:lnTo>
                    <a:pt x="21600" y="19744"/>
                  </a:lnTo>
                  <a:cubicBezTo>
                    <a:pt x="21600" y="20769"/>
                    <a:pt x="21083" y="21600"/>
                    <a:pt x="20446" y="21600"/>
                  </a:cubicBezTo>
                  <a:lnTo>
                    <a:pt x="1154" y="21600"/>
                  </a:lnTo>
                  <a:lnTo>
                    <a:pt x="1154" y="21600"/>
                  </a:lnTo>
                  <a:cubicBezTo>
                    <a:pt x="517" y="21600"/>
                    <a:pt x="0" y="20769"/>
                    <a:pt x="0" y="19744"/>
                  </a:cubicBezTo>
                  <a:close/>
                </a:path>
              </a:pathLst>
            </a:custGeom>
            <a:solidFill>
              <a:srgbClr val="EDEDED"/>
            </a:solidFill>
            <a:ln w="12700" cap="flat">
              <a:noFill/>
              <a:miter lim="400000"/>
            </a:ln>
            <a:effectLst/>
          </p:spPr>
          <p:txBody>
            <a:bodyPr wrap="square" lIns="45719" tIns="45719" rIns="45719" bIns="45719" numCol="1" anchor="t">
              <a:noAutofit/>
            </a:bodyPr>
            <a:lstStyle/>
            <a:p>
              <a:pPr/>
            </a:p>
          </p:txBody>
        </p:sp>
        <p:pic>
          <p:nvPicPr>
            <p:cNvPr id="233" name="image4.png"/>
            <p:cNvPicPr>
              <a:picLocks noChangeAspect="1"/>
            </p:cNvPicPr>
            <p:nvPr/>
          </p:nvPicPr>
          <p:blipFill>
            <a:blip r:embed="rId3">
              <a:extLst/>
            </a:blip>
            <a:srcRect l="24589" t="0" r="0" b="8"/>
            <a:stretch>
              <a:fillRect/>
            </a:stretch>
          </p:blipFill>
          <p:spPr>
            <a:xfrm>
              <a:off x="-1" y="0"/>
              <a:ext cx="1473201" cy="91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2" y="0"/>
                  </a:moveTo>
                  <a:cubicBezTo>
                    <a:pt x="515" y="0"/>
                    <a:pt x="0" y="829"/>
                    <a:pt x="0" y="1854"/>
                  </a:cubicBezTo>
                  <a:lnTo>
                    <a:pt x="0" y="19746"/>
                  </a:lnTo>
                  <a:cubicBezTo>
                    <a:pt x="0" y="20771"/>
                    <a:pt x="515" y="21600"/>
                    <a:pt x="1152" y="21600"/>
                  </a:cubicBezTo>
                  <a:lnTo>
                    <a:pt x="20448" y="21600"/>
                  </a:lnTo>
                  <a:cubicBezTo>
                    <a:pt x="21085" y="21600"/>
                    <a:pt x="21600" y="20771"/>
                    <a:pt x="21600" y="19746"/>
                  </a:cubicBezTo>
                  <a:lnTo>
                    <a:pt x="21600" y="1854"/>
                  </a:lnTo>
                  <a:cubicBezTo>
                    <a:pt x="21600" y="829"/>
                    <a:pt x="21085" y="0"/>
                    <a:pt x="20448" y="0"/>
                  </a:cubicBezTo>
                  <a:lnTo>
                    <a:pt x="1152"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sldNum" sz="quarter" idx="2"/>
          </p:nvPr>
        </p:nvSpPr>
        <p:spPr>
          <a:xfrm>
            <a:off x="8664428" y="6248400"/>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3" name="image3.jpg" descr="C:\Users\Terry.Short1\Downloads\Image-1.jpg"/>
          <p:cNvPicPr>
            <a:picLocks noChangeAspect="1"/>
          </p:cNvPicPr>
          <p:nvPr/>
        </p:nvPicPr>
        <p:blipFill>
          <a:blip r:embed="rId3">
            <a:extLst/>
          </a:blip>
          <a:srcRect l="0" t="34166" r="8691" b="37024"/>
          <a:stretch>
            <a:fillRect/>
          </a:stretch>
        </p:blipFill>
        <p:spPr>
          <a:xfrm>
            <a:off x="6096000" y="3124199"/>
            <a:ext cx="2655889" cy="814389"/>
          </a:xfrm>
          <a:prstGeom prst="rect">
            <a:avLst/>
          </a:prstGeom>
          <a:ln w="12700">
            <a:miter lim="400000"/>
          </a:ln>
          <a:effectLst>
            <a:outerShdw sx="100000" sy="100000" kx="0" ky="0" algn="b" rotWithShape="0" blurRad="76200" dist="12700" dir="8100000">
              <a:srgbClr val="000000">
                <a:alpha val="20000"/>
              </a:srgbClr>
            </a:outerShdw>
          </a:effectLst>
        </p:spPr>
      </p:pic>
      <p:sp>
        <p:nvSpPr>
          <p:cNvPr id="144" name="Shape 144"/>
          <p:cNvSpPr/>
          <p:nvPr>
            <p:ph type="title"/>
          </p:nvPr>
        </p:nvSpPr>
        <p:spPr>
          <a:xfrm>
            <a:off x="2057400" y="76200"/>
            <a:ext cx="6705600" cy="1600200"/>
          </a:xfrm>
          <a:prstGeom prst="rect">
            <a:avLst/>
          </a:prstGeom>
        </p:spPr>
        <p:txBody>
          <a:bodyPr/>
          <a:lstStyle>
            <a:lvl1pPr>
              <a:defRPr sz="3200">
                <a:solidFill>
                  <a:schemeClr val="accent1"/>
                </a:solidFill>
              </a:defRPr>
            </a:lvl1pPr>
          </a:lstStyle>
          <a:p>
            <a:pPr/>
            <a:r>
              <a:t>Life Cycle of a Candidate Project</a:t>
            </a:r>
          </a:p>
        </p:txBody>
      </p:sp>
      <p:grpSp>
        <p:nvGrpSpPr>
          <p:cNvPr id="147" name="Group 147"/>
          <p:cNvGrpSpPr/>
          <p:nvPr/>
        </p:nvGrpSpPr>
        <p:grpSpPr>
          <a:xfrm>
            <a:off x="3911599" y="3100341"/>
            <a:ext cx="1473201" cy="915671"/>
            <a:chOff x="0" y="0"/>
            <a:chExt cx="1473200" cy="915669"/>
          </a:xfrm>
        </p:grpSpPr>
        <p:sp>
          <p:nvSpPr>
            <p:cNvPr id="145" name="Shape 145"/>
            <p:cNvSpPr/>
            <p:nvPr/>
          </p:nvSpPr>
          <p:spPr>
            <a:xfrm>
              <a:off x="-1" y="-1"/>
              <a:ext cx="1473202" cy="9156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6"/>
                  </a:moveTo>
                  <a:lnTo>
                    <a:pt x="0" y="1856"/>
                  </a:lnTo>
                  <a:cubicBezTo>
                    <a:pt x="0" y="831"/>
                    <a:pt x="517" y="0"/>
                    <a:pt x="1154" y="0"/>
                  </a:cubicBezTo>
                  <a:lnTo>
                    <a:pt x="20446" y="0"/>
                  </a:lnTo>
                  <a:lnTo>
                    <a:pt x="20446" y="0"/>
                  </a:lnTo>
                  <a:cubicBezTo>
                    <a:pt x="21083" y="0"/>
                    <a:pt x="21600" y="831"/>
                    <a:pt x="21600" y="1856"/>
                  </a:cubicBezTo>
                  <a:lnTo>
                    <a:pt x="21600" y="19744"/>
                  </a:lnTo>
                  <a:lnTo>
                    <a:pt x="21600" y="19744"/>
                  </a:lnTo>
                  <a:cubicBezTo>
                    <a:pt x="21600" y="20769"/>
                    <a:pt x="21083" y="21600"/>
                    <a:pt x="20446" y="21600"/>
                  </a:cubicBezTo>
                  <a:lnTo>
                    <a:pt x="1154" y="21600"/>
                  </a:lnTo>
                  <a:lnTo>
                    <a:pt x="1154" y="21600"/>
                  </a:lnTo>
                  <a:cubicBezTo>
                    <a:pt x="517" y="21600"/>
                    <a:pt x="0" y="20769"/>
                    <a:pt x="0" y="19744"/>
                  </a:cubicBezTo>
                  <a:close/>
                </a:path>
              </a:pathLst>
            </a:custGeom>
            <a:solidFill>
              <a:srgbClr val="EDEDED"/>
            </a:solidFill>
            <a:ln w="12700" cap="flat">
              <a:noFill/>
              <a:miter lim="400000"/>
            </a:ln>
            <a:effectLst/>
          </p:spPr>
          <p:txBody>
            <a:bodyPr wrap="square" lIns="45719" tIns="45719" rIns="45719" bIns="45719" numCol="1" anchor="t">
              <a:noAutofit/>
            </a:bodyPr>
            <a:lstStyle/>
            <a:p>
              <a:pPr/>
            </a:p>
          </p:txBody>
        </p:sp>
        <p:pic>
          <p:nvPicPr>
            <p:cNvPr id="146" name="image4.png"/>
            <p:cNvPicPr>
              <a:picLocks noChangeAspect="1"/>
            </p:cNvPicPr>
            <p:nvPr/>
          </p:nvPicPr>
          <p:blipFill>
            <a:blip r:embed="rId4">
              <a:extLst/>
            </a:blip>
            <a:srcRect l="24589" t="0" r="0" b="8"/>
            <a:stretch>
              <a:fillRect/>
            </a:stretch>
          </p:blipFill>
          <p:spPr>
            <a:xfrm>
              <a:off x="-1" y="0"/>
              <a:ext cx="1473201" cy="91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2" y="0"/>
                  </a:moveTo>
                  <a:cubicBezTo>
                    <a:pt x="515" y="0"/>
                    <a:pt x="0" y="829"/>
                    <a:pt x="0" y="1854"/>
                  </a:cubicBezTo>
                  <a:lnTo>
                    <a:pt x="0" y="19746"/>
                  </a:lnTo>
                  <a:cubicBezTo>
                    <a:pt x="0" y="20771"/>
                    <a:pt x="515" y="21600"/>
                    <a:pt x="1152" y="21600"/>
                  </a:cubicBezTo>
                  <a:lnTo>
                    <a:pt x="20448" y="21600"/>
                  </a:lnTo>
                  <a:cubicBezTo>
                    <a:pt x="21085" y="21600"/>
                    <a:pt x="21600" y="20771"/>
                    <a:pt x="21600" y="19746"/>
                  </a:cubicBezTo>
                  <a:lnTo>
                    <a:pt x="21600" y="1854"/>
                  </a:lnTo>
                  <a:cubicBezTo>
                    <a:pt x="21600" y="829"/>
                    <a:pt x="21085" y="0"/>
                    <a:pt x="20448" y="0"/>
                  </a:cubicBezTo>
                  <a:lnTo>
                    <a:pt x="1152" y="0"/>
                  </a:lnTo>
                  <a:close/>
                </a:path>
              </a:pathLst>
            </a:custGeom>
            <a:ln w="12700" cap="flat">
              <a:noFill/>
              <a:miter lim="400000"/>
            </a:ln>
            <a:effectLst>
              <a:reflection blurRad="0" stA="38000" stPos="0" endA="0" endPos="40000" dist="0" dir="5400000" fadeDir="5400000" sx="100000" sy="-100000" kx="0" ky="0" algn="bl" rotWithShape="0"/>
            </a:effectLst>
          </p:spPr>
        </p:pic>
      </p:grpSp>
      <p:sp>
        <p:nvSpPr>
          <p:cNvPr id="148" name="Shape 148"/>
          <p:cNvSpPr/>
          <p:nvPr>
            <p:ph type="body" sz="quarter" idx="1"/>
          </p:nvPr>
        </p:nvSpPr>
        <p:spPr>
          <a:xfrm>
            <a:off x="457199" y="2289175"/>
            <a:ext cx="2554290" cy="533400"/>
          </a:xfrm>
          <a:prstGeom prst="rect">
            <a:avLst/>
          </a:prstGeom>
        </p:spPr>
        <p:txBody>
          <a:bodyPr/>
          <a:lstStyle>
            <a:lvl1pPr marL="0" indent="0" algn="ctr">
              <a:spcBef>
                <a:spcPts val="1200"/>
              </a:spcBef>
            </a:lvl1pPr>
          </a:lstStyle>
          <a:p>
            <a:pPr/>
            <a:r>
              <a:t>How it’s planned.</a:t>
            </a:r>
          </a:p>
        </p:txBody>
      </p:sp>
      <p:sp>
        <p:nvSpPr>
          <p:cNvPr id="149" name="Shape 149"/>
          <p:cNvSpPr/>
          <p:nvPr/>
        </p:nvSpPr>
        <p:spPr>
          <a:xfrm>
            <a:off x="3657600" y="2289175"/>
            <a:ext cx="19812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200"/>
              </a:spcBef>
              <a:buSzTx/>
              <a:buNone/>
              <a:defRPr sz="2000"/>
            </a:lvl1pPr>
          </a:lstStyle>
          <a:p>
            <a:pPr/>
            <a:r>
              <a:t>How it’s scored.</a:t>
            </a:r>
          </a:p>
        </p:txBody>
      </p:sp>
      <p:sp>
        <p:nvSpPr>
          <p:cNvPr id="150" name="Shape 150"/>
          <p:cNvSpPr/>
          <p:nvPr/>
        </p:nvSpPr>
        <p:spPr>
          <a:xfrm>
            <a:off x="6400800" y="2298700"/>
            <a:ext cx="20574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200"/>
              </a:spcBef>
              <a:buSzTx/>
              <a:buNone/>
              <a:defRPr sz="2000"/>
            </a:lvl1pPr>
          </a:lstStyle>
          <a:p>
            <a:pPr/>
            <a:r>
              <a:t>How it’s funded.</a:t>
            </a:r>
          </a:p>
        </p:txBody>
      </p:sp>
      <p:sp>
        <p:nvSpPr>
          <p:cNvPr id="151" name="Shape 151"/>
          <p:cNvSpPr/>
          <p:nvPr/>
        </p:nvSpPr>
        <p:spPr>
          <a:xfrm>
            <a:off x="3265487" y="3367087"/>
            <a:ext cx="457201" cy="381001"/>
          </a:xfrm>
          <a:prstGeom prst="rightArrow">
            <a:avLst>
              <a:gd name="adj1" fmla="val 50000"/>
              <a:gd name="adj2" fmla="val 50000"/>
            </a:avLst>
          </a:prstGeom>
          <a:solidFill>
            <a:schemeClr val="accent1"/>
          </a:solidFill>
          <a:ln>
            <a:solidFill>
              <a:srgbClr val="0060AA"/>
            </a:solidFill>
          </a:ln>
        </p:spPr>
        <p:txBody>
          <a:bodyPr lIns="45719" rIns="45719"/>
          <a:lstStyle/>
          <a:p>
            <a:pPr>
              <a:spcBef>
                <a:spcPts val="0"/>
              </a:spcBef>
              <a:defRPr sz="2800"/>
            </a:pPr>
          </a:p>
        </p:txBody>
      </p:sp>
      <p:sp>
        <p:nvSpPr>
          <p:cNvPr id="152" name="Shape 152"/>
          <p:cNvSpPr/>
          <p:nvPr/>
        </p:nvSpPr>
        <p:spPr>
          <a:xfrm>
            <a:off x="5638800" y="3367087"/>
            <a:ext cx="457200" cy="381001"/>
          </a:xfrm>
          <a:prstGeom prst="rightArrow">
            <a:avLst>
              <a:gd name="adj1" fmla="val 50000"/>
              <a:gd name="adj2" fmla="val 50000"/>
            </a:avLst>
          </a:prstGeom>
          <a:solidFill>
            <a:schemeClr val="accent1"/>
          </a:solidFill>
          <a:ln>
            <a:solidFill>
              <a:srgbClr val="0060AA"/>
            </a:solidFill>
          </a:ln>
        </p:spPr>
        <p:txBody>
          <a:bodyPr lIns="45719" rIns="45719"/>
          <a:lstStyle/>
          <a:p>
            <a:pPr>
              <a:spcBef>
                <a:spcPts val="0"/>
              </a:spcBef>
              <a:defRPr sz="2800"/>
            </a:pPr>
          </a:p>
        </p:txBody>
      </p:sp>
      <p:pic>
        <p:nvPicPr>
          <p:cNvPr id="153" name="image5.png"/>
          <p:cNvPicPr>
            <a:picLocks noChangeAspect="1"/>
          </p:cNvPicPr>
          <p:nvPr/>
        </p:nvPicPr>
        <p:blipFill>
          <a:blip r:embed="rId5">
            <a:extLst/>
          </a:blip>
          <a:stretch>
            <a:fillRect/>
          </a:stretch>
        </p:blipFill>
        <p:spPr>
          <a:xfrm>
            <a:off x="381000" y="2901950"/>
            <a:ext cx="2771775" cy="1412875"/>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2438400" y="15875"/>
            <a:ext cx="6705600" cy="1143000"/>
          </a:xfrm>
          <a:prstGeom prst="rect">
            <a:avLst/>
          </a:prstGeom>
        </p:spPr>
        <p:txBody>
          <a:bodyPr/>
          <a:lstStyle/>
          <a:p>
            <a:pPr>
              <a:defRPr sz="3200">
                <a:solidFill>
                  <a:schemeClr val="accent1"/>
                </a:solidFill>
              </a:defRPr>
            </a:pPr>
            <a:r>
              <a:t>How it’s planned.</a:t>
            </a:r>
            <a:br/>
            <a:r>
              <a:t>VTrans2040</a:t>
            </a:r>
          </a:p>
        </p:txBody>
      </p:sp>
      <p:sp>
        <p:nvSpPr>
          <p:cNvPr id="158" name="Shape 158"/>
          <p:cNvSpPr/>
          <p:nvPr>
            <p:ph type="sldNum" sz="quarter" idx="2"/>
          </p:nvPr>
        </p:nvSpPr>
        <p:spPr>
          <a:xfrm>
            <a:off x="8664428" y="6248400"/>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9" name="Shape 159"/>
          <p:cNvSpPr/>
          <p:nvPr>
            <p:ph type="body" idx="1"/>
          </p:nvPr>
        </p:nvSpPr>
        <p:spPr>
          <a:xfrm>
            <a:off x="533400" y="1447800"/>
            <a:ext cx="7620000" cy="3886200"/>
          </a:xfrm>
          <a:prstGeom prst="rect">
            <a:avLst/>
          </a:prstGeom>
        </p:spPr>
        <p:txBody>
          <a:bodyPr/>
          <a:lstStyle/>
          <a:p>
            <a:pPr>
              <a:spcBef>
                <a:spcPts val="600"/>
              </a:spcBef>
              <a:buSzPct val="100000"/>
              <a:buChar char="•"/>
            </a:pPr>
            <a:r>
              <a:t>VTRANS 2040 serves two functions, and produces two independent, but connected documents.</a:t>
            </a:r>
          </a:p>
          <a:p>
            <a:pPr lvl="1" marL="742950" indent="-285750">
              <a:spcBef>
                <a:spcPts val="600"/>
              </a:spcBef>
              <a:buSzPct val="100000"/>
              <a:buChar char="•"/>
              <a:defRPr sz="1800"/>
            </a:pPr>
            <a:r>
              <a:t>The VTRANS 2040 Vision Document.</a:t>
            </a:r>
          </a:p>
          <a:p>
            <a:pPr lvl="1" marL="742950" indent="-285750">
              <a:spcBef>
                <a:spcPts val="600"/>
              </a:spcBef>
              <a:buSzPct val="100000"/>
              <a:buChar char="•"/>
              <a:defRPr sz="1800"/>
            </a:pPr>
            <a:r>
              <a:t>The VTRANS 2040 Multimodal Transportation Plan (VMTP)</a:t>
            </a:r>
          </a:p>
        </p:txBody>
      </p:sp>
      <p:sp>
        <p:nvSpPr>
          <p:cNvPr id="160" name="Shape 160"/>
          <p:cNvSpPr/>
          <p:nvPr/>
        </p:nvSpPr>
        <p:spPr>
          <a:xfrm>
            <a:off x="533400" y="3047999"/>
            <a:ext cx="5943600" cy="22040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600"/>
              </a:spcBef>
              <a:defRPr sz="2000"/>
            </a:pPr>
            <a:r>
              <a:t>The VMTP will identify future needs for all modes of travel across the Commonwealth (used to screen candidate HB2 projects)</a:t>
            </a:r>
          </a:p>
          <a:p>
            <a:pPr marL="342900" indent="-342900">
              <a:spcBef>
                <a:spcPts val="600"/>
              </a:spcBef>
              <a:defRPr sz="2000"/>
            </a:pPr>
            <a:r>
              <a:t>The policy and recommendations of the plan will focus on corridors of statewide significance, identified regional networks, local designated growth areas and safety.</a:t>
            </a:r>
          </a:p>
        </p:txBody>
      </p:sp>
      <p:pic>
        <p:nvPicPr>
          <p:cNvPr id="161" name="image5.png"/>
          <p:cNvPicPr>
            <a:picLocks noChangeAspect="1"/>
          </p:cNvPicPr>
          <p:nvPr/>
        </p:nvPicPr>
        <p:blipFill>
          <a:blip r:embed="rId3">
            <a:extLst/>
          </a:blip>
          <a:stretch>
            <a:fillRect/>
          </a:stretch>
        </p:blipFill>
        <p:spPr>
          <a:xfrm>
            <a:off x="5243512" y="5314950"/>
            <a:ext cx="2466976" cy="1257300"/>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sldNum" sz="quarter" idx="2"/>
          </p:nvPr>
        </p:nvSpPr>
        <p:spPr>
          <a:xfrm>
            <a:off x="8664428" y="6248400"/>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6" name="Shape 166"/>
          <p:cNvSpPr/>
          <p:nvPr/>
        </p:nvSpPr>
        <p:spPr>
          <a:xfrm>
            <a:off x="960438" y="417512"/>
            <a:ext cx="7269161" cy="8926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spcBef>
                <a:spcPts val="0"/>
              </a:spcBef>
              <a:buSzTx/>
              <a:buNone/>
              <a:defRPr b="1" sz="2800">
                <a:solidFill>
                  <a:srgbClr val="FF8000"/>
                </a:solidFill>
              </a:defRPr>
            </a:pPr>
            <a:r>
              <a:t>Corridors of Statewide Significance</a:t>
            </a:r>
            <a:endParaRPr sz="2000"/>
          </a:p>
          <a:p>
            <a:pPr algn="r">
              <a:spcBef>
                <a:spcPts val="0"/>
              </a:spcBef>
              <a:buSzTx/>
              <a:buNone/>
              <a:defRPr b="1" sz="2800">
                <a:solidFill>
                  <a:srgbClr val="FF8000"/>
                </a:solidFill>
              </a:defRPr>
            </a:pPr>
            <a:r>
              <a:t>(CoSS)</a:t>
            </a:r>
          </a:p>
        </p:txBody>
      </p:sp>
      <p:sp>
        <p:nvSpPr>
          <p:cNvPr id="167" name="Shape 167"/>
          <p:cNvSpPr/>
          <p:nvPr/>
        </p:nvSpPr>
        <p:spPr>
          <a:xfrm>
            <a:off x="457200" y="1828800"/>
            <a:ext cx="8229600" cy="42648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500"/>
              </a:spcBef>
              <a:buFont typeface="Arial"/>
              <a:defRPr sz="2400"/>
            </a:pPr>
            <a:r>
              <a:t>Approved by the CTB</a:t>
            </a:r>
          </a:p>
          <a:p>
            <a:pPr marL="342900" indent="-342900">
              <a:spcBef>
                <a:spcPts val="500"/>
              </a:spcBef>
              <a:buFont typeface="Arial"/>
              <a:defRPr sz="2400"/>
            </a:pPr>
            <a:r>
              <a:t>Demonstrate the following characteristics:</a:t>
            </a:r>
          </a:p>
          <a:p>
            <a:pPr>
              <a:defRPr sz="1000"/>
            </a:pPr>
          </a:p>
          <a:p>
            <a:pPr lvl="1" marL="800100" indent="-342900">
              <a:spcBef>
                <a:spcPts val="500"/>
              </a:spcBef>
              <a:buFont typeface="Arial"/>
              <a:defRPr sz="2400"/>
            </a:pPr>
            <a:r>
              <a:t>Multiple modes and/or an extended freight corridor</a:t>
            </a:r>
          </a:p>
          <a:p>
            <a:pPr lvl="1" marL="800100" indent="-342900">
              <a:spcBef>
                <a:spcPts val="500"/>
              </a:spcBef>
              <a:buFont typeface="Arial"/>
              <a:defRPr sz="2400"/>
            </a:pPr>
            <a:r>
              <a:t>Connection among regions, states and/or major activity centers</a:t>
            </a:r>
          </a:p>
          <a:p>
            <a:pPr lvl="1" marL="800100" indent="-342900">
              <a:spcBef>
                <a:spcPts val="500"/>
              </a:spcBef>
              <a:buFont typeface="Arial"/>
              <a:defRPr sz="2400"/>
            </a:pPr>
            <a:r>
              <a:t>High volume of travel</a:t>
            </a:r>
          </a:p>
          <a:p>
            <a:pPr lvl="1" marL="800100" indent="-342900">
              <a:spcBef>
                <a:spcPts val="500"/>
              </a:spcBef>
              <a:buFont typeface="Arial"/>
              <a:defRPr sz="2400"/>
            </a:pPr>
            <a:r>
              <a:t>Unique statewide function and/or fulfillment of statewide goal</a:t>
            </a:r>
          </a:p>
          <a:p>
            <a:pPr marL="342900" indent="-342900">
              <a:spcBef>
                <a:spcPts val="500"/>
              </a:spcBef>
              <a:buFont typeface="Arial"/>
              <a:defRPr sz="2400"/>
            </a:pPr>
            <a:r>
              <a:t>Includes parallel/connecting facilities, rail lines, ports, airports, etc (not just the Interstates)</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sldNum" sz="quarter" idx="2"/>
          </p:nvPr>
        </p:nvSpPr>
        <p:spPr>
          <a:xfrm>
            <a:off x="8664428" y="6248400"/>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0" name="Shape 170"/>
          <p:cNvSpPr/>
          <p:nvPr/>
        </p:nvSpPr>
        <p:spPr>
          <a:xfrm>
            <a:off x="1371600" y="233363"/>
            <a:ext cx="6400800"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0"/>
              </a:spcBef>
              <a:buSzTx/>
              <a:buNone/>
              <a:defRPr b="1" sz="3200">
                <a:solidFill>
                  <a:srgbClr val="FF8000"/>
                </a:solidFill>
              </a:defRPr>
            </a:lvl1pPr>
          </a:lstStyle>
          <a:p>
            <a:pPr/>
            <a:r>
              <a:t>Virginia CoSSs</a:t>
            </a:r>
          </a:p>
        </p:txBody>
      </p:sp>
      <p:pic>
        <p:nvPicPr>
          <p:cNvPr id="171" name="image6.png"/>
          <p:cNvPicPr>
            <a:picLocks noChangeAspect="1"/>
          </p:cNvPicPr>
          <p:nvPr/>
        </p:nvPicPr>
        <p:blipFill>
          <a:blip r:embed="rId2">
            <a:extLst/>
          </a:blip>
          <a:stretch>
            <a:fillRect/>
          </a:stretch>
        </p:blipFill>
        <p:spPr>
          <a:xfrm>
            <a:off x="285750" y="838200"/>
            <a:ext cx="8477250" cy="5259388"/>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sldNum" sz="quarter" idx="2"/>
          </p:nvPr>
        </p:nvSpPr>
        <p:spPr>
          <a:xfrm>
            <a:off x="8664428" y="6248400"/>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4" name="Shape 174"/>
          <p:cNvSpPr/>
          <p:nvPr/>
        </p:nvSpPr>
        <p:spPr>
          <a:xfrm>
            <a:off x="457200" y="406400"/>
            <a:ext cx="8305800"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0"/>
              </a:spcBef>
              <a:buSzTx/>
              <a:buNone/>
              <a:defRPr b="1" sz="3200">
                <a:solidFill>
                  <a:srgbClr val="FF8000"/>
                </a:solidFill>
              </a:defRPr>
            </a:lvl1pPr>
          </a:lstStyle>
          <a:p>
            <a:pPr/>
            <a:r>
              <a:t>Regional Networks</a:t>
            </a:r>
          </a:p>
        </p:txBody>
      </p:sp>
      <p:pic>
        <p:nvPicPr>
          <p:cNvPr id="175" name="image7.png"/>
          <p:cNvPicPr>
            <a:picLocks noChangeAspect="1"/>
          </p:cNvPicPr>
          <p:nvPr/>
        </p:nvPicPr>
        <p:blipFill>
          <a:blip r:embed="rId2">
            <a:extLst/>
          </a:blip>
          <a:stretch>
            <a:fillRect/>
          </a:stretch>
        </p:blipFill>
        <p:spPr>
          <a:xfrm>
            <a:off x="519112" y="2057400"/>
            <a:ext cx="8624888" cy="4448175"/>
          </a:xfrm>
          <a:prstGeom prst="rect">
            <a:avLst/>
          </a:prstGeom>
          <a:ln w="12700">
            <a:miter lim="400000"/>
          </a:ln>
        </p:spPr>
      </p:pic>
      <p:sp>
        <p:nvSpPr>
          <p:cNvPr id="176" name="Shape 176"/>
          <p:cNvSpPr/>
          <p:nvPr/>
        </p:nvSpPr>
        <p:spPr>
          <a:xfrm>
            <a:off x="609600" y="1320800"/>
            <a:ext cx="8305800" cy="15271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400"/>
              </a:spcBef>
              <a:buSzTx/>
              <a:buNone/>
              <a:defRPr b="1" sz="1800"/>
            </a:pPr>
            <a:r>
              <a:t>Defined as: </a:t>
            </a:r>
          </a:p>
          <a:p>
            <a:pPr marL="342900" indent="-342900">
              <a:spcBef>
                <a:spcPts val="400"/>
              </a:spcBef>
              <a:buFont typeface="Arial"/>
              <a:defRPr sz="1800"/>
            </a:pPr>
            <a:r>
              <a:t>Jurisdictions that are included either in whole or in part  within MPO Planning Area Boundaries</a:t>
            </a:r>
          </a:p>
          <a:p>
            <a:pPr marL="342900" indent="-342900">
              <a:spcBef>
                <a:spcPts val="400"/>
              </a:spcBef>
              <a:buFont typeface="Arial"/>
              <a:defRPr sz="1800"/>
            </a:pPr>
            <a:r>
              <a:t>Any additional element of the transportation system that is connected to the MPO area and deemed critical to the MPO</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sldNum" sz="quarter" idx="2"/>
          </p:nvPr>
        </p:nvSpPr>
        <p:spPr>
          <a:xfrm>
            <a:off x="8664428" y="6248400"/>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9" name="Shape 179"/>
          <p:cNvSpPr/>
          <p:nvPr/>
        </p:nvSpPr>
        <p:spPr>
          <a:xfrm>
            <a:off x="1143000" y="381000"/>
            <a:ext cx="6781800" cy="10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spcBef>
                <a:spcPts val="0"/>
              </a:spcBef>
              <a:buSzTx/>
              <a:buNone/>
              <a:defRPr b="1" sz="3200">
                <a:solidFill>
                  <a:srgbClr val="FF8000"/>
                </a:solidFill>
              </a:defRPr>
            </a:pPr>
            <a:r>
              <a:t>Urban Development Areas</a:t>
            </a:r>
            <a:endParaRPr sz="2000"/>
          </a:p>
          <a:p>
            <a:pPr algn="r">
              <a:spcBef>
                <a:spcPts val="0"/>
              </a:spcBef>
              <a:buSzTx/>
              <a:buNone/>
              <a:defRPr b="1" sz="3200">
                <a:solidFill>
                  <a:srgbClr val="FF8000"/>
                </a:solidFill>
              </a:defRPr>
            </a:pPr>
            <a:r>
              <a:t>UDAs</a:t>
            </a:r>
          </a:p>
        </p:txBody>
      </p:sp>
      <p:sp>
        <p:nvSpPr>
          <p:cNvPr id="180" name="Shape 180"/>
          <p:cNvSpPr/>
          <p:nvPr/>
        </p:nvSpPr>
        <p:spPr>
          <a:xfrm>
            <a:off x="228600" y="1295400"/>
            <a:ext cx="8382000" cy="10203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defRPr sz="2000">
                <a:solidFill>
                  <a:srgbClr val="2D2015"/>
                </a:solidFill>
              </a:defRPr>
            </a:pPr>
          </a:p>
          <a:p>
            <a:pPr marL="342900" indent="-342900">
              <a:spcBef>
                <a:spcPts val="400"/>
              </a:spcBef>
              <a:defRPr sz="2000"/>
            </a:pPr>
            <a:r>
              <a:t>Areas voluntarily designated by local governments as prime areas for future economic growth pursuant to 15.2-2223.1</a:t>
            </a:r>
          </a:p>
        </p:txBody>
      </p:sp>
      <p:sp>
        <p:nvSpPr>
          <p:cNvPr id="181" name="Shape 181"/>
          <p:cNvSpPr/>
          <p:nvPr/>
        </p:nvSpPr>
        <p:spPr>
          <a:xfrm>
            <a:off x="228600" y="2514600"/>
            <a:ext cx="4419600" cy="17265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400"/>
              </a:spcBef>
              <a:defRPr sz="2000"/>
            </a:pPr>
            <a:r>
              <a:t>Must reflect transportation- efficient land use principles including</a:t>
            </a:r>
          </a:p>
          <a:p>
            <a:pPr lvl="1" marL="800100" indent="-342900">
              <a:spcBef>
                <a:spcPts val="400"/>
              </a:spcBef>
              <a:defRPr sz="2000"/>
            </a:pPr>
            <a:r>
              <a:t>Mixed-use land use</a:t>
            </a:r>
          </a:p>
          <a:p>
            <a:pPr lvl="1" marL="800100" indent="-342900">
              <a:spcBef>
                <a:spcPts val="400"/>
              </a:spcBef>
              <a:defRPr sz="2000"/>
            </a:pPr>
            <a:r>
              <a:t>Interconnected streets	</a:t>
            </a:r>
          </a:p>
          <a:p>
            <a:pPr lvl="1" marL="800100" indent="-342900">
              <a:spcBef>
                <a:spcPts val="400"/>
              </a:spcBef>
              <a:defRPr sz="2000"/>
            </a:pPr>
            <a:r>
              <a:t>Moderately compact growth </a:t>
            </a:r>
          </a:p>
        </p:txBody>
      </p:sp>
      <p:pic>
        <p:nvPicPr>
          <p:cNvPr id="182" name="image8.png"/>
          <p:cNvPicPr>
            <a:picLocks noChangeAspect="1"/>
          </p:cNvPicPr>
          <p:nvPr/>
        </p:nvPicPr>
        <p:blipFill>
          <a:blip r:embed="rId2">
            <a:extLst/>
          </a:blip>
          <a:stretch>
            <a:fillRect/>
          </a:stretch>
        </p:blipFill>
        <p:spPr>
          <a:xfrm>
            <a:off x="4624387" y="2438400"/>
            <a:ext cx="4443413" cy="2801939"/>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prstGeom prst="rect">
            <a:avLst/>
          </a:prstGeom>
        </p:spPr>
        <p:txBody>
          <a:bodyPr/>
          <a:lstStyle/>
          <a:p>
            <a:pPr>
              <a:defRPr sz="3200"/>
            </a:pPr>
            <a:r>
              <a:t>How it’s scored.</a:t>
            </a:r>
            <a:br/>
            <a:r>
              <a:t>HB 2</a:t>
            </a:r>
          </a:p>
        </p:txBody>
      </p:sp>
      <p:sp>
        <p:nvSpPr>
          <p:cNvPr id="185" name="Shape 185"/>
          <p:cNvSpPr/>
          <p:nvPr>
            <p:ph type="body" idx="1"/>
          </p:nvPr>
        </p:nvSpPr>
        <p:spPr>
          <a:xfrm>
            <a:off x="457200" y="1447800"/>
            <a:ext cx="8382000" cy="4343400"/>
          </a:xfrm>
          <a:prstGeom prst="rect">
            <a:avLst/>
          </a:prstGeom>
        </p:spPr>
        <p:txBody>
          <a:bodyPr/>
          <a:lstStyle/>
          <a:p>
            <a:pPr>
              <a:buSzPct val="100000"/>
              <a:buChar char="•"/>
            </a:pPr>
            <a:r>
              <a:t>House Bill 2 (HB 2) is a new state law that requires the implementation of a process for prioritizing projects </a:t>
            </a:r>
          </a:p>
          <a:p>
            <a:pPr>
              <a:buSzPct val="100000"/>
              <a:buChar char="•"/>
            </a:pPr>
            <a:r>
              <a:t>Some types of projects and funding are exempt from HB 2</a:t>
            </a:r>
          </a:p>
          <a:p>
            <a:pPr lvl="1" marL="742950" indent="-285750">
              <a:buSzPct val="100000"/>
              <a:buChar char="•"/>
              <a:defRPr sz="1800"/>
            </a:pPr>
            <a:r>
              <a:t>Congestion Mitigation and Air Quality</a:t>
            </a:r>
          </a:p>
          <a:p>
            <a:pPr lvl="1" marL="742950" indent="-285750">
              <a:buSzPct val="100000"/>
              <a:buChar char="•"/>
              <a:defRPr sz="1800"/>
            </a:pPr>
            <a:r>
              <a:t>Highway Safety Improvement Program</a:t>
            </a:r>
          </a:p>
          <a:p>
            <a:pPr lvl="1" marL="742950" indent="-285750">
              <a:buSzPct val="100000"/>
              <a:buChar char="•"/>
              <a:defRPr sz="1800"/>
            </a:pPr>
            <a:r>
              <a:t>Transportation Alternatives</a:t>
            </a:r>
          </a:p>
          <a:p>
            <a:pPr lvl="1" marL="742950" indent="-285750">
              <a:buSzPct val="100000"/>
              <a:buChar char="•"/>
              <a:defRPr sz="1800"/>
            </a:pPr>
            <a:r>
              <a:t>Revenue Sharing</a:t>
            </a:r>
          </a:p>
          <a:p>
            <a:pPr lvl="1" marL="742950" indent="-285750">
              <a:buSzPct val="100000"/>
              <a:buChar char="•"/>
              <a:defRPr sz="1800"/>
            </a:pPr>
            <a:r>
              <a:t>Secondary/Urban Formula Funds</a:t>
            </a:r>
          </a:p>
          <a:p>
            <a:pPr lvl="1" marL="742950" indent="-285750">
              <a:buSzPct val="100000"/>
              <a:buChar char="•"/>
              <a:defRPr sz="1800"/>
            </a:pPr>
            <a:r>
              <a:t>Regional funds for NOVA, Hampton Roads</a:t>
            </a:r>
          </a:p>
          <a:p>
            <a:pPr>
              <a:buSzPct val="100000"/>
              <a:buChar char="•"/>
            </a:pPr>
            <a:r>
              <a:t>Projects not exempt will follow prescribed process to determine eligibility for funding and ultimate rating as compared to other projects submitted.</a:t>
            </a:r>
          </a:p>
          <a:p>
            <a:pPr>
              <a:buSzPct val="100000"/>
              <a:buChar char="•"/>
            </a:pPr>
            <a:r>
              <a:t>HB2 process currently under development</a:t>
            </a:r>
          </a:p>
        </p:txBody>
      </p:sp>
      <p:sp>
        <p:nvSpPr>
          <p:cNvPr id="186" name="Shape 186"/>
          <p:cNvSpPr/>
          <p:nvPr>
            <p:ph type="sldNum" sz="quarter" idx="2"/>
          </p:nvPr>
        </p:nvSpPr>
        <p:spPr>
          <a:xfrm>
            <a:off x="8664428" y="6248400"/>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89" name="Group 189"/>
          <p:cNvGrpSpPr/>
          <p:nvPr/>
        </p:nvGrpSpPr>
        <p:grpSpPr>
          <a:xfrm>
            <a:off x="6324599" y="2971800"/>
            <a:ext cx="1473201" cy="915670"/>
            <a:chOff x="0" y="0"/>
            <a:chExt cx="1473200" cy="915669"/>
          </a:xfrm>
        </p:grpSpPr>
        <p:sp>
          <p:nvSpPr>
            <p:cNvPr id="187" name="Shape 187"/>
            <p:cNvSpPr/>
            <p:nvPr/>
          </p:nvSpPr>
          <p:spPr>
            <a:xfrm>
              <a:off x="-1" y="-1"/>
              <a:ext cx="1473202" cy="9156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6"/>
                  </a:moveTo>
                  <a:lnTo>
                    <a:pt x="0" y="1856"/>
                  </a:lnTo>
                  <a:cubicBezTo>
                    <a:pt x="0" y="831"/>
                    <a:pt x="517" y="0"/>
                    <a:pt x="1154" y="0"/>
                  </a:cubicBezTo>
                  <a:lnTo>
                    <a:pt x="20446" y="0"/>
                  </a:lnTo>
                  <a:lnTo>
                    <a:pt x="20446" y="0"/>
                  </a:lnTo>
                  <a:cubicBezTo>
                    <a:pt x="21083" y="0"/>
                    <a:pt x="21600" y="831"/>
                    <a:pt x="21600" y="1856"/>
                  </a:cubicBezTo>
                  <a:lnTo>
                    <a:pt x="21600" y="19744"/>
                  </a:lnTo>
                  <a:lnTo>
                    <a:pt x="21600" y="19744"/>
                  </a:lnTo>
                  <a:cubicBezTo>
                    <a:pt x="21600" y="20769"/>
                    <a:pt x="21083" y="21600"/>
                    <a:pt x="20446" y="21600"/>
                  </a:cubicBezTo>
                  <a:lnTo>
                    <a:pt x="1154" y="21600"/>
                  </a:lnTo>
                  <a:lnTo>
                    <a:pt x="1154" y="21600"/>
                  </a:lnTo>
                  <a:cubicBezTo>
                    <a:pt x="517" y="21600"/>
                    <a:pt x="0" y="20769"/>
                    <a:pt x="0" y="19744"/>
                  </a:cubicBezTo>
                  <a:close/>
                </a:path>
              </a:pathLst>
            </a:custGeom>
            <a:solidFill>
              <a:srgbClr val="EDEDED"/>
            </a:solidFill>
            <a:ln w="12700" cap="flat">
              <a:noFill/>
              <a:miter lim="400000"/>
            </a:ln>
            <a:effectLst/>
          </p:spPr>
          <p:txBody>
            <a:bodyPr wrap="square" lIns="45719" tIns="45719" rIns="45719" bIns="45719" numCol="1" anchor="t">
              <a:noAutofit/>
            </a:bodyPr>
            <a:lstStyle/>
            <a:p>
              <a:pPr/>
            </a:p>
          </p:txBody>
        </p:sp>
        <p:pic>
          <p:nvPicPr>
            <p:cNvPr id="188" name="image4.png"/>
            <p:cNvPicPr>
              <a:picLocks noChangeAspect="1"/>
            </p:cNvPicPr>
            <p:nvPr/>
          </p:nvPicPr>
          <p:blipFill>
            <a:blip r:embed="rId3">
              <a:extLst/>
            </a:blip>
            <a:srcRect l="24589" t="0" r="0" b="8"/>
            <a:stretch>
              <a:fillRect/>
            </a:stretch>
          </p:blipFill>
          <p:spPr>
            <a:xfrm>
              <a:off x="-1" y="0"/>
              <a:ext cx="1473201" cy="91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2" y="0"/>
                  </a:moveTo>
                  <a:cubicBezTo>
                    <a:pt x="515" y="0"/>
                    <a:pt x="0" y="829"/>
                    <a:pt x="0" y="1854"/>
                  </a:cubicBezTo>
                  <a:lnTo>
                    <a:pt x="0" y="19746"/>
                  </a:lnTo>
                  <a:cubicBezTo>
                    <a:pt x="0" y="20771"/>
                    <a:pt x="515" y="21600"/>
                    <a:pt x="1152" y="21600"/>
                  </a:cubicBezTo>
                  <a:lnTo>
                    <a:pt x="20448" y="21600"/>
                  </a:lnTo>
                  <a:cubicBezTo>
                    <a:pt x="21085" y="21600"/>
                    <a:pt x="21600" y="20771"/>
                    <a:pt x="21600" y="19746"/>
                  </a:cubicBezTo>
                  <a:lnTo>
                    <a:pt x="21600" y="1854"/>
                  </a:lnTo>
                  <a:cubicBezTo>
                    <a:pt x="21600" y="829"/>
                    <a:pt x="21085" y="0"/>
                    <a:pt x="20448" y="0"/>
                  </a:cubicBezTo>
                  <a:lnTo>
                    <a:pt x="1152"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prstGeom prst="rect">
            <a:avLst/>
          </a:prstGeom>
        </p:spPr>
        <p:txBody>
          <a:bodyPr/>
          <a:lstStyle>
            <a:lvl1pPr>
              <a:defRPr sz="3200"/>
            </a:lvl1pPr>
          </a:lstStyle>
          <a:p>
            <a:pPr/>
            <a:r>
              <a:t>Screening</a:t>
            </a:r>
          </a:p>
        </p:txBody>
      </p:sp>
      <p:sp>
        <p:nvSpPr>
          <p:cNvPr id="194" name="Shape 194"/>
          <p:cNvSpPr/>
          <p:nvPr>
            <p:ph type="body" idx="1"/>
          </p:nvPr>
        </p:nvSpPr>
        <p:spPr>
          <a:prstGeom prst="rect">
            <a:avLst/>
          </a:prstGeom>
        </p:spPr>
        <p:txBody>
          <a:bodyPr/>
          <a:lstStyle/>
          <a:p>
            <a:pPr/>
            <a:r>
              <a:t>All projects submitted for the HB2 process must pass through an initital screening</a:t>
            </a:r>
          </a:p>
          <a:p>
            <a:pPr/>
            <a:r>
              <a:t>VTrans 2040 assesses the State’s transportation needs on these scales:</a:t>
            </a:r>
          </a:p>
          <a:p>
            <a:pPr/>
            <a:r>
              <a:t>	Corridors of Statewide Significance (COSS) – interregional travel market</a:t>
            </a:r>
          </a:p>
          <a:p>
            <a:pPr/>
            <a:r>
              <a:t>	Regional Networks – intraregional travel market</a:t>
            </a:r>
          </a:p>
          <a:p>
            <a:pPr/>
            <a:r>
              <a:t>	Urban Development Areas (UDAs) – local activity center market</a:t>
            </a:r>
          </a:p>
          <a:p>
            <a:pPr/>
            <a:r>
              <a:t>	Safety</a:t>
            </a:r>
          </a:p>
          <a:p>
            <a:pPr/>
            <a:r>
              <a:t>Consistent with VTrans 2040, projects will be screened according to criteria established for each scale</a:t>
            </a:r>
          </a:p>
        </p:txBody>
      </p:sp>
      <p:sp>
        <p:nvSpPr>
          <p:cNvPr id="195" name="Shape 195"/>
          <p:cNvSpPr/>
          <p:nvPr>
            <p:ph type="sldNum" sz="quarter" idx="2"/>
          </p:nvPr>
        </p:nvSpPr>
        <p:spPr>
          <a:xfrm>
            <a:off x="8664428" y="6248400"/>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VDOTtemplate1">
  <a:themeElements>
    <a:clrScheme name="VDOTtemplate1">
      <a:dk1>
        <a:srgbClr val="FFFFFF"/>
      </a:dk1>
      <a:lt1>
        <a:srgbClr val="0060AA"/>
      </a:lt1>
      <a:dk2>
        <a:srgbClr val="A7A7A7"/>
      </a:dk2>
      <a:lt2>
        <a:srgbClr val="535353"/>
      </a:lt2>
      <a:accent1>
        <a:srgbClr val="F47735"/>
      </a:accent1>
      <a:accent2>
        <a:srgbClr val="F79A68"/>
      </a:accent2>
      <a:accent3>
        <a:srgbClr val="8F8F8F"/>
      </a:accent3>
      <a:accent4>
        <a:srgbClr val="005191"/>
      </a:accent4>
      <a:accent5>
        <a:srgbClr val="F8BDAE"/>
      </a:accent5>
      <a:accent6>
        <a:srgbClr val="E08B5E"/>
      </a:accent6>
      <a:hlink>
        <a:srgbClr val="0000FF"/>
      </a:hlink>
      <a:folHlink>
        <a:srgbClr val="FF00FF"/>
      </a:folHlink>
    </a:clrScheme>
    <a:fontScheme name="VDOTtemplate1">
      <a:majorFont>
        <a:latin typeface="Helvetica"/>
        <a:ea typeface="Helvetica"/>
        <a:cs typeface="Helvetica"/>
      </a:majorFont>
      <a:minorFont>
        <a:latin typeface="Arial"/>
        <a:ea typeface="Arial"/>
        <a:cs typeface="Arial"/>
      </a:minorFont>
    </a:fontScheme>
    <a:fmtScheme name="VDOT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300"/>
          </a:spcBef>
          <a:spcAft>
            <a:spcPts val="0"/>
          </a:spcAft>
          <a:buClrTx/>
          <a:buSzPct val="100000"/>
          <a:buFontTx/>
          <a:buChar char="•"/>
          <a:tabLst/>
          <a:defRPr b="0" baseline="0" cap="none" i="0" spc="0" strike="noStrike" sz="1600" u="none" kumimoji="0" normalizeH="0">
            <a:ln>
              <a:noFill/>
            </a:ln>
            <a:solidFill>
              <a:srgbClr val="0060AA"/>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300"/>
          </a:spcBef>
          <a:spcAft>
            <a:spcPts val="0"/>
          </a:spcAft>
          <a:buClrTx/>
          <a:buSzPct val="100000"/>
          <a:buFontTx/>
          <a:buChar char="•"/>
          <a:tabLst/>
          <a:defRPr b="0" baseline="0" cap="none" i="0" spc="0" strike="noStrike" sz="1600" u="none" kumimoji="0" normalizeH="0">
            <a:ln>
              <a:noFill/>
            </a:ln>
            <a:solidFill>
              <a:srgbClr val="0060AA"/>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VDOTtemplate1">
  <a:themeElements>
    <a:clrScheme name="VDOTtemplate1">
      <a:dk1>
        <a:srgbClr val="000000"/>
      </a:dk1>
      <a:lt1>
        <a:srgbClr val="FFFFFF"/>
      </a:lt1>
      <a:dk2>
        <a:srgbClr val="A7A7A7"/>
      </a:dk2>
      <a:lt2>
        <a:srgbClr val="535353"/>
      </a:lt2>
      <a:accent1>
        <a:srgbClr val="F47735"/>
      </a:accent1>
      <a:accent2>
        <a:srgbClr val="F79A68"/>
      </a:accent2>
      <a:accent3>
        <a:srgbClr val="8F8F8F"/>
      </a:accent3>
      <a:accent4>
        <a:srgbClr val="005191"/>
      </a:accent4>
      <a:accent5>
        <a:srgbClr val="F8BDAE"/>
      </a:accent5>
      <a:accent6>
        <a:srgbClr val="E08B5E"/>
      </a:accent6>
      <a:hlink>
        <a:srgbClr val="0000FF"/>
      </a:hlink>
      <a:folHlink>
        <a:srgbClr val="FF00FF"/>
      </a:folHlink>
    </a:clrScheme>
    <a:fontScheme name="VDOTtemplate1">
      <a:majorFont>
        <a:latin typeface="Helvetica"/>
        <a:ea typeface="Helvetica"/>
        <a:cs typeface="Helvetica"/>
      </a:majorFont>
      <a:minorFont>
        <a:latin typeface="Arial"/>
        <a:ea typeface="Arial"/>
        <a:cs typeface="Arial"/>
      </a:minorFont>
    </a:fontScheme>
    <a:fmtScheme name="VDOT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300"/>
          </a:spcBef>
          <a:spcAft>
            <a:spcPts val="0"/>
          </a:spcAft>
          <a:buClrTx/>
          <a:buSzPct val="100000"/>
          <a:buFontTx/>
          <a:buChar char="•"/>
          <a:tabLst/>
          <a:defRPr b="0" baseline="0" cap="none" i="0" spc="0" strike="noStrike" sz="1600" u="none" kumimoji="0" normalizeH="0">
            <a:ln>
              <a:noFill/>
            </a:ln>
            <a:solidFill>
              <a:srgbClr val="0060AA"/>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300"/>
          </a:spcBef>
          <a:spcAft>
            <a:spcPts val="0"/>
          </a:spcAft>
          <a:buClrTx/>
          <a:buSzPct val="100000"/>
          <a:buFontTx/>
          <a:buChar char="•"/>
          <a:tabLst/>
          <a:defRPr b="0" baseline="0" cap="none" i="0" spc="0" strike="noStrike" sz="1600" u="none" kumimoji="0" normalizeH="0">
            <a:ln>
              <a:noFill/>
            </a:ln>
            <a:solidFill>
              <a:srgbClr val="0060AA"/>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