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70" r:id="rId2"/>
    <p:sldId id="471" r:id="rId3"/>
    <p:sldId id="472" r:id="rId4"/>
    <p:sldId id="487" r:id="rId5"/>
    <p:sldId id="489" r:id="rId6"/>
    <p:sldId id="490" r:id="rId7"/>
    <p:sldId id="504" r:id="rId8"/>
    <p:sldId id="505" r:id="rId9"/>
    <p:sldId id="491" r:id="rId10"/>
    <p:sldId id="475" r:id="rId11"/>
    <p:sldId id="496" r:id="rId12"/>
    <p:sldId id="500" r:id="rId13"/>
    <p:sldId id="507" r:id="rId14"/>
    <p:sldId id="498" r:id="rId15"/>
    <p:sldId id="510" r:id="rId16"/>
    <p:sldId id="511" r:id="rId17"/>
    <p:sldId id="512" r:id="rId18"/>
    <p:sldId id="509" r:id="rId19"/>
    <p:sldId id="508" r:id="rId20"/>
    <p:sldId id="503" r:id="rId21"/>
    <p:sldId id="474" r:id="rId22"/>
    <p:sldId id="506" r:id="rId23"/>
    <p:sldId id="497" r:id="rId24"/>
    <p:sldId id="499" r:id="rId25"/>
    <p:sldId id="494" r:id="rId26"/>
    <p:sldId id="501" r:id="rId27"/>
    <p:sldId id="502" r:id="rId28"/>
    <p:sldId id="492" r:id="rId29"/>
    <p:sldId id="493" r:id="rId30"/>
    <p:sldId id="473" r:id="rId31"/>
    <p:sldId id="485" r:id="rId32"/>
    <p:sldId id="486" r:id="rId33"/>
    <p:sldId id="483" r:id="rId34"/>
    <p:sldId id="495" r:id="rId35"/>
  </p:sldIdLst>
  <p:sldSz cx="9144000" cy="6858000" type="screen4x3"/>
  <p:notesSz cx="6881813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dultra" initials="j" lastIdx="8" clrIdx="0"/>
  <p:cmAuthor id="1" name="Nguyen, Janet L." initials="NJL" lastIdx="1" clrIdx="1"/>
  <p:cmAuthor id="2" name="Riddle, Michael" initials="RM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6699"/>
    <a:srgbClr val="989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93" autoAdjust="0"/>
    <p:restoredTop sz="82529" autoAdjust="0"/>
  </p:normalViewPr>
  <p:slideViewPr>
    <p:cSldViewPr>
      <p:cViewPr varScale="1">
        <p:scale>
          <a:sx n="92" d="100"/>
          <a:sy n="92" d="100"/>
        </p:scale>
        <p:origin x="-21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050" y="-96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40W2K3B201\DOTworking\jnguy5\CFD\BTC\Fund40010%20-%20Calculations%20Edit%20201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40W2K3B201\DOTworking\ocleme\Fund%20124\Fund%20124%20Promotional%20Piece\C&amp;I%20Project%20Lis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40W2K3B201\DOTworking\jnguy5\CFD\BTC\Fund40010%20-%20Calculations%20Edit%20201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tto%20and%20Grace\Documents\My%20Dropbox\Work\Fairfax%20County\C&amp;IPRO~1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tto%20and%20Grace\Documents\My%20Dropbox\Work\Fairfax%20County\C&amp;IPRO~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10"/>
          <c:dLbls>
            <c:dLbl>
              <c:idx val="0"/>
              <c:layout>
                <c:manualLayout>
                  <c:x val="0.12374699838052158"/>
                  <c:y val="-1.002904006622013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769475624057631E-2"/>
                  <c:y val="6.294483207690876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229267884067694E-2"/>
                  <c:y val="-2.528008090783922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4081183336125536"/>
                  <c:y val="2.864344024301302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'C&amp;I FY09-FY14'!$K$52:$K$55</c:f>
              <c:strCache>
                <c:ptCount val="4"/>
                <c:pt idx="0">
                  <c:v>Capital Equipment</c:v>
                </c:pt>
                <c:pt idx="1">
                  <c:v>Capital Projects</c:v>
                </c:pt>
                <c:pt idx="2">
                  <c:v>Transit Operating</c:v>
                </c:pt>
                <c:pt idx="3">
                  <c:v>Debt Service/Reserve</c:v>
                </c:pt>
              </c:strCache>
            </c:strRef>
          </c:cat>
          <c:val>
            <c:numRef>
              <c:f>'C&amp;I FY09-FY14'!$N$52:$N$55</c:f>
              <c:numCache>
                <c:formatCode>0.0%</c:formatCode>
                <c:ptCount val="4"/>
                <c:pt idx="0">
                  <c:v>2.6446600436121452E-2</c:v>
                </c:pt>
                <c:pt idx="1">
                  <c:v>0.5756551294116441</c:v>
                </c:pt>
                <c:pt idx="2">
                  <c:v>0.35402452361886017</c:v>
                </c:pt>
                <c:pt idx="3">
                  <c:v>4.3873746533374315E-2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907235539425478E-2"/>
          <c:y val="0.11796645091557"/>
          <c:w val="0.90208543535899854"/>
          <c:h val="0.6277436488534794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C&amp;I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38100">
              <a:solidFill>
                <a:schemeClr val="tx1"/>
              </a:solidFill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Sheet1!$A$3</c:f>
              <c:strCache>
                <c:ptCount val="1"/>
                <c:pt idx="0">
                  <c:v>Stringfellow</c:v>
                </c:pt>
              </c:strCache>
            </c:strRef>
          </c:cat>
          <c:val>
            <c:numRef>
              <c:f>Sheet1!$B$3</c:f>
              <c:numCache>
                <c:formatCode>"$"#,##0_);[Red]\("$"#,##0\)</c:formatCode>
                <c:ptCount val="1"/>
                <c:pt idx="0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Other Sources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Sheet1!$A$3</c:f>
              <c:strCache>
                <c:ptCount val="1"/>
                <c:pt idx="0">
                  <c:v>Stringfellow</c:v>
                </c:pt>
              </c:strCache>
            </c:strRef>
          </c:cat>
          <c:val>
            <c:numRef>
              <c:f>Sheet1!$C$3</c:f>
              <c:numCache>
                <c:formatCode>_("$"* #,##0.0_);_("$"* \(#,##0.0\);_("$"* "-"?_);_(@_)</c:formatCode>
                <c:ptCount val="1"/>
                <c:pt idx="0">
                  <c:v>54.9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85377792"/>
        <c:axId val="85379328"/>
      </c:barChart>
      <c:catAx>
        <c:axId val="85377792"/>
        <c:scaling>
          <c:orientation val="minMax"/>
        </c:scaling>
        <c:delete val="1"/>
        <c:axPos val="l"/>
        <c:majorTickMark val="none"/>
        <c:minorTickMark val="none"/>
        <c:tickLblPos val="none"/>
        <c:crossAx val="85379328"/>
        <c:crosses val="autoZero"/>
        <c:auto val="1"/>
        <c:lblAlgn val="ctr"/>
        <c:lblOffset val="100"/>
        <c:noMultiLvlLbl val="0"/>
      </c:catAx>
      <c:valAx>
        <c:axId val="85379328"/>
        <c:scaling>
          <c:orientation val="minMax"/>
        </c:scaling>
        <c:delete val="0"/>
        <c:axPos val="b"/>
        <c:majorGridlines/>
        <c:numFmt formatCode="&quot;$&quot;#,##0_);[Red]\(&quot;$&quot;#,##0\)" sourceLinked="1"/>
        <c:majorTickMark val="none"/>
        <c:minorTickMark val="none"/>
        <c:tickLblPos val="nextTo"/>
        <c:crossAx val="85377792"/>
        <c:crosses val="autoZero"/>
        <c:crossBetween val="between"/>
      </c:valAx>
      <c:spPr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561548965676948"/>
          <c:y val="0.35964729293701242"/>
          <c:w val="0.41255247376388388"/>
          <c:h val="0.5311104985716395"/>
        </c:manualLayout>
      </c:layout>
      <c:pieChart>
        <c:varyColors val="1"/>
        <c:ser>
          <c:idx val="0"/>
          <c:order val="0"/>
          <c:spPr>
            <a:ln w="28575">
              <a:solidFill>
                <a:schemeClr val="tx1"/>
              </a:solidFill>
            </a:ln>
          </c:spPr>
          <c:explosion val="10"/>
          <c:dLbls>
            <c:dLbl>
              <c:idx val="0"/>
              <c:layout>
                <c:manualLayout>
                  <c:x val="8.8626214041282575E-4"/>
                  <c:y val="4.4267149757882601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ysClr val="windowText" lastClr="000000"/>
                        </a:solidFill>
                      </a:rPr>
                      <a:t>Roadway Projects
20%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3992431239637733E-2"/>
                  <c:y val="-0.14778145695799494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ysClr val="windowText" lastClr="000000"/>
                        </a:solidFill>
                      </a:rPr>
                      <a:t>Transit Projects
43%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2761060623378436E-3"/>
                  <c:y val="3.6665950645224397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ysClr val="windowText" lastClr="000000"/>
                        </a:solidFill>
                      </a:rPr>
                      <a:t>Pedestrian, Bike, Bus Stop, and Spot Intersection Improvements
10%</a:t>
                    </a:r>
                    <a:endParaRPr lang="en-US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3346251137820196E-2"/>
                  <c:y val="6.2934858835858781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ysClr val="windowText" lastClr="000000"/>
                        </a:solidFill>
                      </a:rPr>
                      <a:t>Dulles Rail and Tysons Corner Related Projects
13%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5.1777088502949986E-2"/>
                  <c:y val="-0.14308009813262296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ysClr val="windowText" lastClr="000000"/>
                        </a:solidFill>
                      </a:rPr>
                      <a:t>BRAC Related Projects
1%</a:t>
                    </a:r>
                    <a:endParaRPr lang="en-US" sz="1400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8412810694611018"/>
                  <c:y val="-3.5996158089339543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solidFill>
                          <a:sysClr val="windowText" lastClr="000000"/>
                        </a:solidFill>
                      </a:rPr>
                      <a:t>Advanced Planning, Design, Land Acquisition for Future Projects and Project Reserves
13%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Sheet3!$H$4:$H$9</c:f>
              <c:strCache>
                <c:ptCount val="6"/>
                <c:pt idx="0">
                  <c:v>Roadway Projects</c:v>
                </c:pt>
                <c:pt idx="1">
                  <c:v>Transit Projects</c:v>
                </c:pt>
                <c:pt idx="2">
                  <c:v>Pedestrian, Bike, Bus Stop, and Spot Intersection Improvements</c:v>
                </c:pt>
                <c:pt idx="3">
                  <c:v>Dulles Rail and Tysons Corner Related Projects</c:v>
                </c:pt>
                <c:pt idx="4">
                  <c:v>BRAC Related Projects</c:v>
                </c:pt>
                <c:pt idx="5">
                  <c:v>Advanced Planning, Design, Land Acquisition for Future Projects and Project Reserves</c:v>
                </c:pt>
              </c:strCache>
            </c:strRef>
          </c:cat>
          <c:val>
            <c:numRef>
              <c:f>Sheet3!$I$4:$I$9</c:f>
              <c:numCache>
                <c:formatCode>"$"#,##0</c:formatCode>
                <c:ptCount val="6"/>
                <c:pt idx="0">
                  <c:v>61337219</c:v>
                </c:pt>
                <c:pt idx="1">
                  <c:v>134342810</c:v>
                </c:pt>
                <c:pt idx="2">
                  <c:v>31840443</c:v>
                </c:pt>
                <c:pt idx="3">
                  <c:v>42189280</c:v>
                </c:pt>
                <c:pt idx="4">
                  <c:v>3243102</c:v>
                </c:pt>
                <c:pt idx="5">
                  <c:v>41081838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Project</a:t>
            </a:r>
            <a:r>
              <a:rPr lang="en-US" baseline="0" dirty="0"/>
              <a:t> Funded Stages</a:t>
            </a:r>
            <a:endParaRPr 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spPr>
            <a:ln w="31750">
              <a:solidFill>
                <a:schemeClr val="tx1"/>
              </a:solidFill>
            </a:ln>
          </c:spPr>
          <c:explosion val="5"/>
          <c:dLbls>
            <c:dLbl>
              <c:idx val="8"/>
              <c:layout>
                <c:manualLayout>
                  <c:x val="-5.5275732341412795E-2"/>
                  <c:y val="-1.78752700348023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20723335726914063"/>
                  <c:y val="2.77346579516535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Phases!$I$2:$I$11</c:f>
              <c:strCache>
                <c:ptCount val="10"/>
                <c:pt idx="0">
                  <c:v>Design, Land Acquisition, Construction</c:v>
                </c:pt>
                <c:pt idx="1">
                  <c:v>Design, Land Acquisition</c:v>
                </c:pt>
                <c:pt idx="2">
                  <c:v>Capital Equipment Purchase</c:v>
                </c:pt>
                <c:pt idx="3">
                  <c:v>Ongoing Operating Support</c:v>
                </c:pt>
                <c:pt idx="4">
                  <c:v>Match</c:v>
                </c:pt>
                <c:pt idx="5">
                  <c:v>Project Reserve</c:v>
                </c:pt>
                <c:pt idx="6">
                  <c:v>Design</c:v>
                </c:pt>
                <c:pt idx="7">
                  <c:v>Debt Service</c:v>
                </c:pt>
                <c:pt idx="8">
                  <c:v>Planning</c:v>
                </c:pt>
                <c:pt idx="9">
                  <c:v>Land Acquisition </c:v>
                </c:pt>
              </c:strCache>
            </c:strRef>
          </c:cat>
          <c:val>
            <c:numRef>
              <c:f>Phases!$J$2:$J$11</c:f>
              <c:numCache>
                <c:formatCode>_("$"* #,##0_);_("$"* \(#,##0\);_("$"* "-"??_);_(@_)</c:formatCode>
                <c:ptCount val="10"/>
                <c:pt idx="0" formatCode="&quot;$&quot;#,##0">
                  <c:v>63233607</c:v>
                </c:pt>
                <c:pt idx="1">
                  <c:v>12144214</c:v>
                </c:pt>
                <c:pt idx="2" formatCode="&quot;$&quot;#,##0">
                  <c:v>3328659</c:v>
                </c:pt>
                <c:pt idx="3" formatCode="&quot;$&quot;#,##0">
                  <c:v>130314151</c:v>
                </c:pt>
                <c:pt idx="4" formatCode="&quot;$&quot;#,##0">
                  <c:v>2094894</c:v>
                </c:pt>
                <c:pt idx="5" formatCode="&quot;$&quot;#,##0">
                  <c:v>69092126</c:v>
                </c:pt>
                <c:pt idx="6" formatCode="&quot;$&quot;#,##0">
                  <c:v>3043817</c:v>
                </c:pt>
                <c:pt idx="7" formatCode="&quot;$&quot;#,##0">
                  <c:v>28145463</c:v>
                </c:pt>
                <c:pt idx="8" formatCode="&quot;$&quot;#,##0">
                  <c:v>1368800</c:v>
                </c:pt>
                <c:pt idx="9" formatCode="&quot;$&quot;#,##0">
                  <c:v>1268961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694444444444442"/>
          <c:y val="9.4907407407407413E-2"/>
          <c:w val="0.46388888888888891"/>
          <c:h val="0.77314814814814814"/>
        </c:manualLayout>
      </c:layout>
      <c:pieChart>
        <c:varyColors val="1"/>
        <c:ser>
          <c:idx val="0"/>
          <c:order val="0"/>
          <c:spPr>
            <a:ln>
              <a:solidFill>
                <a:srgbClr val="000000"/>
              </a:solidFill>
            </a:ln>
          </c:spPr>
          <c:explosion val="10"/>
          <c:dLbls>
            <c:dLbl>
              <c:idx val="0"/>
              <c:layout>
                <c:manualLayout>
                  <c:x val="0.16925369177337682"/>
                  <c:y val="1.964222862626141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155014714069832"/>
                  <c:y val="2.718670037735615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834619157453801E-2"/>
                  <c:y val="-3.758316185969704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700459317585302E-2"/>
                  <c:y val="-7.946194225721785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1109652960046661E-2"/>
                  <c:y val="8.974001775975631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'C&amp;I FY09-FY14'!$A$36:$A$40</c:f>
              <c:strCache>
                <c:ptCount val="5"/>
                <c:pt idx="0">
                  <c:v>Project
Implementation &amp; Support</c:v>
                </c:pt>
                <c:pt idx="1">
                  <c:v>Capital Equipment</c:v>
                </c:pt>
                <c:pt idx="2">
                  <c:v>Capital Projects</c:v>
                </c:pt>
                <c:pt idx="3">
                  <c:v>Transit Operating</c:v>
                </c:pt>
                <c:pt idx="4">
                  <c:v>Debt Service/Reserve</c:v>
                </c:pt>
              </c:strCache>
            </c:strRef>
          </c:cat>
          <c:val>
            <c:numRef>
              <c:f>'C&amp;I FY09-FY14'!$C$36:$C$40</c:f>
              <c:numCache>
                <c:formatCode>0.0%</c:formatCode>
                <c:ptCount val="5"/>
                <c:pt idx="0">
                  <c:v>6.1077006438947194E-2</c:v>
                </c:pt>
                <c:pt idx="1">
                  <c:v>2.4831321250996199E-2</c:v>
                </c:pt>
                <c:pt idx="2">
                  <c:v>0.54049583736595608</c:v>
                </c:pt>
                <c:pt idx="3">
                  <c:v>0.33240176551024581</c:v>
                </c:pt>
                <c:pt idx="4">
                  <c:v>4.1194069433854674E-2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25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15"/>
          <c:dLbls>
            <c:dLbl>
              <c:idx val="0"/>
              <c:layout>
                <c:manualLayout>
                  <c:x val="9.5046957020997469E-2"/>
                  <c:y val="1.612909497423933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2872839223307407E-3"/>
                  <c:y val="-1.404701974525280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4007876724618634E-2"/>
                  <c:y val="5.519383932436356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5470291563378179E-3"/>
                  <c:y val="-9.94726563311820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'C&amp;I FY21-FY30'!$A$13:$A$16</c:f>
              <c:strCache>
                <c:ptCount val="4"/>
                <c:pt idx="0">
                  <c:v>Project
Implementation &amp; Support</c:v>
                </c:pt>
                <c:pt idx="1">
                  <c:v>Capital Projects</c:v>
                </c:pt>
                <c:pt idx="2">
                  <c:v>Transit Operating</c:v>
                </c:pt>
                <c:pt idx="3">
                  <c:v>Debt Service/Reserve</c:v>
                </c:pt>
              </c:strCache>
            </c:strRef>
          </c:cat>
          <c:val>
            <c:numRef>
              <c:f>'C&amp;I FY21-FY30'!$N$13:$N$16</c:f>
              <c:numCache>
                <c:formatCode>0.0%</c:formatCode>
                <c:ptCount val="4"/>
                <c:pt idx="0">
                  <c:v>8.379444176007507E-2</c:v>
                </c:pt>
                <c:pt idx="1">
                  <c:v>0.17860939418692315</c:v>
                </c:pt>
                <c:pt idx="2">
                  <c:v>0.52668819060061112</c:v>
                </c:pt>
                <c:pt idx="3">
                  <c:v>0.21090797345239071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explosion val="10"/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('C&amp;I FY09-FY14'!$A$13,'C&amp;I FY09-FY14'!$A$16:$A$18)</c:f>
              <c:strCache>
                <c:ptCount val="4"/>
                <c:pt idx="0">
                  <c:v>Project
Implementation &amp; Support</c:v>
                </c:pt>
                <c:pt idx="1">
                  <c:v>Capital Equipment</c:v>
                </c:pt>
                <c:pt idx="2">
                  <c:v>Capital Projects</c:v>
                </c:pt>
                <c:pt idx="3">
                  <c:v>Transit Operating</c:v>
                </c:pt>
              </c:strCache>
            </c:strRef>
          </c:cat>
          <c:val>
            <c:numRef>
              <c:f>('C&amp;I FY09-FY14'!$I$13,'C&amp;I FY09-FY14'!$I$16:$I$18)</c:f>
              <c:numCache>
                <c:formatCode>0.0%</c:formatCode>
                <c:ptCount val="4"/>
                <c:pt idx="0">
                  <c:v>8.1801750388348637E-2</c:v>
                </c:pt>
                <c:pt idx="1">
                  <c:v>8.6218372327350523E-2</c:v>
                </c:pt>
                <c:pt idx="2">
                  <c:v>0.39990488339662433</c:v>
                </c:pt>
                <c:pt idx="3">
                  <c:v>0.43207499388767651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709279529865445"/>
          <c:y val="0.15329895203777494"/>
          <c:w val="0.60288529399554402"/>
          <c:h val="0.83060952126746868"/>
        </c:manualLayout>
      </c:layout>
      <c:pieChart>
        <c:varyColors val="1"/>
        <c:ser>
          <c:idx val="0"/>
          <c:order val="0"/>
          <c:explosion val="10"/>
          <c:dLbls>
            <c:dLbl>
              <c:idx val="0"/>
              <c:layout>
                <c:manualLayout>
                  <c:x val="7.5951731868314346E-2"/>
                  <c:y val="1.7571479412531062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1.4991535548390371E-4"/>
                  <c:y val="2.5707803473718326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8249034775749694E-3"/>
                  <c:y val="-3.5534753071120345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778009954379601E-2"/>
                  <c:y val="-8.6752397475739259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('C&amp;I FY15-FY20'!$A$13,'C&amp;I FY15-FY20'!$A$16:$A$19)</c:f>
              <c:strCache>
                <c:ptCount val="5"/>
                <c:pt idx="0">
                  <c:v>Project
Implementation &amp; Support</c:v>
                </c:pt>
                <c:pt idx="1">
                  <c:v>Capital Equipment</c:v>
                </c:pt>
                <c:pt idx="2">
                  <c:v>Capital Projects</c:v>
                </c:pt>
                <c:pt idx="3">
                  <c:v>Transit Operating</c:v>
                </c:pt>
                <c:pt idx="4">
                  <c:v>Debt Service/Reserve</c:v>
                </c:pt>
              </c:strCache>
            </c:strRef>
          </c:cat>
          <c:val>
            <c:numRef>
              <c:f>('C&amp;I FY15-FY20'!$J$13,'C&amp;I FY15-FY20'!$J$16:$J$19)</c:f>
              <c:numCache>
                <c:formatCode>0.0%</c:formatCode>
                <c:ptCount val="5"/>
                <c:pt idx="0">
                  <c:v>5.2693760040417155E-2</c:v>
                </c:pt>
                <c:pt idx="1">
                  <c:v>0</c:v>
                </c:pt>
                <c:pt idx="2">
                  <c:v>0.5973654716257002</c:v>
                </c:pt>
                <c:pt idx="3">
                  <c:v>0.29208352395006043</c:v>
                </c:pt>
                <c:pt idx="4">
                  <c:v>5.7857244383822261E-2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704110348548554E-2"/>
          <c:y val="5.6116722783389463E-3"/>
          <c:w val="0.85751625580956736"/>
          <c:h val="0.96632996632996671"/>
        </c:manualLayout>
      </c:layout>
      <c:pieChart>
        <c:varyColors val="1"/>
        <c:ser>
          <c:idx val="0"/>
          <c:order val="0"/>
          <c:spPr>
            <a:ln w="38100">
              <a:solidFill>
                <a:sysClr val="windowText" lastClr="000000"/>
              </a:solidFill>
            </a:ln>
            <a:effectLst>
              <a:outerShdw blurRad="165100" dist="38100" dir="5400000" sx="87000" sy="87000" rotWithShape="0">
                <a:schemeClr val="tx1">
                  <a:alpha val="72000"/>
                </a:schemeClr>
              </a:outerShdw>
            </a:effectLst>
          </c:spPr>
          <c:explosion val="15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38100">
                <a:solidFill>
                  <a:sysClr val="windowText" lastClr="000000"/>
                </a:solidFill>
              </a:ln>
              <a:effectLst>
                <a:outerShdw blurRad="165100" dist="38100" dir="5400000" sx="87000" sy="87000" rotWithShape="0">
                  <a:schemeClr val="tx1">
                    <a:alpha val="72000"/>
                  </a:schemeClr>
                </a:outerShdw>
              </a:effectLst>
            </c:spPr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ysClr val="windowText" lastClr="000000"/>
                </a:solidFill>
              </a:ln>
              <a:effectLst>
                <a:outerShdw blurRad="165100" dist="38100" dir="5400000" sx="87000" sy="87000" rotWithShape="0">
                  <a:schemeClr val="tx1">
                    <a:alpha val="72000"/>
                  </a:scheme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8100">
                <a:solidFill>
                  <a:sysClr val="windowText" lastClr="000000"/>
                </a:solidFill>
              </a:ln>
              <a:effectLst>
                <a:outerShdw blurRad="165100" dist="38100" dir="5400000" sx="87000" sy="87000" rotWithShape="0">
                  <a:schemeClr val="tx1">
                    <a:alpha val="72000"/>
                  </a:schemeClr>
                </a:outerShdw>
              </a:effectLst>
            </c:spPr>
          </c:dPt>
          <c:dPt>
            <c:idx val="3"/>
            <c:bubble3D val="0"/>
            <c:spPr>
              <a:solidFill>
                <a:schemeClr val="accent6">
                  <a:lumMod val="50000"/>
                </a:schemeClr>
              </a:solidFill>
              <a:ln w="38100">
                <a:solidFill>
                  <a:sysClr val="windowText" lastClr="000000"/>
                </a:solidFill>
              </a:ln>
              <a:effectLst>
                <a:outerShdw blurRad="165100" dist="38100" dir="5400000" sx="87000" sy="87000" rotWithShape="0">
                  <a:schemeClr val="tx1">
                    <a:alpha val="72000"/>
                  </a:scheme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defRPr>
                    </a:pPr>
                    <a:r>
                      <a:rPr lang="en-US" dirty="0"/>
                      <a:t>Ongoing or completed projects
$</a:t>
                    </a:r>
                    <a:r>
                      <a:rPr lang="en-US" dirty="0" smtClean="0"/>
                      <a:t>90 M</a:t>
                    </a:r>
                    <a:endParaRPr lang="en-US" dirty="0"/>
                  </a:p>
                </c:rich>
              </c:tx>
              <c:numFmt formatCode="&quot;$&quot;#,##0" sourceLinked="0"/>
              <c:spPr/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Projects in construction
$</a:t>
                    </a:r>
                    <a:r>
                      <a:rPr lang="en-US" dirty="0" smtClean="0"/>
                      <a:t>66 M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defRPr>
                    </a:pPr>
                    <a:r>
                      <a:rPr lang="en-US" dirty="0"/>
                      <a:t>Projects in design
$</a:t>
                    </a:r>
                    <a:r>
                      <a:rPr lang="en-US" dirty="0" smtClean="0"/>
                      <a:t>61 M</a:t>
                    </a:r>
                    <a:endParaRPr lang="en-US" dirty="0"/>
                  </a:p>
                </c:rich>
              </c:tx>
              <c:numFmt formatCode="&quot;$&quot;#,##0" sourceLinked="0"/>
              <c:spPr/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6593894358309022"/>
                  <c:y val="6.7694785907092714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defRPr>
                    </a:pPr>
                    <a:r>
                      <a:rPr lang="en-US" dirty="0"/>
                      <a:t>Planning and design of future projects
$</a:t>
                    </a:r>
                    <a:r>
                      <a:rPr lang="en-US" dirty="0" smtClean="0"/>
                      <a:t>34 M</a:t>
                    </a:r>
                    <a:endParaRPr lang="en-US" dirty="0"/>
                  </a:p>
                </c:rich>
              </c:tx>
              <c:numFmt formatCode="&quot;$&quot;#,##0" sourceLinked="0"/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&quot;$&quot;#,##0" sourceLinked="0"/>
            <c:txPr>
              <a:bodyPr/>
              <a:lstStyle/>
              <a:p>
                <a:pPr>
                  <a:defRPr sz="1200" b="1">
                    <a:latin typeface="Calibri" pitchFamily="34" charset="0"/>
                    <a:cs typeface="Calibri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Sheet1!$A$35:$A$38</c:f>
              <c:strCache>
                <c:ptCount val="4"/>
                <c:pt idx="0">
                  <c:v>Ongoing or completed projects</c:v>
                </c:pt>
                <c:pt idx="1">
                  <c:v>Projects in construction</c:v>
                </c:pt>
                <c:pt idx="2">
                  <c:v>Projects in design</c:v>
                </c:pt>
                <c:pt idx="3">
                  <c:v>Planning and design of future projects</c:v>
                </c:pt>
              </c:strCache>
            </c:strRef>
          </c:cat>
          <c:val>
            <c:numRef>
              <c:f>Sheet1!$B$35:$B$38</c:f>
              <c:numCache>
                <c:formatCode>General</c:formatCode>
                <c:ptCount val="4"/>
                <c:pt idx="0">
                  <c:v>90</c:v>
                </c:pt>
                <c:pt idx="1">
                  <c:v>66</c:v>
                </c:pt>
                <c:pt idx="2">
                  <c:v>61</c:v>
                </c:pt>
                <c:pt idx="3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91682665606655"/>
          <c:y val="8.8431873647373038E-2"/>
          <c:w val="0.80448717948717952"/>
          <c:h val="0.80448717948717952"/>
        </c:manualLayout>
      </c:layout>
      <c:pieChart>
        <c:varyColors val="1"/>
        <c:ser>
          <c:idx val="0"/>
          <c:order val="0"/>
          <c:spPr>
            <a:ln w="28575">
              <a:solidFill>
                <a:schemeClr val="tx1"/>
              </a:solidFill>
            </a:ln>
          </c:spPr>
          <c:explosion val="5"/>
          <c:dLbls>
            <c:dLbl>
              <c:idx val="0"/>
              <c:layout>
                <c:manualLayout>
                  <c:x val="-1.5124989075613567E-3"/>
                  <c:y val="-6.158078924344984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263557515836837"/>
                  <c:y val="0.2107966109499470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000834129756337"/>
                  <c:y val="0.169936455311507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Phases!$L$2:$L$5</c:f>
              <c:strCache>
                <c:ptCount val="4"/>
                <c:pt idx="0">
                  <c:v>Implementation</c:v>
                </c:pt>
                <c:pt idx="1">
                  <c:v>Strategic Reserves</c:v>
                </c:pt>
                <c:pt idx="2">
                  <c:v>Primary Funding Source</c:v>
                </c:pt>
                <c:pt idx="3">
                  <c:v>Supplemental Funding Source</c:v>
                </c:pt>
              </c:strCache>
            </c:strRef>
          </c:cat>
          <c:val>
            <c:numRef>
              <c:f>Phases!$M$2:$M$5</c:f>
              <c:numCache>
                <c:formatCode>"$"#,##0</c:formatCode>
                <c:ptCount val="4"/>
                <c:pt idx="0">
                  <c:v>17825792</c:v>
                </c:pt>
                <c:pt idx="1">
                  <c:v>69092126</c:v>
                </c:pt>
                <c:pt idx="2">
                  <c:v>196876417</c:v>
                </c:pt>
                <c:pt idx="3">
                  <c:v>30240357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64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'[C&amp;IPRO~1.XLS]Scenario Comparrison'!$B$117</c:f>
              <c:strCache>
                <c:ptCount val="1"/>
                <c:pt idx="0">
                  <c:v>C&amp;I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38100"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numFmt formatCode="&quot;$&quot;#,##0" sourceLinked="0"/>
              <c:spPr>
                <a:noFill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numFmt formatCode="&quot;$&quot;#,##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'[C&amp;IPRO~1.XLS]Scenario Comparrison'!$A$118</c:f>
              <c:strCache>
                <c:ptCount val="1"/>
                <c:pt idx="0">
                  <c:v>Route 29 and Gallows Road Intersection</c:v>
                </c:pt>
              </c:strCache>
            </c:strRef>
          </c:cat>
          <c:val>
            <c:numRef>
              <c:f>'[C&amp;IPRO~1.XLS]Scenario Comparrison'!$B$118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1"/>
          <c:order val="1"/>
          <c:tx>
            <c:strRef>
              <c:f>'[C&amp;IPRO~1.XLS]Scenario Comparrison'!$C$117</c:f>
              <c:strCache>
                <c:ptCount val="1"/>
                <c:pt idx="0">
                  <c:v>Other Sources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'[C&amp;IPRO~1.XLS]Scenario Comparrison'!$A$118</c:f>
              <c:strCache>
                <c:ptCount val="1"/>
                <c:pt idx="0">
                  <c:v>Route 29 and Gallows Road Intersection</c:v>
                </c:pt>
              </c:strCache>
            </c:strRef>
          </c:cat>
          <c:val>
            <c:numRef>
              <c:f>'[C&amp;IPRO~1.XLS]Scenario Comparrison'!$C$118</c:f>
              <c:numCache>
                <c:formatCode>General</c:formatCode>
                <c:ptCount val="1"/>
                <c:pt idx="0">
                  <c:v>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85286272"/>
        <c:axId val="85292160"/>
      </c:barChart>
      <c:catAx>
        <c:axId val="85286272"/>
        <c:scaling>
          <c:orientation val="minMax"/>
        </c:scaling>
        <c:delete val="1"/>
        <c:axPos val="l"/>
        <c:majorTickMark val="out"/>
        <c:minorTickMark val="none"/>
        <c:tickLblPos val="none"/>
        <c:crossAx val="85292160"/>
        <c:crosses val="autoZero"/>
        <c:auto val="1"/>
        <c:lblAlgn val="ctr"/>
        <c:lblOffset val="100"/>
        <c:noMultiLvlLbl val="0"/>
      </c:catAx>
      <c:valAx>
        <c:axId val="85292160"/>
        <c:scaling>
          <c:orientation val="minMax"/>
        </c:scaling>
        <c:delete val="0"/>
        <c:axPos val="b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8528627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'[C&amp;IPRO~1.XLS]Scenario Comparrison'!$B$117</c:f>
              <c:strCache>
                <c:ptCount val="1"/>
                <c:pt idx="0">
                  <c:v>C&amp;I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38100"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numFmt formatCode="&quot;$&quot;#,##0" sourceLinked="0"/>
              <c:spPr>
                <a:noFill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</c:dLbl>
            <c:numFmt formatCode="&quot;$&quot;#,##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'[C&amp;IPRO~1.XLS]Scenario Comparrison'!$A$128</c:f>
              <c:strCache>
                <c:ptCount val="1"/>
                <c:pt idx="0">
                  <c:v>Route 7 Widening - Rolling Holly Drive to Reston Avenue</c:v>
                </c:pt>
              </c:strCache>
            </c:strRef>
          </c:cat>
          <c:val>
            <c:numRef>
              <c:f>'[C&amp;IPRO~1.XLS]Scenario Comparrison'!$B$128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"/>
          <c:order val="1"/>
          <c:tx>
            <c:strRef>
              <c:f>'[C&amp;IPRO~1.XLS]Scenario Comparrison'!$C$117</c:f>
              <c:strCache>
                <c:ptCount val="1"/>
                <c:pt idx="0">
                  <c:v>Other Sources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'[C&amp;IPRO~1.XLS]Scenario Comparrison'!$A$128</c:f>
              <c:strCache>
                <c:ptCount val="1"/>
                <c:pt idx="0">
                  <c:v>Route 7 Widening - Rolling Holly Drive to Reston Avenue</c:v>
                </c:pt>
              </c:strCache>
            </c:strRef>
          </c:cat>
          <c:val>
            <c:numRef>
              <c:f>'[C&amp;IPRO~1.XLS]Scenario Comparrison'!$C$128</c:f>
              <c:numCache>
                <c:formatCode>General</c:formatCode>
                <c:ptCount val="1"/>
                <c:pt idx="0">
                  <c:v>28.6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85330176"/>
        <c:axId val="85344256"/>
      </c:barChart>
      <c:catAx>
        <c:axId val="85330176"/>
        <c:scaling>
          <c:orientation val="minMax"/>
        </c:scaling>
        <c:delete val="1"/>
        <c:axPos val="l"/>
        <c:majorTickMark val="out"/>
        <c:minorTickMark val="none"/>
        <c:tickLblPos val="none"/>
        <c:crossAx val="85344256"/>
        <c:crosses val="autoZero"/>
        <c:auto val="1"/>
        <c:lblAlgn val="ctr"/>
        <c:lblOffset val="100"/>
        <c:noMultiLvlLbl val="0"/>
      </c:catAx>
      <c:valAx>
        <c:axId val="85344256"/>
        <c:scaling>
          <c:orientation val="minMax"/>
        </c:scaling>
        <c:delete val="0"/>
        <c:axPos val="b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8533017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6211" y="77788"/>
            <a:ext cx="6577011" cy="7746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12" tIns="45605" rIns="91212" bIns="456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28675" name="Picture 7" descr="CoSeal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23839"/>
            <a:ext cx="6413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1112838" y="279401"/>
            <a:ext cx="33988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000" dirty="0">
                <a:latin typeface="Times New Roman" pitchFamily="18" charset="0"/>
              </a:rPr>
              <a:t>County of Fairfax, Virginia</a:t>
            </a:r>
            <a:endParaRPr lang="en-US" dirty="0" smtClean="0"/>
          </a:p>
        </p:txBody>
      </p:sp>
      <p:sp>
        <p:nvSpPr>
          <p:cNvPr id="28677" name="Line 9"/>
          <p:cNvSpPr>
            <a:spLocks noChangeShapeType="1"/>
          </p:cNvSpPr>
          <p:nvPr/>
        </p:nvSpPr>
        <p:spPr bwMode="auto">
          <a:xfrm>
            <a:off x="1149358" y="619124"/>
            <a:ext cx="5503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12" tIns="45605" rIns="91212" bIns="45605"/>
          <a:lstStyle/>
          <a:p>
            <a:endParaRPr lang="en-US" dirty="0"/>
          </a:p>
        </p:txBody>
      </p:sp>
      <p:sp>
        <p:nvSpPr>
          <p:cNvPr id="28678" name="Rectangle 10"/>
          <p:cNvSpPr>
            <a:spLocks noChangeArrowheads="1"/>
          </p:cNvSpPr>
          <p:nvPr/>
        </p:nvSpPr>
        <p:spPr bwMode="auto">
          <a:xfrm>
            <a:off x="306394" y="8599505"/>
            <a:ext cx="29051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2" tIns="45605" rIns="91212" bIns="45605"/>
          <a:lstStyle/>
          <a:p>
            <a:pPr algn="l"/>
            <a:r>
              <a:rPr lang="en-US" sz="1000" dirty="0"/>
              <a:t>Department of Transportation</a:t>
            </a:r>
          </a:p>
          <a:p>
            <a:pPr algn="l"/>
            <a:endParaRPr lang="en-US" sz="1000" dirty="0"/>
          </a:p>
          <a:p>
            <a:pPr algn="l"/>
            <a:endParaRPr lang="en-US" sz="1000" dirty="0"/>
          </a:p>
        </p:txBody>
      </p:sp>
      <p:pic>
        <p:nvPicPr>
          <p:cNvPr id="28679" name="Picture 11" descr="logo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13" y="8677292"/>
            <a:ext cx="100012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Line 12"/>
          <p:cNvSpPr>
            <a:spLocks noChangeShapeType="1"/>
          </p:cNvSpPr>
          <p:nvPr/>
        </p:nvSpPr>
        <p:spPr bwMode="auto">
          <a:xfrm>
            <a:off x="382594" y="8599487"/>
            <a:ext cx="59626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12" tIns="45605" rIns="91212" bIns="45605"/>
          <a:lstStyle/>
          <a:p>
            <a:endParaRPr lang="en-US" dirty="0"/>
          </a:p>
        </p:txBody>
      </p:sp>
      <p:sp>
        <p:nvSpPr>
          <p:cNvPr id="22537" name="Text Box 14"/>
          <p:cNvSpPr txBox="1">
            <a:spLocks noChangeArrowheads="1"/>
          </p:cNvSpPr>
          <p:nvPr/>
        </p:nvSpPr>
        <p:spPr bwMode="auto">
          <a:xfrm>
            <a:off x="2982926" y="8815405"/>
            <a:ext cx="7635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2" tIns="45605" rIns="91212" bIns="4560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1A5E6C3-9F3B-40D2-A59D-4038AC97F83A}" type="slidenum">
              <a:rPr lang="en-US" sz="100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8290843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6211" y="6"/>
            <a:ext cx="6577011" cy="7746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12" tIns="45605" rIns="91212" bIns="456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560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0788" y="854075"/>
            <a:ext cx="4440237" cy="3330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8" y="4416425"/>
            <a:ext cx="5505450" cy="4027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12" tIns="45605" rIns="91212" bIns="45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pic>
        <p:nvPicPr>
          <p:cNvPr id="25605" name="Picture 8" descr="logo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13" y="8677292"/>
            <a:ext cx="100012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5" descr="CoSeal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23839"/>
            <a:ext cx="6413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17"/>
          <p:cNvSpPr txBox="1">
            <a:spLocks noChangeArrowheads="1"/>
          </p:cNvSpPr>
          <p:nvPr/>
        </p:nvSpPr>
        <p:spPr bwMode="auto">
          <a:xfrm>
            <a:off x="1112838" y="279401"/>
            <a:ext cx="339883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000" dirty="0" smtClean="0">
                <a:latin typeface="Times New Roman" pitchFamily="18" charset="0"/>
              </a:rPr>
              <a:t>County of Fairfax, Virginia</a:t>
            </a:r>
            <a:endParaRPr lang="en-US" dirty="0" smtClean="0"/>
          </a:p>
        </p:txBody>
      </p:sp>
      <p:sp>
        <p:nvSpPr>
          <p:cNvPr id="25608" name="Line 20"/>
          <p:cNvSpPr>
            <a:spLocks noChangeShapeType="1"/>
          </p:cNvSpPr>
          <p:nvPr/>
        </p:nvSpPr>
        <p:spPr bwMode="auto">
          <a:xfrm>
            <a:off x="1149358" y="619124"/>
            <a:ext cx="5503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12" tIns="45605" rIns="91212" bIns="45605"/>
          <a:lstStyle/>
          <a:p>
            <a:endParaRPr lang="en-US" dirty="0"/>
          </a:p>
        </p:txBody>
      </p:sp>
      <p:sp>
        <p:nvSpPr>
          <p:cNvPr id="25609" name="Line 21"/>
          <p:cNvSpPr>
            <a:spLocks noChangeShapeType="1"/>
          </p:cNvSpPr>
          <p:nvPr/>
        </p:nvSpPr>
        <p:spPr bwMode="auto">
          <a:xfrm>
            <a:off x="382594" y="8599487"/>
            <a:ext cx="59626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12" tIns="45605" rIns="91212" bIns="45605"/>
          <a:lstStyle/>
          <a:p>
            <a:endParaRPr lang="en-US" dirty="0"/>
          </a:p>
        </p:txBody>
      </p:sp>
      <p:sp>
        <p:nvSpPr>
          <p:cNvPr id="25610" name="Rectangle 22"/>
          <p:cNvSpPr>
            <a:spLocks noChangeArrowheads="1"/>
          </p:cNvSpPr>
          <p:nvPr/>
        </p:nvSpPr>
        <p:spPr bwMode="auto">
          <a:xfrm>
            <a:off x="306394" y="8599505"/>
            <a:ext cx="29051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2" tIns="45605" rIns="91212" bIns="45605"/>
          <a:lstStyle/>
          <a:p>
            <a:pPr algn="l"/>
            <a:r>
              <a:rPr lang="en-US" sz="1000" dirty="0"/>
              <a:t>Department of Transportation</a:t>
            </a:r>
          </a:p>
          <a:p>
            <a:pPr algn="l"/>
            <a:endParaRPr lang="en-US" sz="1000" dirty="0"/>
          </a:p>
          <a:p>
            <a:pPr algn="l"/>
            <a:endParaRPr lang="en-US" sz="1000" dirty="0"/>
          </a:p>
        </p:txBody>
      </p:sp>
      <p:sp>
        <p:nvSpPr>
          <p:cNvPr id="20491" name="Text Box 24"/>
          <p:cNvSpPr txBox="1">
            <a:spLocks noChangeArrowheads="1"/>
          </p:cNvSpPr>
          <p:nvPr/>
        </p:nvSpPr>
        <p:spPr bwMode="auto">
          <a:xfrm>
            <a:off x="2982926" y="8815405"/>
            <a:ext cx="7635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2" tIns="45605" rIns="91212" bIns="4560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AB5B75C5-2DF7-4B88-9B96-9F4CCCB3FEEF}" type="slidenum">
              <a:rPr lang="en-US" sz="1000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47671989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39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FY11 ABP</a:t>
            </a:r>
            <a:r>
              <a:rPr lang="en-US" baseline="0" dirty="0" smtClean="0"/>
              <a:t> C&amp;I tax revenue was $43.1M, $3M deficit was offset using prior year’s carryover.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FY11 ABP</a:t>
            </a:r>
            <a:r>
              <a:rPr lang="en-US" baseline="0" dirty="0" smtClean="0"/>
              <a:t> C&amp;I tax revenue was $43.1M, $3M deficit was offset using prior year’s carryover.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Declining statewide revenue projections result in VDOT cutting $4.6 billion statewide from its six-year transportation plan.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federal government passed several different economic stimulus programs which provided millions of dollars to transportation projects.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r>
              <a:rPr lang="en-US" sz="1200" dirty="0" smtClean="0"/>
              <a:t>In the midst of this, the County strategically allocated C&amp;I revenues in order to take advantage of these federal programs and fill in other remaining funding gaps resulting from VDOT’s cuts.</a:t>
            </a:r>
          </a:p>
          <a:p>
            <a:endParaRPr lang="en-US" sz="1200" dirty="0" smtClean="0"/>
          </a:p>
          <a:p>
            <a:r>
              <a:rPr lang="en-US" sz="1200" dirty="0" smtClean="0"/>
              <a:t>Initially, the County collected $52 million (FY2009) in C&amp;I taxes.  This amount dropped to about $43 million in FY2011, $42 million in FY2012. It is expected that $45.8 million will be collected in FY2013.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0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http://www.themoyersteam.com/2013/03/01/virginia-transportation-funding-bill-hb2313/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60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http://www.themoyersteam.com/2013/03/01/virginia-transportation-funding-bill-hb2313/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3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Declining statewide revenue projections result in VDOT cutting $4.6 billion statewide from its six-year transportation plan.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federal government passed several different economic stimulus programs which provided millions of dollars to transportation projects.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r>
              <a:rPr lang="en-US" sz="1200" dirty="0" smtClean="0"/>
              <a:t>In the midst of this, the County strategically allocated C&amp;I revenues in order to take advantage of these federal programs and fill in other remaining funding gaps resulting from VDOT’s cuts.</a:t>
            </a:r>
          </a:p>
          <a:p>
            <a:endParaRPr lang="en-US" sz="1200" dirty="0" smtClean="0"/>
          </a:p>
          <a:p>
            <a:r>
              <a:rPr lang="en-US" sz="1200" dirty="0" smtClean="0"/>
              <a:t>Initially, the County collected $52 million (FY2009) in C&amp;I taxes.  This amount dropped to about $43 million in FY2011, $42 million in FY2012. It is expected that $45.8 million will be collected in FY2013.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SealC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397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1185863" y="381000"/>
            <a:ext cx="33861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000" dirty="0" smtClean="0">
                <a:latin typeface="Times New Roman" pitchFamily="18" charset="0"/>
              </a:rPr>
              <a:t>County of Fairfax, Virginia</a:t>
            </a:r>
            <a:endParaRPr lang="en-US" dirty="0" smtClean="0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>
            <a:off x="1220788" y="762000"/>
            <a:ext cx="7313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8" name="Picture 14" descr="FCDOT-Logo_COLOR_3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3" y="6248400"/>
            <a:ext cx="1004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29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5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7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364163"/>
          </a:xfrm>
        </p:spPr>
        <p:txBody>
          <a:bodyPr vert="eaVert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364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65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7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7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05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1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8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92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15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CoSealColo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237"/>
            <a:ext cx="6397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19"/>
          <p:cNvSpPr txBox="1">
            <a:spLocks noChangeArrowheads="1"/>
          </p:cNvSpPr>
          <p:nvPr/>
        </p:nvSpPr>
        <p:spPr bwMode="auto">
          <a:xfrm>
            <a:off x="1185863" y="228600"/>
            <a:ext cx="33861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000" dirty="0" smtClean="0">
                <a:latin typeface="Times New Roman" pitchFamily="18" charset="0"/>
              </a:rPr>
              <a:t>County of Fairfax, Virginia</a:t>
            </a:r>
            <a:endParaRPr lang="en-US" dirty="0" smtClean="0"/>
          </a:p>
        </p:txBody>
      </p:sp>
      <p:sp>
        <p:nvSpPr>
          <p:cNvPr id="1028" name="Line 20"/>
          <p:cNvSpPr>
            <a:spLocks noChangeShapeType="1"/>
          </p:cNvSpPr>
          <p:nvPr/>
        </p:nvSpPr>
        <p:spPr bwMode="auto">
          <a:xfrm>
            <a:off x="1220788" y="609600"/>
            <a:ext cx="7466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9" name="Line 22"/>
          <p:cNvSpPr>
            <a:spLocks noChangeShapeType="1"/>
          </p:cNvSpPr>
          <p:nvPr/>
        </p:nvSpPr>
        <p:spPr bwMode="auto">
          <a:xfrm>
            <a:off x="457200" y="64008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0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29" descr="FCDOT-Logo_COLOR_3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6400800"/>
            <a:ext cx="776287" cy="3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61481" y="64228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38668-7263-4171-B34E-12D8672077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848600" cy="1927225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Fairfax County </a:t>
            </a:r>
            <a:br>
              <a:rPr lang="en-US" sz="2800" b="1" dirty="0" smtClean="0">
                <a:solidFill>
                  <a:schemeClr val="tx1"/>
                </a:solidFill>
                <a:latin typeface="+mj-lt"/>
              </a:rPr>
            </a:b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Commercial and Industrial (C&amp;I) </a:t>
            </a:r>
            <a:br>
              <a:rPr lang="en-US" sz="2800" b="1" dirty="0" smtClean="0">
                <a:solidFill>
                  <a:schemeClr val="tx1"/>
                </a:solidFill>
                <a:latin typeface="+mj-lt"/>
              </a:rPr>
            </a:b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Property Tax for Transportation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90600" y="3505200"/>
            <a:ext cx="6781800" cy="17526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Board Transportation Committee</a:t>
            </a:r>
          </a:p>
          <a:p>
            <a:r>
              <a:rPr lang="en-US" sz="2400" dirty="0" smtClean="0">
                <a:latin typeface="+mj-lt"/>
              </a:rPr>
              <a:t>January 20, 2015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Tom Biesiadny and Ray Johnson</a:t>
            </a:r>
          </a:p>
          <a:p>
            <a:r>
              <a:rPr lang="en-US" sz="2000" dirty="0" smtClean="0">
                <a:latin typeface="+mj-lt"/>
              </a:rPr>
              <a:t>Fairfax County Department of Transportation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42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Distribution of </a:t>
            </a:r>
            <a:r>
              <a:rPr lang="en-US" sz="2800" dirty="0" smtClean="0">
                <a:solidFill>
                  <a:schemeClr val="tx1"/>
                </a:solidFill>
              </a:rPr>
              <a:t>FY09-FY20 Approved C&amp;I Allocations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01448"/>
              </p:ext>
            </p:extLst>
          </p:nvPr>
        </p:nvGraphicFramePr>
        <p:xfrm>
          <a:off x="990600" y="2057400"/>
          <a:ext cx="7162800" cy="41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201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Selected Completed </a:t>
            </a:r>
            <a:r>
              <a:rPr lang="en-US" sz="2800" dirty="0" smtClean="0">
                <a:solidFill>
                  <a:schemeClr val="tx1"/>
                </a:solidFill>
              </a:rPr>
              <a:t>Projects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 numCol="2"/>
          <a:lstStyle/>
          <a:p>
            <a:pPr marL="0" indent="0">
              <a:buNone/>
            </a:pPr>
            <a:r>
              <a:rPr lang="en-US" sz="1200" b="1" u="sng" dirty="0" smtClean="0"/>
              <a:t>Transit Capital</a:t>
            </a:r>
          </a:p>
          <a:p>
            <a:r>
              <a:rPr lang="en-US" sz="1200" dirty="0" smtClean="0"/>
              <a:t>Fairfax Connector bus purchase (16) for expansion service, complete</a:t>
            </a:r>
          </a:p>
          <a:p>
            <a:r>
              <a:rPr lang="en-US" sz="1200" dirty="0" smtClean="0"/>
              <a:t>Wiehle – Reston East Metrorail parking garage, complete</a:t>
            </a:r>
          </a:p>
          <a:p>
            <a:r>
              <a:rPr lang="en-US" sz="1200" dirty="0" smtClean="0"/>
              <a:t>West Ox Bus Garage Expansion Design, construction scheduled for Summer/Fall 2015.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1200" b="1" u="sng" dirty="0" smtClean="0"/>
              <a:t>Roadway Capital</a:t>
            </a:r>
          </a:p>
          <a:p>
            <a:r>
              <a:rPr lang="en-US" sz="1200" dirty="0" smtClean="0"/>
              <a:t>Jeff Todd Way </a:t>
            </a:r>
            <a:r>
              <a:rPr lang="en-US" sz="1200" dirty="0" smtClean="0"/>
              <a:t>(Mount Vernon Hwy/Route 1 to Telegraph Road), open to traffic</a:t>
            </a:r>
          </a:p>
          <a:p>
            <a:r>
              <a:rPr lang="en-US" sz="1200" dirty="0" smtClean="0"/>
              <a:t>Telegraph Road Widening (Beulah to Leaf), open to traffic</a:t>
            </a:r>
          </a:p>
          <a:p>
            <a:r>
              <a:rPr lang="en-US" sz="1200" dirty="0" smtClean="0"/>
              <a:t>Stringfellow Road Widening (Fair Lakes Pkwy to US 50), open to traffic</a:t>
            </a:r>
          </a:p>
          <a:p>
            <a:r>
              <a:rPr lang="en-US" sz="1200" dirty="0" smtClean="0"/>
              <a:t>Nearly 15 countywide Spot Roadway intersection improvement projects</a:t>
            </a:r>
          </a:p>
          <a:p>
            <a:pPr lvl="1"/>
            <a:r>
              <a:rPr lang="en-US" sz="1200" dirty="0" smtClean="0"/>
              <a:t>Danbury </a:t>
            </a:r>
            <a:r>
              <a:rPr lang="en-US" sz="1200" dirty="0" smtClean="0"/>
              <a:t>Forest @ Wakefield </a:t>
            </a:r>
            <a:r>
              <a:rPr lang="en-US" sz="1200" dirty="0" smtClean="0"/>
              <a:t>Chapel</a:t>
            </a:r>
          </a:p>
          <a:p>
            <a:pPr lvl="1"/>
            <a:r>
              <a:rPr lang="en-US" sz="1200" dirty="0" smtClean="0"/>
              <a:t>Gambrill Road @ Pohick Road</a:t>
            </a:r>
          </a:p>
          <a:p>
            <a:pPr lvl="1"/>
            <a:r>
              <a:rPr lang="en-US" sz="1200" dirty="0" smtClean="0"/>
              <a:t>Westmoreland @ Haycock</a:t>
            </a:r>
            <a:endParaRPr lang="en-US" sz="1200" dirty="0" smtClean="0"/>
          </a:p>
          <a:p>
            <a:pPr lvl="1"/>
            <a:r>
              <a:rPr lang="en-US" sz="1200" dirty="0" smtClean="0"/>
              <a:t>North Kings </a:t>
            </a:r>
            <a:r>
              <a:rPr lang="en-US" sz="1200" dirty="0" smtClean="0"/>
              <a:t>Highway </a:t>
            </a:r>
            <a:r>
              <a:rPr lang="en-US" sz="1200" dirty="0" smtClean="0"/>
              <a:t>Median</a:t>
            </a:r>
          </a:p>
          <a:p>
            <a:pPr lvl="1"/>
            <a:r>
              <a:rPr lang="en-US" sz="1200" dirty="0" smtClean="0"/>
              <a:t>Arlington </a:t>
            </a:r>
            <a:r>
              <a:rPr lang="en-US" sz="1200" dirty="0" smtClean="0"/>
              <a:t>Boulevard @ Graham Road</a:t>
            </a:r>
          </a:p>
          <a:p>
            <a:pPr lvl="1"/>
            <a:r>
              <a:rPr lang="en-US" sz="1200" dirty="0" smtClean="0"/>
              <a:t>Fox Mill Road @ Monroe Street</a:t>
            </a:r>
            <a:endParaRPr lang="en-US" sz="1200" dirty="0" smtClean="0"/>
          </a:p>
          <a:p>
            <a:pPr lvl="1"/>
            <a:endParaRPr lang="en-US" sz="1200" dirty="0"/>
          </a:p>
          <a:p>
            <a:pPr marL="0" indent="0">
              <a:buNone/>
            </a:pPr>
            <a:r>
              <a:rPr lang="en-US" sz="1200" b="1" u="sng" dirty="0" smtClean="0"/>
              <a:t>Pedestrian and Bicycle Projects</a:t>
            </a:r>
          </a:p>
          <a:p>
            <a:r>
              <a:rPr lang="en-US" sz="1200" dirty="0"/>
              <a:t>More than 50 countywide Pedestrian and Bicycle improvement </a:t>
            </a:r>
            <a:r>
              <a:rPr lang="en-US" sz="1200" dirty="0" smtClean="0"/>
              <a:t>projects including:</a:t>
            </a:r>
            <a:endParaRPr lang="en-US" sz="1200" dirty="0" smtClean="0"/>
          </a:p>
          <a:p>
            <a:pPr lvl="1"/>
            <a:r>
              <a:rPr lang="en-US" sz="1200" dirty="0" smtClean="0"/>
              <a:t>Lewinsville </a:t>
            </a:r>
            <a:r>
              <a:rPr lang="en-US" sz="1200" dirty="0" smtClean="0"/>
              <a:t>Road </a:t>
            </a:r>
            <a:r>
              <a:rPr lang="en-US" sz="1200" dirty="0" smtClean="0"/>
              <a:t>Improvements</a:t>
            </a:r>
          </a:p>
          <a:p>
            <a:pPr lvl="1"/>
            <a:r>
              <a:rPr lang="en-US" sz="1200" dirty="0" smtClean="0"/>
              <a:t>Powatan Street </a:t>
            </a:r>
            <a:r>
              <a:rPr lang="en-US" sz="1200" dirty="0" smtClean="0"/>
              <a:t>Walkway</a:t>
            </a:r>
          </a:p>
          <a:p>
            <a:pPr lvl="1"/>
            <a:r>
              <a:rPr lang="en-US" sz="1200" dirty="0" smtClean="0"/>
              <a:t>Mount Vernon Highway </a:t>
            </a:r>
            <a:r>
              <a:rPr lang="en-US" sz="1200" dirty="0" smtClean="0"/>
              <a:t>Walkway</a:t>
            </a:r>
          </a:p>
          <a:p>
            <a:pPr lvl="1"/>
            <a:r>
              <a:rPr lang="en-US" sz="1200" dirty="0" smtClean="0"/>
              <a:t>Dead Run </a:t>
            </a:r>
            <a:r>
              <a:rPr lang="en-US" sz="1200" dirty="0" smtClean="0"/>
              <a:t>Drive </a:t>
            </a:r>
            <a:r>
              <a:rPr lang="en-US" sz="1200" dirty="0" smtClean="0"/>
              <a:t>Sidewalk</a:t>
            </a:r>
          </a:p>
          <a:p>
            <a:pPr lvl="1"/>
            <a:r>
              <a:rPr lang="en-US" sz="1200" dirty="0" smtClean="0"/>
              <a:t>School </a:t>
            </a:r>
            <a:r>
              <a:rPr lang="en-US" sz="1200" dirty="0" smtClean="0"/>
              <a:t>Street Sidewalk</a:t>
            </a:r>
          </a:p>
          <a:p>
            <a:pPr lvl="1"/>
            <a:r>
              <a:rPr lang="en-US" sz="1200" dirty="0" smtClean="0"/>
              <a:t>Wiehle Avenue Trail</a:t>
            </a:r>
          </a:p>
          <a:p>
            <a:pPr lvl="1"/>
            <a:r>
              <a:rPr lang="en-US" sz="1200" dirty="0" smtClean="0"/>
              <a:t>Intersection improvements along Leesburg Pike and Old Dominion Drive</a:t>
            </a:r>
          </a:p>
          <a:p>
            <a:pPr lvl="1"/>
            <a:r>
              <a:rPr lang="en-US" sz="1200" dirty="0" smtClean="0"/>
              <a:t>Little River Turnpike and Backlick Road</a:t>
            </a:r>
          </a:p>
          <a:p>
            <a:pPr lvl="1"/>
            <a:r>
              <a:rPr lang="en-US" sz="1200" dirty="0" smtClean="0"/>
              <a:t>Intersection improvements along Braddock Road</a:t>
            </a:r>
          </a:p>
          <a:p>
            <a:pPr lvl="1"/>
            <a:r>
              <a:rPr lang="en-US" sz="1200" dirty="0" smtClean="0"/>
              <a:t>Burke Center Parkway Walkway</a:t>
            </a: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b="1" u="sng" dirty="0" smtClean="0"/>
              <a:t>Studies</a:t>
            </a:r>
          </a:p>
          <a:p>
            <a:r>
              <a:rPr lang="en-US" sz="1200" dirty="0"/>
              <a:t>Herndon Metrorail Station Access </a:t>
            </a:r>
            <a:r>
              <a:rPr lang="en-US" sz="1200" dirty="0" smtClean="0"/>
              <a:t>Management</a:t>
            </a:r>
          </a:p>
          <a:p>
            <a:r>
              <a:rPr lang="en-US" sz="1200" dirty="0" smtClean="0"/>
              <a:t>Tysons </a:t>
            </a:r>
            <a:r>
              <a:rPr lang="en-US" sz="1200" dirty="0"/>
              <a:t>Corner / Dulles Toll </a:t>
            </a:r>
            <a:r>
              <a:rPr lang="en-US" sz="1200" dirty="0" smtClean="0"/>
              <a:t>Road </a:t>
            </a:r>
            <a:r>
              <a:rPr lang="en-US" sz="1200" dirty="0"/>
              <a:t>ramp </a:t>
            </a:r>
            <a:r>
              <a:rPr lang="en-US" sz="1200" dirty="0" smtClean="0"/>
              <a:t>connections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25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Current/Ongoing Projects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sz="1200" b="1" u="sng" dirty="0" smtClean="0"/>
              <a:t>Transit Capital</a:t>
            </a:r>
          </a:p>
          <a:p>
            <a:r>
              <a:rPr lang="en-US" sz="1200" dirty="0" smtClean="0"/>
              <a:t>Springfield parking garage</a:t>
            </a:r>
          </a:p>
          <a:p>
            <a:pPr lvl="1"/>
            <a:r>
              <a:rPr lang="en-US" sz="1200" dirty="0" smtClean="0"/>
              <a:t>Currently under design</a:t>
            </a:r>
          </a:p>
          <a:p>
            <a:pPr lvl="1"/>
            <a:r>
              <a:rPr lang="en-US" sz="1200" dirty="0" smtClean="0"/>
              <a:t>$10 million in C&amp;I allocation</a:t>
            </a:r>
          </a:p>
          <a:p>
            <a:r>
              <a:rPr lang="en-US" sz="1200" dirty="0" smtClean="0"/>
              <a:t>Huntington Bus Facility improvements</a:t>
            </a:r>
          </a:p>
          <a:p>
            <a:pPr lvl="1"/>
            <a:r>
              <a:rPr lang="en-US" sz="1200" dirty="0" smtClean="0"/>
              <a:t>Construction scheduled Summer 2015</a:t>
            </a:r>
          </a:p>
          <a:p>
            <a:pPr lvl="1"/>
            <a:r>
              <a:rPr lang="en-US" sz="1200" dirty="0" smtClean="0"/>
              <a:t>$5.2 million in C&amp;I allocation</a:t>
            </a:r>
          </a:p>
          <a:p>
            <a:r>
              <a:rPr lang="en-US" sz="1200" dirty="0" smtClean="0"/>
              <a:t>Herndon and Innovation Center Metrorail Stations parking garages</a:t>
            </a:r>
          </a:p>
          <a:p>
            <a:pPr lvl="1"/>
            <a:r>
              <a:rPr lang="en-US" sz="1200" dirty="0" smtClean="0"/>
              <a:t>Currently under design</a:t>
            </a:r>
          </a:p>
          <a:p>
            <a:pPr lvl="1"/>
            <a:r>
              <a:rPr lang="en-US" sz="1200" dirty="0" smtClean="0"/>
              <a:t> $7.5 million in C&amp;I allocation</a:t>
            </a:r>
          </a:p>
          <a:p>
            <a:r>
              <a:rPr lang="en-US" sz="1200" dirty="0" smtClean="0"/>
              <a:t>Lorton VRE Park &amp; Ride parking expansion</a:t>
            </a:r>
          </a:p>
          <a:p>
            <a:pPr lvl="1"/>
            <a:r>
              <a:rPr lang="en-US" sz="1200" dirty="0" smtClean="0"/>
              <a:t>Design scheduled to begin in Summer 2015</a:t>
            </a:r>
          </a:p>
          <a:p>
            <a:pPr lvl="1"/>
            <a:r>
              <a:rPr lang="en-US" sz="1200" dirty="0" smtClean="0"/>
              <a:t>$2.1 million in C&amp;I allocation</a:t>
            </a:r>
          </a:p>
          <a:p>
            <a:r>
              <a:rPr lang="en-US" sz="1200" dirty="0" smtClean="0"/>
              <a:t>Stringfellow Road Park &amp; Ride</a:t>
            </a:r>
          </a:p>
          <a:p>
            <a:pPr lvl="1"/>
            <a:r>
              <a:rPr lang="en-US" sz="1200" dirty="0" smtClean="0"/>
              <a:t>Construction scheduled Spring 2015</a:t>
            </a:r>
          </a:p>
          <a:p>
            <a:pPr lvl="1"/>
            <a:r>
              <a:rPr lang="en-US" sz="1200" dirty="0" smtClean="0"/>
              <a:t>$1.1 million in C&amp;I allocation</a:t>
            </a:r>
          </a:p>
          <a:p>
            <a:r>
              <a:rPr lang="en-US" sz="1200" dirty="0"/>
              <a:t>Dulles Rail Phase II Capital</a:t>
            </a:r>
          </a:p>
          <a:p>
            <a:pPr lvl="1"/>
            <a:r>
              <a:rPr lang="en-US" sz="1200" dirty="0"/>
              <a:t>Debt service on ~ $180 million TIFIA loan.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endParaRPr lang="en-US" sz="1200" dirty="0"/>
          </a:p>
          <a:p>
            <a:pPr marL="0" indent="0">
              <a:buNone/>
            </a:pPr>
            <a:r>
              <a:rPr lang="en-US" sz="1200" b="1" u="sng" dirty="0" smtClean="0"/>
              <a:t>Transit Operating</a:t>
            </a:r>
          </a:p>
          <a:p>
            <a:r>
              <a:rPr lang="en-US" sz="1200" dirty="0" smtClean="0"/>
              <a:t>Fairfax Connector expansion service ongoing</a:t>
            </a:r>
          </a:p>
          <a:p>
            <a:pPr lvl="1"/>
            <a:r>
              <a:rPr lang="en-US" sz="1200" dirty="0" smtClean="0"/>
              <a:t>~$225 million in approved allocations through FY20 for:</a:t>
            </a:r>
          </a:p>
          <a:p>
            <a:pPr lvl="2"/>
            <a:r>
              <a:rPr lang="en-US" sz="1200" dirty="0" smtClean="0"/>
              <a:t>Routes 151/152 – Mount Vernon,</a:t>
            </a:r>
          </a:p>
          <a:p>
            <a:pPr lvl="2"/>
            <a:r>
              <a:rPr lang="en-US" sz="1200" dirty="0" smtClean="0"/>
              <a:t>Route 171 - Richmond Highway,</a:t>
            </a:r>
          </a:p>
          <a:p>
            <a:pPr lvl="2"/>
            <a:r>
              <a:rPr lang="en-US" sz="1200" dirty="0" smtClean="0"/>
              <a:t>Routes 401/402 - Springfield/Tysons,</a:t>
            </a:r>
          </a:p>
          <a:p>
            <a:pPr lvl="2"/>
            <a:r>
              <a:rPr lang="en-US" sz="1200" dirty="0" smtClean="0"/>
              <a:t>Route 950 - Dulles Corridor,</a:t>
            </a:r>
          </a:p>
          <a:p>
            <a:pPr lvl="2"/>
            <a:r>
              <a:rPr lang="en-US" sz="1200" dirty="0" smtClean="0"/>
              <a:t>Routes 493/494/495 </a:t>
            </a:r>
            <a:r>
              <a:rPr lang="en-US" sz="1200" dirty="0" smtClean="0"/>
              <a:t>– I-495 Express </a:t>
            </a:r>
            <a:r>
              <a:rPr lang="en-US" sz="1200" dirty="0" smtClean="0"/>
              <a:t>Lanes Routes,</a:t>
            </a:r>
          </a:p>
          <a:p>
            <a:pPr lvl="2"/>
            <a:r>
              <a:rPr lang="en-US" sz="1200" dirty="0" smtClean="0"/>
              <a:t>Routes 422/423/424 – Tysons Circulator,</a:t>
            </a:r>
          </a:p>
          <a:p>
            <a:pPr lvl="2"/>
            <a:r>
              <a:rPr lang="en-US" sz="1200" dirty="0" smtClean="0"/>
              <a:t>and </a:t>
            </a:r>
            <a:r>
              <a:rPr lang="en-US" sz="1200" dirty="0" smtClean="0"/>
              <a:t>Centreville-Chantilly expansion service </a:t>
            </a:r>
            <a:r>
              <a:rPr lang="en-US" sz="1200" dirty="0" smtClean="0"/>
              <a:t>out of West Ox.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45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Current/Ongoing Projects Continued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 numCol="2"/>
          <a:lstStyle/>
          <a:p>
            <a:pPr marL="0" indent="0">
              <a:buNone/>
            </a:pPr>
            <a:r>
              <a:rPr lang="en-US" sz="1200" b="1" u="sng" dirty="0" smtClean="0"/>
              <a:t>Roadway Capital</a:t>
            </a:r>
          </a:p>
          <a:p>
            <a:r>
              <a:rPr lang="en-US" sz="1200" dirty="0" smtClean="0"/>
              <a:t>Lorton Road </a:t>
            </a:r>
            <a:r>
              <a:rPr lang="en-US" sz="1200" dirty="0" smtClean="0"/>
              <a:t>widening </a:t>
            </a:r>
            <a:r>
              <a:rPr lang="en-US" sz="1200" dirty="0" smtClean="0"/>
              <a:t>(Route 123 to Silverbrook </a:t>
            </a:r>
            <a:r>
              <a:rPr lang="en-US" sz="1200" dirty="0" smtClean="0"/>
              <a:t>Road</a:t>
            </a:r>
            <a:r>
              <a:rPr lang="en-US" sz="1200" dirty="0" smtClean="0"/>
              <a:t>)</a:t>
            </a:r>
          </a:p>
          <a:p>
            <a:pPr lvl="1"/>
            <a:r>
              <a:rPr lang="en-US" sz="1200" dirty="0" smtClean="0"/>
              <a:t>Currently under construction</a:t>
            </a:r>
          </a:p>
          <a:p>
            <a:pPr lvl="1"/>
            <a:r>
              <a:rPr lang="en-US" sz="1200" dirty="0" smtClean="0"/>
              <a:t>$40 million in C&amp;I allocation</a:t>
            </a:r>
          </a:p>
          <a:p>
            <a:r>
              <a:rPr lang="en-US" sz="1200" dirty="0" smtClean="0"/>
              <a:t>Jones Branch Connector </a:t>
            </a:r>
            <a:r>
              <a:rPr lang="en-US" sz="1200" dirty="0" smtClean="0"/>
              <a:t>extension</a:t>
            </a:r>
            <a:endParaRPr lang="en-US" sz="1200" dirty="0" smtClean="0"/>
          </a:p>
          <a:p>
            <a:pPr lvl="1"/>
            <a:r>
              <a:rPr lang="en-US" sz="1200" dirty="0" smtClean="0"/>
              <a:t>Design scheduled to be complete Fall 2016</a:t>
            </a:r>
          </a:p>
          <a:p>
            <a:pPr lvl="1"/>
            <a:r>
              <a:rPr lang="en-US" sz="1200" dirty="0" smtClean="0"/>
              <a:t>~$18 million in C&amp;I allocation</a:t>
            </a:r>
          </a:p>
          <a:p>
            <a:r>
              <a:rPr lang="en-US" sz="1200" dirty="0" smtClean="0"/>
              <a:t>Route 29 Widening (Legato Road to Shirley Gate Road)</a:t>
            </a:r>
          </a:p>
          <a:p>
            <a:pPr lvl="1"/>
            <a:r>
              <a:rPr lang="en-US" sz="1200" dirty="0" smtClean="0"/>
              <a:t>Construction begins Spring 2015</a:t>
            </a:r>
          </a:p>
          <a:p>
            <a:pPr lvl="1"/>
            <a:r>
              <a:rPr lang="en-US" sz="1200" dirty="0" smtClean="0"/>
              <a:t>~$5 million in C&amp;I allocation</a:t>
            </a:r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1200" b="1" u="sng" dirty="0" smtClean="0"/>
              <a:t>Pedestrian and Bicycle Projects</a:t>
            </a:r>
          </a:p>
          <a:p>
            <a:pPr marL="0" indent="0">
              <a:buNone/>
            </a:pPr>
            <a:r>
              <a:rPr lang="en-US" sz="1200" dirty="0"/>
              <a:t>More than 80 countywide Pedestrian and Bicycle improvement projects in </a:t>
            </a:r>
            <a:r>
              <a:rPr lang="en-US" sz="1200" dirty="0" smtClean="0"/>
              <a:t>early stages of preliminary engineering or </a:t>
            </a:r>
            <a:r>
              <a:rPr lang="en-US" sz="1200" dirty="0" smtClean="0"/>
              <a:t>design including:</a:t>
            </a:r>
            <a:endParaRPr lang="en-US" sz="1200" dirty="0" smtClean="0"/>
          </a:p>
          <a:p>
            <a:r>
              <a:rPr lang="en-US" sz="1200" dirty="0" smtClean="0"/>
              <a:t>Mount </a:t>
            </a:r>
            <a:r>
              <a:rPr lang="en-US" sz="1200" dirty="0"/>
              <a:t>Vernon Memorial Highway (Potomac Heritage National Scenic Trail)  - </a:t>
            </a:r>
            <a:r>
              <a:rPr lang="en-US" sz="1200" dirty="0" smtClean="0"/>
              <a:t>Complete </a:t>
            </a:r>
            <a:r>
              <a:rPr lang="en-US" sz="1200" dirty="0"/>
              <a:t>missing segments of the trail from </a:t>
            </a:r>
            <a:r>
              <a:rPr lang="en-US" sz="1200" dirty="0" smtClean="0"/>
              <a:t>Route </a:t>
            </a:r>
            <a:r>
              <a:rPr lang="en-US" sz="1200" dirty="0"/>
              <a:t>1 </a:t>
            </a:r>
            <a:r>
              <a:rPr lang="en-US" sz="1200" dirty="0" smtClean="0"/>
              <a:t>to </a:t>
            </a:r>
            <a:r>
              <a:rPr lang="en-US" sz="1200" dirty="0"/>
              <a:t>Grist Mill </a:t>
            </a:r>
            <a:r>
              <a:rPr lang="en-US" sz="1200" dirty="0" smtClean="0"/>
              <a:t>Park.  </a:t>
            </a:r>
            <a:r>
              <a:rPr lang="en-US" sz="1200" dirty="0"/>
              <a:t>Includes bridge over Dogue Creek</a:t>
            </a:r>
            <a:r>
              <a:rPr lang="en-US" sz="1200" dirty="0" smtClean="0"/>
              <a:t>.</a:t>
            </a:r>
          </a:p>
          <a:p>
            <a:pPr lvl="1"/>
            <a:r>
              <a:rPr lang="en-US" sz="1200" dirty="0" smtClean="0"/>
              <a:t>$6.5 million in C&amp;I allocation</a:t>
            </a:r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dirty="0" smtClean="0"/>
              <a:t>Herndon </a:t>
            </a:r>
            <a:r>
              <a:rPr lang="en-US" sz="1200" dirty="0"/>
              <a:t>Metrorail Station Access Management Study (HMSAMS</a:t>
            </a:r>
            <a:r>
              <a:rPr lang="en-US" sz="1200" dirty="0" smtClean="0"/>
              <a:t>), </a:t>
            </a:r>
            <a:r>
              <a:rPr lang="en-US" sz="1200" dirty="0"/>
              <a:t>and Reston Metrorail Access Group projects (RMAG)</a:t>
            </a:r>
          </a:p>
          <a:p>
            <a:pPr lvl="1"/>
            <a:r>
              <a:rPr lang="en-US" sz="1200" dirty="0" smtClean="0"/>
              <a:t>Construction </a:t>
            </a:r>
            <a:r>
              <a:rPr lang="en-US" sz="1200" dirty="0"/>
              <a:t>of intersection pedestrian improvements, new sidewalks, new trails and new on-road bicycle facilities </a:t>
            </a:r>
            <a:r>
              <a:rPr lang="en-US" sz="1200" dirty="0" smtClean="0"/>
              <a:t>around the Herndon </a:t>
            </a:r>
            <a:r>
              <a:rPr lang="en-US" sz="1200" dirty="0"/>
              <a:t>and Innovation Center Metrorail </a:t>
            </a:r>
            <a:r>
              <a:rPr lang="en-US" sz="1200" dirty="0" smtClean="0"/>
              <a:t>Stations.</a:t>
            </a:r>
          </a:p>
          <a:p>
            <a:pPr lvl="1"/>
            <a:r>
              <a:rPr lang="en-US" sz="1200" dirty="0" smtClean="0"/>
              <a:t>~$12 million in C&amp;I </a:t>
            </a:r>
            <a:r>
              <a:rPr lang="en-US" sz="1200" dirty="0" smtClean="0"/>
              <a:t>allocation (HMSAMS)</a:t>
            </a:r>
          </a:p>
          <a:p>
            <a:pPr lvl="1"/>
            <a:r>
              <a:rPr lang="en-US" sz="1200" dirty="0"/>
              <a:t>~$15 million in C&amp;I </a:t>
            </a:r>
            <a:r>
              <a:rPr lang="en-US" sz="1200" dirty="0" smtClean="0"/>
              <a:t>allocation</a:t>
            </a:r>
            <a:endParaRPr lang="en-US" sz="1200" dirty="0" smtClean="0"/>
          </a:p>
          <a:p>
            <a:r>
              <a:rPr lang="en-US" sz="1200" dirty="0" smtClean="0"/>
              <a:t>Backlick Road Walkway – Provides two segments of  walkway along Backlick Road.</a:t>
            </a:r>
            <a:endParaRPr lang="en-US" sz="1200" dirty="0"/>
          </a:p>
          <a:p>
            <a:pPr lvl="1"/>
            <a:r>
              <a:rPr lang="en-US" sz="1200" dirty="0" smtClean="0"/>
              <a:t>$3.1 </a:t>
            </a:r>
            <a:r>
              <a:rPr lang="en-US" sz="1200" dirty="0"/>
              <a:t>million in C&amp;I </a:t>
            </a:r>
            <a:r>
              <a:rPr lang="en-US" sz="1200" dirty="0" smtClean="0"/>
              <a:t>allocation</a:t>
            </a:r>
          </a:p>
          <a:p>
            <a:r>
              <a:rPr lang="en-US" sz="1200" dirty="0" smtClean="0"/>
              <a:t>Edsall Road </a:t>
            </a:r>
            <a:r>
              <a:rPr lang="en-US" sz="1200" dirty="0"/>
              <a:t>Walkway - Provides </a:t>
            </a:r>
            <a:r>
              <a:rPr lang="en-US" sz="1200" dirty="0" smtClean="0"/>
              <a:t>two segments of walkway along Edsall Road.</a:t>
            </a:r>
            <a:endParaRPr lang="en-US" sz="1200" dirty="0"/>
          </a:p>
          <a:p>
            <a:pPr lvl="1"/>
            <a:r>
              <a:rPr lang="en-US" sz="1200" dirty="0" smtClean="0"/>
              <a:t>$4.7 </a:t>
            </a:r>
            <a:r>
              <a:rPr lang="en-US" sz="1200" dirty="0"/>
              <a:t>million in C&amp;I </a:t>
            </a:r>
            <a:r>
              <a:rPr lang="en-US" sz="1200" dirty="0" smtClean="0"/>
              <a:t>allocation</a:t>
            </a:r>
          </a:p>
          <a:p>
            <a:r>
              <a:rPr lang="en-US" sz="1200" dirty="0" smtClean="0"/>
              <a:t>Cinder Bed </a:t>
            </a:r>
            <a:r>
              <a:rPr lang="en-US" sz="1200" dirty="0"/>
              <a:t>Road Bikeway - Provide approximately three miles of bikeway, </a:t>
            </a:r>
            <a:r>
              <a:rPr lang="en-US" sz="1200" dirty="0" smtClean="0"/>
              <a:t>from </a:t>
            </a:r>
            <a:r>
              <a:rPr lang="en-US" sz="1200" dirty="0"/>
              <a:t>Fairfax County Parkway </a:t>
            </a:r>
            <a:r>
              <a:rPr lang="en-US" sz="1200" dirty="0" smtClean="0"/>
              <a:t>to the Franconia-Springfield </a:t>
            </a:r>
            <a:r>
              <a:rPr lang="en-US" sz="1200" dirty="0"/>
              <a:t>Metrorail station.  </a:t>
            </a:r>
            <a:endParaRPr lang="en-US" sz="1200" dirty="0" smtClean="0"/>
          </a:p>
          <a:p>
            <a:pPr lvl="1"/>
            <a:r>
              <a:rPr lang="en-US" sz="1200" dirty="0" smtClean="0"/>
              <a:t>$4 million in C&amp;I allocation.</a:t>
            </a:r>
          </a:p>
          <a:p>
            <a:r>
              <a:rPr lang="en-US" sz="1200" dirty="0" smtClean="0"/>
              <a:t>Arlington </a:t>
            </a:r>
            <a:r>
              <a:rPr lang="en-US" sz="1200" dirty="0"/>
              <a:t>Boulevard Walkway - Construct walkway on the south side from 8301 Arlington Boulevard to Gallows Road</a:t>
            </a:r>
            <a:r>
              <a:rPr lang="en-US" sz="1200" dirty="0" smtClean="0"/>
              <a:t>.</a:t>
            </a:r>
          </a:p>
          <a:p>
            <a:pPr lvl="1"/>
            <a:r>
              <a:rPr lang="en-US" sz="1200" dirty="0" smtClean="0"/>
              <a:t>$700,000 in </a:t>
            </a:r>
            <a:r>
              <a:rPr lang="en-US" sz="1200" dirty="0"/>
              <a:t>C&amp;I allocation.</a:t>
            </a:r>
          </a:p>
          <a:p>
            <a:pPr marL="457200" lvl="1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17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Questions?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25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99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09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085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Distribution of </a:t>
            </a:r>
            <a:r>
              <a:rPr lang="en-US" sz="2800" dirty="0" smtClean="0">
                <a:solidFill>
                  <a:schemeClr val="tx1"/>
                </a:solidFill>
              </a:rPr>
              <a:t>FY09-FY20 Approved C&amp;I Allocations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204703"/>
              </p:ext>
            </p:extLst>
          </p:nvPr>
        </p:nvGraphicFramePr>
        <p:xfrm>
          <a:off x="800100" y="1981200"/>
          <a:ext cx="7543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32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6200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Examples of C&amp;I Funding as a Primary Source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Fairfax Connector Expansion Service </a:t>
            </a:r>
            <a:endParaRPr lang="en-US" sz="1600" dirty="0"/>
          </a:p>
          <a:p>
            <a:pPr lvl="1"/>
            <a:r>
              <a:rPr lang="en-US" sz="1600" dirty="0" smtClean="0"/>
              <a:t>C&amp;I contribution: ~ $225 million through FY20</a:t>
            </a:r>
          </a:p>
          <a:p>
            <a:pPr lvl="1"/>
            <a:r>
              <a:rPr lang="en-US" sz="1600" dirty="0" smtClean="0"/>
              <a:t>Some service includes: Tysons Circulator; expansion of high priority/ridership routes (i.e. 171 (Richmond Highway), 401/402 (Springfield/Tysons), 950 (Dulles Corridor)), and West County mid-day service</a:t>
            </a:r>
          </a:p>
          <a:p>
            <a:endParaRPr lang="en-US" sz="1600" dirty="0"/>
          </a:p>
          <a:p>
            <a:r>
              <a:rPr lang="en-US" sz="1600" dirty="0" smtClean="0"/>
              <a:t>Pedestrian and Bicycle Projects</a:t>
            </a:r>
            <a:endParaRPr lang="en-US" sz="1600" dirty="0"/>
          </a:p>
          <a:p>
            <a:pPr lvl="1"/>
            <a:r>
              <a:rPr lang="en-US" sz="1600" dirty="0">
                <a:ea typeface="+mn-ea"/>
              </a:rPr>
              <a:t>Project cost: </a:t>
            </a:r>
            <a:r>
              <a:rPr lang="en-US" sz="1600" dirty="0" smtClean="0">
                <a:ea typeface="+mn-ea"/>
              </a:rPr>
              <a:t>&gt; $220 </a:t>
            </a:r>
            <a:r>
              <a:rPr lang="en-US" sz="1600" dirty="0">
                <a:ea typeface="+mn-ea"/>
              </a:rPr>
              <a:t>million</a:t>
            </a:r>
          </a:p>
          <a:p>
            <a:pPr lvl="1"/>
            <a:r>
              <a:rPr lang="en-US" sz="1600" dirty="0">
                <a:ea typeface="+mn-ea"/>
              </a:rPr>
              <a:t>C&amp;I </a:t>
            </a:r>
            <a:r>
              <a:rPr lang="en-US" sz="1600" dirty="0" smtClean="0">
                <a:ea typeface="+mn-ea"/>
              </a:rPr>
              <a:t>contribution: &gt; $100 million</a:t>
            </a:r>
          </a:p>
          <a:p>
            <a:pPr lvl="1"/>
            <a:r>
              <a:rPr lang="en-US" sz="1600" dirty="0" smtClean="0">
                <a:ea typeface="+mn-ea"/>
              </a:rPr>
              <a:t>More than 130 projects Countywide</a:t>
            </a:r>
            <a:endParaRPr lang="en-US" sz="1600" dirty="0">
              <a:ea typeface="+mn-ea"/>
            </a:endParaRPr>
          </a:p>
          <a:p>
            <a:pPr lvl="1"/>
            <a:endParaRPr lang="en-US" sz="1600" dirty="0" smtClean="0">
              <a:ea typeface="+mn-ea"/>
            </a:endParaRPr>
          </a:p>
          <a:p>
            <a:r>
              <a:rPr lang="en-US" sz="1600" dirty="0" smtClean="0"/>
              <a:t>Debt Service on $50 million EDA revenue bonds</a:t>
            </a:r>
          </a:p>
          <a:p>
            <a:pPr lvl="1"/>
            <a:r>
              <a:rPr lang="en-US" sz="1600" dirty="0" smtClean="0">
                <a:ea typeface="+mn-ea"/>
              </a:rPr>
              <a:t>C&amp;I contribution: -$11.6 million through FY20</a:t>
            </a:r>
            <a:endParaRPr lang="en-US" sz="1600" dirty="0"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505200"/>
            <a:ext cx="2190750" cy="1447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Fairfax County Commercial and Industrial (C&amp;I) Tax for Transportation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600" dirty="0"/>
              <a:t>In April 2007, the Virginia General Assembly authorized Northern Virginia localities the authority to implement a supplemental tax on commercial and industrial property for transportation purposes.</a:t>
            </a:r>
          </a:p>
          <a:p>
            <a:pPr marL="285750" indent="-285750"/>
            <a:endParaRPr lang="en-US" sz="1600" dirty="0"/>
          </a:p>
          <a:p>
            <a:pPr marL="285750" indent="-285750"/>
            <a:r>
              <a:rPr lang="en-US" sz="1600" dirty="0"/>
              <a:t>The Fairfax County Board of Supervisors approved an ordinance establishing the commercial and industrial property tax for transportation in September 2007</a:t>
            </a:r>
            <a:r>
              <a:rPr lang="en-US" sz="1600" dirty="0" smtClean="0"/>
              <a:t>.</a:t>
            </a:r>
          </a:p>
          <a:p>
            <a:pPr marL="285750" indent="-285750"/>
            <a:endParaRPr lang="en-US" sz="1600" dirty="0"/>
          </a:p>
          <a:p>
            <a:pPr marL="285750" indent="-285750"/>
            <a:r>
              <a:rPr lang="en-US" sz="1600" dirty="0"/>
              <a:t>Collection of this revenue source began in 2008 (FY 2009</a:t>
            </a:r>
            <a:r>
              <a:rPr lang="en-US" sz="1600" dirty="0" smtClean="0"/>
              <a:t>).</a:t>
            </a:r>
            <a:endParaRPr lang="en-US" sz="1600" dirty="0"/>
          </a:p>
          <a:p>
            <a:pPr marL="285750" indent="-285750"/>
            <a:endParaRPr lang="en-US" sz="1600" dirty="0"/>
          </a:p>
          <a:p>
            <a:pPr marL="285750" indent="-285750"/>
            <a:r>
              <a:rPr lang="en-US" sz="1600" dirty="0" smtClean="0"/>
              <a:t>The </a:t>
            </a:r>
            <a:r>
              <a:rPr lang="en-US" sz="1600" dirty="0"/>
              <a:t>C&amp;I tax is </a:t>
            </a:r>
            <a:r>
              <a:rPr lang="en-US" sz="1600" dirty="0" smtClean="0"/>
              <a:t>currently a </a:t>
            </a:r>
            <a:r>
              <a:rPr lang="en-US" sz="1600" dirty="0"/>
              <a:t>$</a:t>
            </a:r>
            <a:r>
              <a:rPr lang="en-US" sz="1600" dirty="0" smtClean="0"/>
              <a:t>0.125 </a:t>
            </a:r>
            <a:r>
              <a:rPr lang="en-US" sz="1600" dirty="0"/>
              <a:t>assessment per $100 of assessed value of commercial and industrial real estate within the </a:t>
            </a:r>
            <a:r>
              <a:rPr lang="en-US" sz="1600" dirty="0" smtClean="0"/>
              <a:t>County.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54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Long Term Outlook FY21-FY30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078219"/>
              </p:ext>
            </p:extLst>
          </p:nvPr>
        </p:nvGraphicFramePr>
        <p:xfrm>
          <a:off x="381000" y="2057400"/>
          <a:ext cx="5181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0104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38800" y="2057400"/>
            <a:ext cx="28316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$635 million in estimated C&amp;I revenues to be allocated.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Assumes 2.5% growth in assessed value.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Increased contribution to debt service due to TIFIA.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Increased contribution to transit due to increases in costs outpacing growth in revenues.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algn="l"/>
            <a:endParaRPr lang="en-US" sz="1600" dirty="0" smtClean="0"/>
          </a:p>
          <a:p>
            <a:pPr algn="l"/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76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C&amp;I Statement FY09 – </a:t>
            </a:r>
            <a:r>
              <a:rPr lang="en-US" sz="2800" dirty="0" smtClean="0"/>
              <a:t>FY14 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652441"/>
              </p:ext>
            </p:extLst>
          </p:nvPr>
        </p:nvGraphicFramePr>
        <p:xfrm>
          <a:off x="908050" y="1924844"/>
          <a:ext cx="7327900" cy="3876675"/>
        </p:xfrm>
        <a:graphic>
          <a:graphicData uri="http://schemas.openxmlformats.org/drawingml/2006/table">
            <a:tbl>
              <a:tblPr/>
              <a:tblGrid>
                <a:gridCol w="1689100"/>
                <a:gridCol w="762000"/>
                <a:gridCol w="762000"/>
                <a:gridCol w="812800"/>
                <a:gridCol w="762000"/>
                <a:gridCol w="812800"/>
                <a:gridCol w="812800"/>
                <a:gridCol w="9144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Actuals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Revenues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FY09-FY14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Beginning Balance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$46,775,993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$60,348,670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$57,311,012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$66,371,422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$79,117,104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C&amp;I Tax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$52,567,744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$50,874,426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$40,620,771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$41,852,100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$45,598,592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$51,623,604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283,137,237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Miscellaneous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$6,681,688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$267,090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$8,416,922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$229,167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15,594,867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MWAA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$328,775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$507,081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$1,138,042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1,973,898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EDA Bonds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$52,567,744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$97,650,419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$107,651,129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$99,758,977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$120,894,017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$132,107,917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$300,706,002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Expenditures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Implementation &amp; Support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$1,433,308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$2,276,646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$2,808,073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$2,880,006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$3,218,679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$3,282,394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15,899,106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Capital Equipment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$639,223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$7,556,285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$4,882,131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$3,679,888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16,757,527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Capital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$3,719,220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$11,961,606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$31,782,299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$7,368,189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$11,856,248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$11,038,527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77,726,089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Transit Operating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$15,507,212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$10,867,614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$19,459,472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$26,701,986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$11,442,434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83,978,718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Debt Service/Reserve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$5,791,751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$37,301,749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$50,340,117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$33,387,555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$41,776,913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$25,763,355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$194,361,440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Balance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$46,775,993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$60,348,670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$57,311,012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$66,371,422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$79,117,104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$106,344,562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106,344,562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234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Distribution of FY09-FY14 C&amp;I Expenditures</a:t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1974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094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C&amp;I </a:t>
            </a:r>
            <a:r>
              <a:rPr lang="en-US" sz="2800" dirty="0" smtClean="0"/>
              <a:t>Planned Allocations FY15 </a:t>
            </a:r>
            <a:r>
              <a:rPr lang="en-US" sz="2800" dirty="0"/>
              <a:t>– </a:t>
            </a:r>
            <a:r>
              <a:rPr lang="en-US" sz="2800" dirty="0" smtClean="0"/>
              <a:t>FY20 </a:t>
            </a:r>
            <a:endParaRPr lang="en-US" sz="28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958996"/>
              </p:ext>
            </p:extLst>
          </p:nvPr>
        </p:nvGraphicFramePr>
        <p:xfrm>
          <a:off x="679450" y="2020094"/>
          <a:ext cx="7785100" cy="3686175"/>
        </p:xfrm>
        <a:graphic>
          <a:graphicData uri="http://schemas.openxmlformats.org/drawingml/2006/table">
            <a:tbl>
              <a:tblPr/>
              <a:tblGrid>
                <a:gridCol w="1689100"/>
                <a:gridCol w="914400"/>
                <a:gridCol w="914400"/>
                <a:gridCol w="838200"/>
                <a:gridCol w="838200"/>
                <a:gridCol w="838200"/>
                <a:gridCol w="838200"/>
                <a:gridCol w="9144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Estimates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Revenues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FY15-FY20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Beginning Balance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$106,344,562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106,344,562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C&amp;I Tax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$50,495,455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$51,623,604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$52,139,840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$52,661,238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$53,977,769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$55,327,214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316,225,121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Miscellaneous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$3,167,200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3,167,200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MWAA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$4,756,102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4,756,102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EDA Bonds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$50,000,000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50,000,000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$164,763,319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$101,623,604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$52,139,840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$52,661,238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$53,977,769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$55,327,214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$480,492,985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Expenditures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Implementation &amp; Support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4,417,356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3,918,836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4,045,401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4,176,078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4,311,001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4,450,310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25,318,982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Capital Equipment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Capital Projects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126,248,966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72,952,560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22,358,882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21,722,003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21,829,768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21,917,739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287,029,918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Transit Operating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20,796,997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21,852,208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22,835,557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23,863,157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24,937,000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26,059,165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140,344,084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Debt Service/Reserve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13,300,000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2,900,000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2,900,000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2,900,000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2,900,000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2,900,000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27,800,000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164,763,319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101,623,604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52,139,840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52,661,238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53,977,769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55,327,214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$480,492,984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Balance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95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Planned </a:t>
            </a:r>
            <a:r>
              <a:rPr lang="en-US" sz="2800" dirty="0"/>
              <a:t>Allocation of FY15-FY20 C&amp;I Revenues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4873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36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projects are currently funded or planned with C&amp;I revenues?</a:t>
            </a:r>
            <a:br>
              <a:rPr lang="en-US" dirty="0" smtClean="0"/>
            </a:br>
            <a:r>
              <a:rPr lang="en-US" i="1" dirty="0" smtClean="0"/>
              <a:t>$</a:t>
            </a:r>
            <a:r>
              <a:rPr lang="en-US" i="1" dirty="0" smtClean="0">
                <a:solidFill>
                  <a:srgbClr val="FF0000"/>
                </a:solidFill>
              </a:rPr>
              <a:t>394</a:t>
            </a:r>
            <a:r>
              <a:rPr lang="en-US" i="1" dirty="0" smtClean="0"/>
              <a:t> Million Allocated to Projects in Various Stages FY09-FY16 OLDDD</a:t>
            </a:r>
            <a:endParaRPr lang="en-US" i="1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467475" y="1468582"/>
            <a:ext cx="2219325" cy="13144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900" b="1" i="1" dirty="0" smtClean="0">
                <a:solidFill>
                  <a:srgbClr val="FF0000"/>
                </a:solidFill>
              </a:rPr>
              <a:t>$90 million allocated to ongoing projects or recently completed projects</a:t>
            </a:r>
          </a:p>
          <a:p>
            <a:r>
              <a:rPr lang="en-US" sz="900" dirty="0" smtClean="0"/>
              <a:t>Georgetown Pike/Walker Rd Right Turn Lane</a:t>
            </a:r>
          </a:p>
          <a:p>
            <a:r>
              <a:rPr lang="en-US" sz="900" dirty="0" smtClean="0"/>
              <a:t>Old Keene Mill Park-and-Ride</a:t>
            </a:r>
          </a:p>
          <a:p>
            <a:r>
              <a:rPr lang="en-US" sz="900" dirty="0" smtClean="0"/>
              <a:t>Braddock Rd/Route 123 Interchange Study</a:t>
            </a:r>
          </a:p>
          <a:p>
            <a:r>
              <a:rPr lang="en-US" sz="900" dirty="0" smtClean="0"/>
              <a:t>Right-of-Way Purchases for future projects in Annandale, Springfield, and Telegraph Rd</a:t>
            </a:r>
          </a:p>
          <a:p>
            <a:r>
              <a:rPr lang="en-US" sz="900" dirty="0" smtClean="0"/>
              <a:t>Fairfax Connector bus purchases for expanded service</a:t>
            </a:r>
          </a:p>
          <a:p>
            <a:r>
              <a:rPr lang="en-US" sz="900" dirty="0" smtClean="0"/>
              <a:t>Fairfax Connector service expansions</a:t>
            </a:r>
          </a:p>
          <a:p>
            <a:pPr lvl="1"/>
            <a:endParaRPr lang="en-US" sz="900" dirty="0" smtClean="0"/>
          </a:p>
          <a:p>
            <a:pPr lvl="1"/>
            <a:endParaRPr lang="en-US" sz="9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791200" y="4684568"/>
            <a:ext cx="297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b="1" i="1" dirty="0" smtClean="0">
                <a:solidFill>
                  <a:srgbClr val="FF0000"/>
                </a:solidFill>
              </a:rPr>
              <a:t>$</a:t>
            </a:r>
            <a:r>
              <a:rPr lang="en-US" sz="900" b="1" i="1" dirty="0">
                <a:solidFill>
                  <a:srgbClr val="FF0000"/>
                </a:solidFill>
              </a:rPr>
              <a:t>66 million allocated to projects currently in construction</a:t>
            </a:r>
          </a:p>
          <a:p>
            <a:r>
              <a:rPr lang="en-US" sz="900" dirty="0"/>
              <a:t>Wiehle Ave Metrorail station parking garage and Dulles Rail</a:t>
            </a:r>
          </a:p>
          <a:p>
            <a:r>
              <a:rPr lang="en-US" sz="900" dirty="0"/>
              <a:t>Route 29 and Gallows Rd intersection</a:t>
            </a:r>
          </a:p>
          <a:p>
            <a:r>
              <a:rPr lang="en-US" sz="900" dirty="0"/>
              <a:t>Mulligan Rd and Telegraph Rd widening</a:t>
            </a:r>
          </a:p>
          <a:p>
            <a:r>
              <a:rPr lang="en-US" sz="900" dirty="0"/>
              <a:t>More than 50 pedestrian, bike, and spot intersection projects in various stages of design and </a:t>
            </a:r>
            <a:r>
              <a:rPr lang="en-US" sz="900" dirty="0" smtClean="0"/>
              <a:t>construction</a:t>
            </a:r>
          </a:p>
          <a:p>
            <a:pPr lvl="1"/>
            <a:endParaRPr lang="en-US" sz="9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33400" y="1447800"/>
            <a:ext cx="2057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b="1" i="1" dirty="0" smtClean="0">
                <a:solidFill>
                  <a:srgbClr val="FF0000"/>
                </a:solidFill>
              </a:rPr>
              <a:t>$41.1 </a:t>
            </a:r>
            <a:r>
              <a:rPr lang="en-US" sz="900" b="1" i="1" dirty="0"/>
              <a:t>million allocated to planning for future projects</a:t>
            </a:r>
          </a:p>
          <a:p>
            <a:r>
              <a:rPr lang="en-US" sz="900" dirty="0"/>
              <a:t>Tysons Corner / Dulles Toll Rd ramp connections</a:t>
            </a:r>
          </a:p>
          <a:p>
            <a:r>
              <a:rPr lang="en-US" sz="900" dirty="0"/>
              <a:t>Columbia Pike Streetcar</a:t>
            </a:r>
          </a:p>
          <a:p>
            <a:r>
              <a:rPr lang="en-US" sz="900" dirty="0"/>
              <a:t>Reserves for future right-of-way purchases</a:t>
            </a:r>
          </a:p>
          <a:p>
            <a:r>
              <a:rPr lang="en-US" sz="900" dirty="0"/>
              <a:t>Reserves for future planning  studies and preliminary engineering</a:t>
            </a:r>
          </a:p>
          <a:p>
            <a:r>
              <a:rPr lang="en-US" sz="900" dirty="0"/>
              <a:t>Reserves for matching funds for future </a:t>
            </a:r>
            <a:r>
              <a:rPr lang="en-US" sz="900" dirty="0" smtClean="0"/>
              <a:t>grants</a:t>
            </a:r>
          </a:p>
          <a:p>
            <a:r>
              <a:rPr lang="en-US" sz="900" dirty="0"/>
              <a:t>Annandale McWhorter Place</a:t>
            </a:r>
          </a:p>
          <a:p>
            <a:endParaRPr lang="en-US" sz="900" dirty="0"/>
          </a:p>
          <a:p>
            <a:pPr lvl="1"/>
            <a:endParaRPr lang="en-US" sz="9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88818" y="3581400"/>
            <a:ext cx="2057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b="1" i="1" dirty="0" smtClean="0"/>
              <a:t>$61</a:t>
            </a:r>
            <a:r>
              <a:rPr lang="en-US" sz="900" b="1" i="1" dirty="0" smtClean="0">
                <a:solidFill>
                  <a:srgbClr val="FF0000"/>
                </a:solidFill>
              </a:rPr>
              <a:t> </a:t>
            </a:r>
            <a:r>
              <a:rPr lang="en-US" sz="900" b="1" i="1" dirty="0">
                <a:solidFill>
                  <a:srgbClr val="FF0000"/>
                </a:solidFill>
              </a:rPr>
              <a:t>million </a:t>
            </a:r>
            <a:r>
              <a:rPr lang="en-US" sz="900" b="1" i="1" dirty="0"/>
              <a:t>allocated to projects currently in design</a:t>
            </a:r>
          </a:p>
          <a:p>
            <a:r>
              <a:rPr lang="en-US" sz="900" dirty="0"/>
              <a:t>West Ox Bus Facility bus storage expansion</a:t>
            </a:r>
          </a:p>
          <a:p>
            <a:r>
              <a:rPr lang="en-US" sz="900" strike="sngStrike" dirty="0">
                <a:solidFill>
                  <a:srgbClr val="FF0000"/>
                </a:solidFill>
              </a:rPr>
              <a:t>Route 7 widening </a:t>
            </a:r>
            <a:r>
              <a:rPr lang="en-US" sz="900" strike="sngStrike" dirty="0" smtClean="0">
                <a:solidFill>
                  <a:srgbClr val="FF0000"/>
                </a:solidFill>
              </a:rPr>
              <a:t>: </a:t>
            </a:r>
            <a:r>
              <a:rPr lang="en-US" sz="900" strike="sngStrike" dirty="0">
                <a:solidFill>
                  <a:srgbClr val="FF0000"/>
                </a:solidFill>
              </a:rPr>
              <a:t>Rolling Holly Dr to Reston Ave</a:t>
            </a:r>
          </a:p>
          <a:p>
            <a:r>
              <a:rPr lang="en-US" sz="900" dirty="0">
                <a:solidFill>
                  <a:srgbClr val="FF0000"/>
                </a:solidFill>
              </a:rPr>
              <a:t>Route 29 </a:t>
            </a:r>
            <a:r>
              <a:rPr lang="en-US" sz="900" dirty="0" smtClean="0">
                <a:solidFill>
                  <a:srgbClr val="FF0000"/>
                </a:solidFill>
              </a:rPr>
              <a:t>widening: Centreville </a:t>
            </a:r>
            <a:r>
              <a:rPr lang="en-US" sz="900" dirty="0">
                <a:solidFill>
                  <a:srgbClr val="FF0000"/>
                </a:solidFill>
              </a:rPr>
              <a:t>to Fairfax City</a:t>
            </a:r>
          </a:p>
          <a:p>
            <a:r>
              <a:rPr lang="en-US" sz="900" dirty="0"/>
              <a:t>Braddock </a:t>
            </a:r>
            <a:r>
              <a:rPr lang="en-US" sz="900" dirty="0" smtClean="0"/>
              <a:t>Rd: Route </a:t>
            </a:r>
            <a:r>
              <a:rPr lang="en-US" sz="900" dirty="0"/>
              <a:t>123 to Roanoke Dr</a:t>
            </a:r>
          </a:p>
          <a:p>
            <a:r>
              <a:rPr lang="en-US" sz="900" dirty="0"/>
              <a:t>Lorton Rd </a:t>
            </a:r>
            <a:r>
              <a:rPr lang="en-US" sz="900" dirty="0" smtClean="0"/>
              <a:t>widening: Route </a:t>
            </a:r>
            <a:r>
              <a:rPr lang="en-US" sz="900" dirty="0"/>
              <a:t>123 to Silverbrook Rd</a:t>
            </a:r>
          </a:p>
          <a:p>
            <a:r>
              <a:rPr lang="en-US" sz="900" strike="sngStrike" dirty="0">
                <a:solidFill>
                  <a:srgbClr val="FF0000"/>
                </a:solidFill>
              </a:rPr>
              <a:t>Eskridge Rd extension to Williams Dr</a:t>
            </a:r>
          </a:p>
          <a:p>
            <a:r>
              <a:rPr lang="en-US" sz="900" dirty="0"/>
              <a:t>Stringfellow Rd </a:t>
            </a:r>
            <a:r>
              <a:rPr lang="en-US" sz="900" dirty="0" smtClean="0"/>
              <a:t>widening: Fair </a:t>
            </a:r>
            <a:r>
              <a:rPr lang="en-US" sz="900" dirty="0"/>
              <a:t>Lakes Pkwy to US </a:t>
            </a:r>
            <a:r>
              <a:rPr lang="en-US" sz="900" dirty="0" smtClean="0"/>
              <a:t>50</a:t>
            </a:r>
          </a:p>
          <a:p>
            <a:r>
              <a:rPr lang="en-US" sz="900" dirty="0" smtClean="0"/>
              <a:t>Richmod </a:t>
            </a:r>
            <a:r>
              <a:rPr lang="en-US" sz="900" dirty="0"/>
              <a:t>Hwy </a:t>
            </a:r>
            <a:r>
              <a:rPr lang="en-US" sz="900" dirty="0" smtClean="0"/>
              <a:t>widening: Mulligan </a:t>
            </a:r>
            <a:r>
              <a:rPr lang="en-US" sz="900" dirty="0"/>
              <a:t>Rd to Fairfax County </a:t>
            </a:r>
            <a:r>
              <a:rPr lang="en-US" sz="900" dirty="0" smtClean="0"/>
              <a:t>Pkwy</a:t>
            </a:r>
          </a:p>
          <a:p>
            <a:r>
              <a:rPr lang="en-US" sz="900" dirty="0" smtClean="0"/>
              <a:t>Springfield Multi-Use Community Transit Hub</a:t>
            </a:r>
            <a:endParaRPr lang="en-US" sz="900" dirty="0"/>
          </a:p>
        </p:txBody>
      </p:sp>
      <p:graphicFrame>
        <p:nvGraphicFramePr>
          <p:cNvPr id="17" name="Char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71589"/>
              </p:ext>
            </p:extLst>
          </p:nvPr>
        </p:nvGraphicFramePr>
        <p:xfrm>
          <a:off x="2286000" y="1600200"/>
          <a:ext cx="4590574" cy="4073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200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There are four general ways the County uses C&amp;I revenue to advance projects.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623218"/>
            <a:ext cx="4114800" cy="4525963"/>
          </a:xfrm>
        </p:spPr>
        <p:txBody>
          <a:bodyPr>
            <a:normAutofit/>
          </a:bodyPr>
          <a:lstStyle/>
          <a:p>
            <a:r>
              <a:rPr lang="en-US" sz="1600" dirty="0"/>
              <a:t>To date, the County’s Board of Supervisors have approved project allocations for anticipated C&amp;I revenues through FY </a:t>
            </a:r>
            <a:r>
              <a:rPr lang="en-US" sz="1600" dirty="0" smtClean="0"/>
              <a:t>2020. </a:t>
            </a:r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Approximately $480 </a:t>
            </a:r>
            <a:r>
              <a:rPr lang="en-US" sz="1600" dirty="0">
                <a:solidFill>
                  <a:srgbClr val="FF0000"/>
                </a:solidFill>
              </a:rPr>
              <a:t>million has been allocated to transportation projects countywide. </a:t>
            </a:r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 smtClean="0"/>
          </a:p>
          <a:p>
            <a:r>
              <a:rPr lang="en-US" sz="1600" dirty="0" smtClean="0"/>
              <a:t>In </a:t>
            </a:r>
            <a:r>
              <a:rPr lang="en-US" sz="1600" dirty="0"/>
              <a:t>general, C&amp;I revenues help advance transportation projects in </a:t>
            </a:r>
            <a:r>
              <a:rPr lang="en-US" sz="1600" dirty="0" smtClean="0"/>
              <a:t>four different </a:t>
            </a:r>
            <a:r>
              <a:rPr lang="en-US" sz="1600" dirty="0"/>
              <a:t>ways</a:t>
            </a:r>
            <a:r>
              <a:rPr lang="en-US" sz="1600" dirty="0" smtClean="0"/>
              <a:t>:</a:t>
            </a:r>
          </a:p>
          <a:p>
            <a:pPr lvl="1"/>
            <a:r>
              <a:rPr lang="en-US" sz="1600" dirty="0" smtClean="0"/>
              <a:t>Primary funding source</a:t>
            </a:r>
          </a:p>
          <a:p>
            <a:pPr lvl="1"/>
            <a:r>
              <a:rPr lang="en-US" sz="1600" dirty="0" smtClean="0"/>
              <a:t>Supplemental funding source</a:t>
            </a:r>
          </a:p>
          <a:p>
            <a:pPr lvl="1"/>
            <a:r>
              <a:rPr lang="en-US" sz="1600" dirty="0" smtClean="0"/>
              <a:t>Strategic reserves</a:t>
            </a:r>
          </a:p>
          <a:p>
            <a:pPr lvl="1"/>
            <a:r>
              <a:rPr lang="en-US" sz="1600" dirty="0"/>
              <a:t>P</a:t>
            </a:r>
            <a:r>
              <a:rPr lang="en-US" sz="1600" dirty="0" smtClean="0"/>
              <a:t>roject implementation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919098"/>
              </p:ext>
            </p:extLst>
          </p:nvPr>
        </p:nvGraphicFramePr>
        <p:xfrm>
          <a:off x="3200400" y="1524000"/>
          <a:ext cx="5675376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C&amp;I Funding as a Supplemental Source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>
            <a:normAutofit/>
          </a:bodyPr>
          <a:lstStyle/>
          <a:p>
            <a:r>
              <a:rPr lang="en-US" sz="1400" dirty="0"/>
              <a:t>C&amp;I revenues are also used as the last remaining funding piece for large projects with multiple funding sources.  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Many </a:t>
            </a:r>
            <a:r>
              <a:rPr lang="en-US" sz="1400" dirty="0"/>
              <a:t>times, C&amp;I revenues are used in this way to respond to unexpected situations such as the reduction or elimination of previously allocated funding or an increase in a project’s cost estimate. 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As </a:t>
            </a:r>
            <a:r>
              <a:rPr lang="en-US" sz="1400" dirty="0"/>
              <a:t>a supplemental funding source, C&amp;I revenues complete the funding for long awaited projects and ensure that other projects aren’t delayed due to lack of funding.</a:t>
            </a: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476557"/>
              </p:ext>
            </p:extLst>
          </p:nvPr>
        </p:nvGraphicFramePr>
        <p:xfrm>
          <a:off x="3733800" y="1710154"/>
          <a:ext cx="48006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667125" y="1295400"/>
            <a:ext cx="4392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Route 29 at Gallows Road Intersection Project</a:t>
            </a:r>
          </a:p>
          <a:p>
            <a:r>
              <a:rPr lang="en-US" sz="1600" i="1" dirty="0" smtClean="0">
                <a:solidFill>
                  <a:srgbClr val="FF0000"/>
                </a:solidFill>
              </a:rPr>
              <a:t>Project cost: $119 million</a:t>
            </a:r>
            <a:endParaRPr lang="en-US" sz="1600" i="1" dirty="0">
              <a:solidFill>
                <a:srgbClr val="FF0000"/>
              </a:solidFill>
            </a:endParaRP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172049"/>
              </p:ext>
            </p:extLst>
          </p:nvPr>
        </p:nvGraphicFramePr>
        <p:xfrm>
          <a:off x="3695700" y="3352800"/>
          <a:ext cx="480060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667125" y="2895600"/>
            <a:ext cx="4784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Route 7 Widening – Rolling Holly Dr to Reston Ave</a:t>
            </a:r>
          </a:p>
          <a:p>
            <a:r>
              <a:rPr lang="en-US" sz="1600" i="1" dirty="0" smtClean="0">
                <a:solidFill>
                  <a:srgbClr val="FF0000"/>
                </a:solidFill>
              </a:rPr>
              <a:t>Project cost: $36.6 million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12065" y="4487332"/>
            <a:ext cx="6614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Stringfellow Road Widening – Fair Lakes Parkway to US 50</a:t>
            </a:r>
          </a:p>
          <a:p>
            <a:r>
              <a:rPr lang="en-US" sz="1600" i="1" dirty="0" smtClean="0">
                <a:solidFill>
                  <a:srgbClr val="FF0000"/>
                </a:solidFill>
              </a:rPr>
              <a:t>Project cost: $60.9 million</a:t>
            </a:r>
            <a:endParaRPr lang="en-US" sz="1600" i="1" dirty="0">
              <a:solidFill>
                <a:srgbClr val="FF0000"/>
              </a:solidFill>
            </a:endParaRPr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594552"/>
              </p:ext>
            </p:extLst>
          </p:nvPr>
        </p:nvGraphicFramePr>
        <p:xfrm>
          <a:off x="3712147" y="4944533"/>
          <a:ext cx="5016986" cy="1184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What projects are currently funded or planned with C&amp;I revenues?</a:t>
            </a:r>
            <a:br>
              <a:rPr lang="en-US" sz="1800" dirty="0"/>
            </a:br>
            <a:r>
              <a:rPr lang="en-US" sz="1800" i="1" dirty="0" smtClean="0"/>
              <a:t>$</a:t>
            </a:r>
            <a:r>
              <a:rPr lang="en-US" sz="1800" i="1" dirty="0" smtClean="0">
                <a:solidFill>
                  <a:srgbClr val="FF0000"/>
                </a:solidFill>
              </a:rPr>
              <a:t>314</a:t>
            </a:r>
            <a:r>
              <a:rPr lang="en-US" sz="1800" i="1" dirty="0" smtClean="0"/>
              <a:t> </a:t>
            </a:r>
            <a:r>
              <a:rPr lang="en-US" sz="1800" i="1" dirty="0"/>
              <a:t>Million Allocated to </a:t>
            </a:r>
            <a:r>
              <a:rPr lang="en-US" sz="1800" i="1" dirty="0" smtClean="0"/>
              <a:t>Various Project Categories  FY13-FY16</a:t>
            </a:r>
            <a:endParaRPr lang="en-US" sz="18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755207"/>
              </p:ext>
            </p:extLst>
          </p:nvPr>
        </p:nvGraphicFramePr>
        <p:xfrm>
          <a:off x="609600" y="1600200"/>
          <a:ext cx="2971800" cy="2131695"/>
        </p:xfrm>
        <a:graphic>
          <a:graphicData uri="http://schemas.openxmlformats.org/drawingml/2006/table">
            <a:tbl>
              <a:tblPr/>
              <a:tblGrid>
                <a:gridCol w="1839535"/>
                <a:gridCol w="113226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C&amp;I Allocations FY13-16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$314,034,692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Roadway Projects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$61,337,219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Transit Projects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$134,342,810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Pedestrian, Bike, Bus Stop, and Spot Intersection Improvements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$31,840,443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Dulles Rail and Tysons Corner Related Projects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$42,189,280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BRAC Related Projects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$3,243,102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Advanced Planning, Design, Land Acquisition for Future Projects and Project Reserves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$41,081,838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280036"/>
              </p:ext>
            </p:extLst>
          </p:nvPr>
        </p:nvGraphicFramePr>
        <p:xfrm>
          <a:off x="1447800" y="1058286"/>
          <a:ext cx="7515467" cy="5837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What projects are currently funded or planned with C&amp;I revenues?</a:t>
            </a:r>
            <a:br>
              <a:rPr lang="en-US" sz="2000" dirty="0"/>
            </a:br>
            <a:r>
              <a:rPr lang="en-US" sz="2000" i="1" dirty="0"/>
              <a:t>$</a:t>
            </a:r>
            <a:r>
              <a:rPr lang="en-US" sz="2000" i="1" dirty="0">
                <a:solidFill>
                  <a:srgbClr val="FF0000"/>
                </a:solidFill>
              </a:rPr>
              <a:t>314</a:t>
            </a:r>
            <a:r>
              <a:rPr lang="en-US" sz="2000" i="1" dirty="0"/>
              <a:t> Million Allocated to Projects in Various Stages FY13-FY16</a:t>
            </a:r>
            <a:endParaRPr lang="en-US" sz="20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171092"/>
              </p:ext>
            </p:extLst>
          </p:nvPr>
        </p:nvGraphicFramePr>
        <p:xfrm>
          <a:off x="533400" y="1524000"/>
          <a:ext cx="7476943" cy="4691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Transportation Funding Challenges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r>
              <a:rPr lang="en-US" sz="1600" dirty="0"/>
              <a:t>The County’s C&amp;I revenue is just one </a:t>
            </a:r>
            <a:r>
              <a:rPr lang="en-US" sz="1600" dirty="0" smtClean="0"/>
              <a:t>source of many revenue sources </a:t>
            </a:r>
            <a:r>
              <a:rPr lang="en-US" sz="1600" dirty="0"/>
              <a:t>that are needed to fund transportation improvements. </a:t>
            </a:r>
          </a:p>
          <a:p>
            <a:pPr lvl="1"/>
            <a:r>
              <a:rPr lang="en-US" sz="1600" dirty="0"/>
              <a:t>Rare to find large projects funded by only one source.</a:t>
            </a:r>
          </a:p>
          <a:p>
            <a:pPr lvl="1"/>
            <a:r>
              <a:rPr lang="en-US" sz="1600" dirty="0"/>
              <a:t>Often, a combination of local, </a:t>
            </a:r>
            <a:r>
              <a:rPr lang="en-US" sz="1600" dirty="0" smtClean="0"/>
              <a:t>regional, state</a:t>
            </a:r>
            <a:r>
              <a:rPr lang="en-US" sz="1600" dirty="0"/>
              <a:t>, and federal sources are needed.</a:t>
            </a:r>
          </a:p>
          <a:p>
            <a:pPr lvl="1"/>
            <a:endParaRPr lang="en-US" sz="1600" dirty="0"/>
          </a:p>
          <a:p>
            <a:r>
              <a:rPr lang="en-US" sz="1600" dirty="0" smtClean="0"/>
              <a:t>Funding </a:t>
            </a:r>
            <a:r>
              <a:rPr lang="en-US" sz="1600" dirty="0"/>
              <a:t>sources </a:t>
            </a:r>
            <a:r>
              <a:rPr lang="en-US" sz="1600" dirty="0" smtClean="0"/>
              <a:t>and requirements change periodically.</a:t>
            </a:r>
            <a:endParaRPr lang="en-US" sz="1600" dirty="0"/>
          </a:p>
          <a:p>
            <a:pPr lvl="1"/>
            <a:r>
              <a:rPr lang="en-US" sz="1600" dirty="0"/>
              <a:t>Funding may need to be shifted from projects that cannot be built in the near future to projects that are shovel-ready.</a:t>
            </a:r>
          </a:p>
          <a:p>
            <a:pPr lvl="1"/>
            <a:r>
              <a:rPr lang="en-US" sz="1600" dirty="0"/>
              <a:t>While some </a:t>
            </a:r>
            <a:r>
              <a:rPr lang="en-US" sz="1600" dirty="0" smtClean="0"/>
              <a:t>sources of revenue </a:t>
            </a:r>
            <a:r>
              <a:rPr lang="en-US" sz="1600" dirty="0"/>
              <a:t>are eliminated, new sources may </a:t>
            </a:r>
            <a:r>
              <a:rPr lang="en-US" sz="1600" dirty="0" smtClean="0"/>
              <a:t>arise, such as HB 2313 (2013).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1600" dirty="0" smtClean="0"/>
              <a:t>C&amp;I revenues are flexible. C&amp;I funding can be used to start or complete a project, and remains flexible enough to shift from one project to another.</a:t>
            </a:r>
          </a:p>
          <a:p>
            <a:endParaRPr lang="en-US" sz="16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55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Fairfax County encountered dramatic changes in transportation funding over the past two years.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 smtClean="0"/>
              <a:t>HB 2313</a:t>
            </a:r>
          </a:p>
          <a:p>
            <a:r>
              <a:rPr lang="en-US" sz="1600" dirty="0" smtClean="0"/>
              <a:t>During the Winter/Spring </a:t>
            </a:r>
            <a:r>
              <a:rPr lang="en-US" sz="1600" dirty="0"/>
              <a:t>2013 </a:t>
            </a:r>
            <a:r>
              <a:rPr lang="en-US" sz="1600" dirty="0" smtClean="0"/>
              <a:t>Virginia </a:t>
            </a:r>
            <a:r>
              <a:rPr lang="en-US" sz="1600" dirty="0"/>
              <a:t>General </a:t>
            </a:r>
            <a:r>
              <a:rPr lang="en-US" sz="1600" dirty="0" smtClean="0"/>
              <a:t>Assembly (GA) session,  the GA met </a:t>
            </a:r>
            <a:r>
              <a:rPr lang="en-US" sz="1600" dirty="0"/>
              <a:t>and considered a variety of transportation funding strategies/bills.</a:t>
            </a:r>
          </a:p>
          <a:p>
            <a:endParaRPr lang="en-US" sz="1600" dirty="0"/>
          </a:p>
          <a:p>
            <a:r>
              <a:rPr lang="en-US" sz="1600" dirty="0"/>
              <a:t>In April 2013, HB 2313, a transportation funding plan that included regional funding for Northern Virginia, is enacted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Provides approximately $300 million annually to the Northern Virginia region.</a:t>
            </a:r>
          </a:p>
          <a:p>
            <a:pPr eaLnBrk="1" hangingPunct="1">
              <a:spcBef>
                <a:spcPts val="600"/>
              </a:spcBef>
              <a:buSzPct val="115000"/>
              <a:buFontTx/>
              <a:buNone/>
              <a:defRPr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70% will be provided to the Northern Virginia Transportation Authority (NVTA) to be used on:</a:t>
            </a:r>
          </a:p>
          <a:p>
            <a:pPr marL="628650" lvl="2" indent="-285750" eaLnBrk="1" hangingPunct="1">
              <a:spcBef>
                <a:spcPts val="600"/>
              </a:spcBef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Regional projects included in TransAction 2040 that have evaluated by VDOT for congestion mitigation or </a:t>
            </a:r>
          </a:p>
          <a:p>
            <a:pPr marL="628650" lvl="2" indent="-285750" eaLnBrk="1" hangingPunct="1">
              <a:spcBef>
                <a:spcPts val="600"/>
              </a:spcBef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Mass transit capital projects that increase capacity.</a:t>
            </a:r>
          </a:p>
          <a:p>
            <a:pPr marL="628650" lvl="2" indent="-285750" eaLnBrk="1" hangingPunct="1">
              <a:spcBef>
                <a:spcPts val="600"/>
              </a:spcBef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The Authority shall give priority to selecting projects that are expected to provide the greatest congestion reduction relative to the cost of the project </a:t>
            </a:r>
          </a:p>
          <a:p>
            <a:pPr marL="342900" lvl="2" indent="0" eaLnBrk="1" hangingPunct="1">
              <a:spcBef>
                <a:spcPts val="600"/>
              </a:spcBef>
              <a:buSzPct val="115000"/>
              <a:buFontTx/>
              <a:buNone/>
              <a:defRPr/>
            </a:pPr>
            <a:endParaRPr lang="en-US" sz="1800" dirty="0">
              <a:latin typeface="Cambria" pitchFamily="18" charset="0"/>
            </a:endParaRPr>
          </a:p>
          <a:p>
            <a:pPr eaLnBrk="1" hangingPunct="1">
              <a:spcBef>
                <a:spcPts val="600"/>
              </a:spcBef>
              <a:buSzPct val="115000"/>
              <a:buFontTx/>
              <a:buNone/>
              <a:defRPr/>
            </a:pPr>
            <a:r>
              <a:rPr lang="en-US" sz="1800" b="1" dirty="0"/>
              <a:t>30% of funds will be distributed to the individual localities for transportation needs: </a:t>
            </a:r>
          </a:p>
          <a:p>
            <a:pPr marL="628650" lvl="2" indent="-285750" eaLnBrk="1" hangingPunct="1">
              <a:spcBef>
                <a:spcPts val="600"/>
              </a:spcBef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Uses include: urban or secondary road construction, capital improvements that reduce congestion, projects included in TransAction 2040 or its updates, and public transportation purposes.</a:t>
            </a:r>
          </a:p>
          <a:p>
            <a:pPr marL="628650" lvl="2" indent="-285750" eaLnBrk="1" hangingPunct="1">
              <a:spcBef>
                <a:spcPts val="600"/>
              </a:spcBef>
              <a:buSzPct val="115000"/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628650" lvl="2" indent="-285750" eaLnBrk="1" hangingPunct="1">
              <a:spcBef>
                <a:spcPts val="600"/>
              </a:spcBef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Localities must enact the local C&amp;I tax at $0.125 per $100 valuation or dedicate an equivalent amount to transportation to receive the full </a:t>
            </a:r>
            <a:r>
              <a:rPr lang="en-US" sz="1600" dirty="0" smtClean="0"/>
              <a:t>amount.</a:t>
            </a:r>
          </a:p>
          <a:p>
            <a:pPr marL="0" indent="0">
              <a:buNone/>
            </a:pPr>
            <a:endParaRPr lang="en-US" sz="1600" b="1" dirty="0" smtClean="0"/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1600" dirty="0"/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HB2313 – </a:t>
            </a:r>
            <a:r>
              <a:rPr lang="en-US" sz="2800" dirty="0" smtClean="0"/>
              <a:t>Additional Taxes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Additional Taxes</a:t>
            </a:r>
            <a:r>
              <a:rPr lang="en-US" sz="2000" dirty="0" smtClean="0"/>
              <a:t>:</a:t>
            </a:r>
          </a:p>
          <a:p>
            <a:pPr lvl="1"/>
            <a:endParaRPr lang="en-US" sz="1600" dirty="0"/>
          </a:p>
          <a:p>
            <a:pPr lvl="1"/>
            <a:r>
              <a:rPr lang="en-US" sz="1600" b="1" dirty="0"/>
              <a:t>Sales tax on new vehicles in VA </a:t>
            </a:r>
            <a:r>
              <a:rPr lang="en-US" sz="1600" dirty="0"/>
              <a:t>to increase from 3% to 4.3% of total sales price.  Expected Revenue: $900 </a:t>
            </a:r>
            <a:r>
              <a:rPr lang="en-US" sz="1600" dirty="0" smtClean="0"/>
              <a:t>million</a:t>
            </a:r>
          </a:p>
          <a:p>
            <a:pPr lvl="1"/>
            <a:endParaRPr lang="en-US" sz="1600" dirty="0"/>
          </a:p>
          <a:p>
            <a:pPr lvl="1"/>
            <a:r>
              <a:rPr lang="en-US" sz="1600" b="1" dirty="0"/>
              <a:t>Regional Congestion Relief Fee</a:t>
            </a:r>
            <a:r>
              <a:rPr lang="en-US" sz="1600" dirty="0"/>
              <a:t>, grantor’s tax on real estate property transactions in Northern VA are increased by .25 for every $100 in sales </a:t>
            </a:r>
            <a:r>
              <a:rPr lang="en-US" sz="1600" dirty="0" smtClean="0"/>
              <a:t>price.</a:t>
            </a:r>
          </a:p>
          <a:p>
            <a:pPr lvl="1"/>
            <a:endParaRPr lang="en-US" sz="1600" dirty="0"/>
          </a:p>
          <a:p>
            <a:pPr lvl="1"/>
            <a:r>
              <a:rPr lang="en-US" sz="1600" b="1" dirty="0"/>
              <a:t>Transient Occupancy Tax </a:t>
            </a:r>
            <a:r>
              <a:rPr lang="en-US" sz="1600" dirty="0"/>
              <a:t>– “Hotel Tax” is 3</a:t>
            </a:r>
            <a:r>
              <a:rPr lang="en-US" sz="1600" dirty="0" smtClean="0"/>
              <a:t>%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Bill includes </a:t>
            </a:r>
            <a:r>
              <a:rPr lang="en-US" sz="1600" i="1" dirty="0"/>
              <a:t>Federal Marketplace Equity Act (HR3179) </a:t>
            </a:r>
            <a:r>
              <a:rPr lang="en-US" sz="1600" dirty="0"/>
              <a:t>funding</a:t>
            </a:r>
            <a:r>
              <a:rPr lang="en-US" sz="1600" i="1" dirty="0"/>
              <a:t>.  </a:t>
            </a:r>
            <a:r>
              <a:rPr lang="en-US" sz="1600" dirty="0"/>
              <a:t>It allows states to charge sales taxes on </a:t>
            </a:r>
            <a:r>
              <a:rPr lang="en-US" sz="1600" b="1" dirty="0"/>
              <a:t>internet sales</a:t>
            </a:r>
            <a:r>
              <a:rPr lang="en-US" sz="1600" dirty="0"/>
              <a:t>.  When HB2313 passed the Virginia General Assembly, HR3179 was still being drafted.  </a:t>
            </a:r>
            <a:r>
              <a:rPr lang="en-US" sz="1600" b="1" dirty="0"/>
              <a:t>If the bill doesn’t pass by January 2015 the sales tax on gas increases 1.7</a:t>
            </a:r>
            <a:r>
              <a:rPr lang="en-US" sz="1600" b="1" dirty="0" smtClean="0"/>
              <a:t>%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Annual $100 license </a:t>
            </a:r>
            <a:r>
              <a:rPr lang="en-US" sz="1600" b="1" dirty="0"/>
              <a:t>fee for alternative fuel vehicles</a:t>
            </a:r>
            <a:r>
              <a:rPr lang="en-US" sz="1600" dirty="0" smtClean="0"/>
              <a:t>.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Change in structure of </a:t>
            </a:r>
            <a:r>
              <a:rPr lang="en-US" sz="1600" b="1" dirty="0"/>
              <a:t>gas taxes</a:t>
            </a:r>
            <a:r>
              <a:rPr lang="en-US" sz="1600" dirty="0"/>
              <a:t>.  Old tax 17.5% per gallon of gas price is gone.  New tax 3.5% on wholesale gas prices and 6% on diesel fuel.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47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HB2313 – Projected Revenues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$3.5B – VA highways and rails over the next 5 years</a:t>
            </a:r>
          </a:p>
          <a:p>
            <a:pPr lvl="1"/>
            <a:r>
              <a:rPr lang="en-US" dirty="0" smtClean="0"/>
              <a:t>$880M – annually after the first 5 years</a:t>
            </a:r>
          </a:p>
          <a:p>
            <a:r>
              <a:rPr lang="en-US" dirty="0" smtClean="0"/>
              <a:t>$300-350M for Northern Virginia</a:t>
            </a:r>
          </a:p>
          <a:p>
            <a:pPr lvl="1"/>
            <a:r>
              <a:rPr lang="en-US" dirty="0" smtClean="0"/>
              <a:t>30% of total revenues after the first 5 years</a:t>
            </a: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Revenue Composition:</a:t>
            </a:r>
          </a:p>
          <a:p>
            <a:r>
              <a:rPr lang="en-US" sz="1600" dirty="0" smtClean="0"/>
              <a:t>$1.5B total increase in state taxes over next five years.</a:t>
            </a:r>
          </a:p>
          <a:p>
            <a:r>
              <a:rPr lang="en-US" sz="1600" dirty="0" smtClean="0"/>
              <a:t>$1.2B over next five years from increased vehicle titling taxes</a:t>
            </a:r>
          </a:p>
          <a:p>
            <a:r>
              <a:rPr lang="en-US" sz="1600" dirty="0" smtClean="0"/>
              <a:t>$200M moved from Virginia’s General Fund to transportation </a:t>
            </a:r>
          </a:p>
          <a:p>
            <a:r>
              <a:rPr lang="en-US" sz="1600" dirty="0" smtClean="0"/>
              <a:t>$300M from general funds for Metro Silver Line extension</a:t>
            </a:r>
          </a:p>
          <a:p>
            <a:r>
              <a:rPr lang="en-US" sz="1600" dirty="0" smtClean="0"/>
              <a:t>$300-350M raised each year by maintaining 2.1% local fuel taxes</a:t>
            </a:r>
          </a:p>
          <a:p>
            <a:r>
              <a:rPr lang="en-US" sz="1600" dirty="0" smtClean="0"/>
              <a:t>Increased percentage of general fund transfer to transportation from 0.5% to 0.675%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5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HB2313 – Virginia Transportation Funding Bill and C&amp;I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/>
          <a:lstStyle/>
          <a:p>
            <a:r>
              <a:rPr lang="en-US" sz="2000" dirty="0" smtClean="0"/>
              <a:t>Addresses transportation problems in Northern Virginia, first time since 1986.</a:t>
            </a:r>
          </a:p>
          <a:p>
            <a:r>
              <a:rPr lang="en-US" sz="2000" dirty="0" smtClean="0"/>
              <a:t>Fairfax County‘s 30% share of HB2313 funds in FY14 is $37.5 million</a:t>
            </a:r>
          </a:p>
          <a:p>
            <a:r>
              <a:rPr lang="en-US" sz="2000" dirty="0" smtClean="0"/>
              <a:t>Programmed in the Commercial and Industrial Tax fund </a:t>
            </a:r>
          </a:p>
          <a:p>
            <a:endParaRPr lang="en-US" sz="2000" dirty="0" smtClean="0"/>
          </a:p>
          <a:p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HB 2313 Northern Virginia Revenue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/>
          </a:p>
          <a:p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endParaRPr lang="en-US" sz="1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  <a:buSzPct val="115000"/>
              <a:buFontTx/>
              <a:buNone/>
              <a:defRPr/>
            </a:pPr>
            <a:r>
              <a:rPr lang="en-US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70% will be provided to the Northern Virginia Transportation Authority (NVTA) to be used on:</a:t>
            </a:r>
          </a:p>
          <a:p>
            <a:pPr marL="628650" lvl="2" indent="-285750" eaLnBrk="1" hangingPunct="1">
              <a:spcBef>
                <a:spcPts val="600"/>
              </a:spcBef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Regional projects included in TransAction 2040 that have evaluated by VDOT for congestion mitigation or </a:t>
            </a:r>
          </a:p>
          <a:p>
            <a:pPr marL="628650" lvl="2" indent="-285750" eaLnBrk="1" hangingPunct="1">
              <a:spcBef>
                <a:spcPts val="600"/>
              </a:spcBef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Mass transit capital projects that increase capacity.</a:t>
            </a:r>
          </a:p>
          <a:p>
            <a:pPr marL="628650" lvl="2" indent="-285750" eaLnBrk="1" hangingPunct="1">
              <a:spcBef>
                <a:spcPts val="600"/>
              </a:spcBef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The Authority shall give priority to selecting projects that are expected to provide the greatest congestion reduction relative to the cost of the project </a:t>
            </a:r>
          </a:p>
          <a:p>
            <a:pPr marL="342900" lvl="2" indent="0" eaLnBrk="1" hangingPunct="1">
              <a:spcBef>
                <a:spcPts val="600"/>
              </a:spcBef>
              <a:buSzPct val="115000"/>
              <a:buFontTx/>
              <a:buNone/>
              <a:defRPr/>
            </a:pPr>
            <a:endParaRPr lang="en-US" sz="1800" kern="0" dirty="0" smtClean="0">
              <a:latin typeface="Cambria" pitchFamily="18" charset="0"/>
            </a:endParaRPr>
          </a:p>
          <a:p>
            <a:pPr eaLnBrk="1" hangingPunct="1">
              <a:spcBef>
                <a:spcPts val="600"/>
              </a:spcBef>
              <a:buSzPct val="115000"/>
              <a:buFontTx/>
              <a:buNone/>
              <a:defRPr/>
            </a:pPr>
            <a:r>
              <a:rPr lang="en-US" sz="1800" b="1" kern="0" dirty="0" smtClean="0"/>
              <a:t>30% of funds will be distributed to the individual localities for transportation needs: </a:t>
            </a:r>
          </a:p>
          <a:p>
            <a:pPr marL="628650" lvl="2" indent="-285750" eaLnBrk="1" hangingPunct="1">
              <a:spcBef>
                <a:spcPts val="600"/>
              </a:spcBef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Uses include: urban or secondary road construction, capital improvements that reduce congestion, projects included in TransAction 2040 or its updates, and public transportation purposes.</a:t>
            </a:r>
          </a:p>
          <a:p>
            <a:pPr marL="628650" lvl="2" indent="-285750" eaLnBrk="1" hangingPunct="1">
              <a:spcBef>
                <a:spcPts val="600"/>
              </a:spcBef>
              <a:buSzPct val="115000"/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628650" lvl="2" indent="-285750" eaLnBrk="1" hangingPunct="1">
              <a:spcBef>
                <a:spcPts val="600"/>
              </a:spcBef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Localities must enact the local C&amp;I tax at $0.125 per $100 valuation or dedicate an equivalent amount to transportation to receive the full amount</a:t>
            </a:r>
          </a:p>
          <a:p>
            <a:pPr marL="228600" indent="-228600" eaLnBrk="1" hangingPunct="1">
              <a:spcBef>
                <a:spcPts val="900"/>
              </a:spcBef>
              <a:buSzPct val="115000"/>
              <a:defRPr/>
            </a:pPr>
            <a:endParaRPr lang="en-US" sz="1800" kern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6200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There are </a:t>
            </a:r>
            <a:r>
              <a:rPr lang="en-US" sz="2800" dirty="0" smtClean="0">
                <a:solidFill>
                  <a:schemeClr val="tx1"/>
                </a:solidFill>
              </a:rPr>
              <a:t>three </a:t>
            </a:r>
            <a:r>
              <a:rPr lang="en-US" sz="2800" dirty="0" smtClean="0">
                <a:solidFill>
                  <a:schemeClr val="tx1"/>
                </a:solidFill>
              </a:rPr>
              <a:t>general ways the County uses C&amp;I revenue to advance projects.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r>
              <a:rPr lang="en-US" sz="1600" dirty="0"/>
              <a:t>To date, the County’s Board of Supervisors have approved project allocations for anticipated C&amp;I revenues through FY </a:t>
            </a:r>
            <a:r>
              <a:rPr lang="en-US" sz="1600" dirty="0" smtClean="0"/>
              <a:t>2020. </a:t>
            </a:r>
          </a:p>
          <a:p>
            <a:endParaRPr lang="en-US" sz="1600" dirty="0" smtClean="0"/>
          </a:p>
          <a:p>
            <a:r>
              <a:rPr lang="en-US" sz="1600" dirty="0" smtClean="0"/>
              <a:t>Approximately $650 </a:t>
            </a:r>
            <a:r>
              <a:rPr lang="en-US" sz="1600" dirty="0"/>
              <a:t>million has been </a:t>
            </a:r>
            <a:r>
              <a:rPr lang="en-US" sz="1600" dirty="0" smtClean="0"/>
              <a:t>approved by the Board and allocated </a:t>
            </a:r>
            <a:r>
              <a:rPr lang="en-US" sz="1600" dirty="0"/>
              <a:t>to transportation projects countywide.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In </a:t>
            </a:r>
            <a:r>
              <a:rPr lang="en-US" sz="1600" dirty="0"/>
              <a:t>general, C&amp;I revenues help advance transportation projects in </a:t>
            </a:r>
            <a:r>
              <a:rPr lang="en-US" sz="1600" dirty="0" smtClean="0"/>
              <a:t>these significant ways:</a:t>
            </a:r>
          </a:p>
          <a:p>
            <a:pPr lvl="1"/>
            <a:r>
              <a:rPr lang="en-US" sz="1600" dirty="0" smtClean="0"/>
              <a:t>Primary funding source</a:t>
            </a:r>
          </a:p>
          <a:p>
            <a:pPr lvl="1"/>
            <a:r>
              <a:rPr lang="en-US" sz="1600" dirty="0" smtClean="0"/>
              <a:t>Supplemental funding source</a:t>
            </a:r>
          </a:p>
          <a:p>
            <a:pPr lvl="1"/>
            <a:r>
              <a:rPr lang="en-US" sz="1600" dirty="0" smtClean="0"/>
              <a:t>Strategic reserves</a:t>
            </a:r>
          </a:p>
        </p:txBody>
      </p:sp>
      <p:pic>
        <p:nvPicPr>
          <p:cNvPr id="1026" name="Picture 2" descr="C:\Program Files\Microsoft Office\MEDIA\CAGCAT10\j019616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38600"/>
            <a:ext cx="1801368" cy="168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6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Primary Funding </a:t>
            </a:r>
            <a:r>
              <a:rPr lang="en-US" sz="2800" dirty="0">
                <a:solidFill>
                  <a:schemeClr val="tx1"/>
                </a:solidFill>
              </a:rPr>
              <a:t>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endParaRPr lang="en-US" sz="1600" b="1" u="sng" dirty="0" smtClean="0"/>
          </a:p>
          <a:p>
            <a:r>
              <a:rPr lang="en-US" sz="1600" dirty="0" smtClean="0"/>
              <a:t>C&amp;I </a:t>
            </a:r>
            <a:r>
              <a:rPr lang="en-US" sz="1600" dirty="0"/>
              <a:t>revenues are used as the sole or primary funding source for a variety of transportation projects. 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Without C&amp;I </a:t>
            </a:r>
            <a:r>
              <a:rPr lang="en-US" sz="1600" dirty="0"/>
              <a:t>revenues, it is unlikely these projects would ever be advanced without some other new funding source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Fairfax Connector expanded </a:t>
            </a:r>
            <a:r>
              <a:rPr lang="en-US" sz="1600" dirty="0"/>
              <a:t>bus </a:t>
            </a:r>
            <a:r>
              <a:rPr lang="en-US" sz="1600" dirty="0" smtClean="0"/>
              <a:t>service and fleet </a:t>
            </a:r>
            <a:r>
              <a:rPr lang="en-US" sz="1600" dirty="0"/>
              <a:t>purchases, </a:t>
            </a:r>
            <a:r>
              <a:rPr lang="en-US" sz="1600" dirty="0" smtClean="0"/>
              <a:t>and facility expansions and associated maintenance.</a:t>
            </a:r>
            <a:endParaRPr lang="en-US" sz="1600" dirty="0"/>
          </a:p>
          <a:p>
            <a:pPr lvl="1"/>
            <a:r>
              <a:rPr lang="en-US" sz="1600" dirty="0" smtClean="0"/>
              <a:t>Pedestrian and bicycle improvement projects </a:t>
            </a:r>
            <a:r>
              <a:rPr lang="en-US" sz="1600" dirty="0"/>
              <a:t>that </a:t>
            </a:r>
            <a:r>
              <a:rPr lang="en-US" sz="1600" dirty="0" smtClean="0"/>
              <a:t>provide </a:t>
            </a:r>
            <a:r>
              <a:rPr lang="en-US" sz="1600" dirty="0"/>
              <a:t>common sense connections for pedestrians and </a:t>
            </a:r>
            <a:r>
              <a:rPr lang="en-US" sz="1600" dirty="0" smtClean="0"/>
              <a:t>bicyclists, including connections to Metrorail stations and transit facilities, improvements in major activity centers and missing links.</a:t>
            </a:r>
          </a:p>
          <a:p>
            <a:pPr lvl="1"/>
            <a:r>
              <a:rPr lang="en-US" sz="1600" dirty="0" smtClean="0"/>
              <a:t>Debt service on $50 million in Economic Development Authority (EDA) revenue bonds for transportation projects.</a:t>
            </a:r>
            <a:endParaRPr lang="en-US" sz="1600" dirty="0"/>
          </a:p>
          <a:p>
            <a:pPr lvl="2"/>
            <a:r>
              <a:rPr lang="en-US" sz="1600" dirty="0" smtClean="0"/>
              <a:t>EDA bonds supports projects like: Lorton Road widening, Jones Branch Connector, Springfield Park and Ride parking garage, and Route 29 widening.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200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Examples of C&amp;I Funding as a Primary Source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 smtClean="0"/>
              <a:t>Fairfax Connector Expansion Service </a:t>
            </a:r>
            <a:endParaRPr lang="en-US" sz="1600" dirty="0"/>
          </a:p>
          <a:p>
            <a:pPr lvl="1"/>
            <a:r>
              <a:rPr lang="en-US" sz="1600" dirty="0" smtClean="0"/>
              <a:t>C&amp;I contribution: ~ $225 million through FY20</a:t>
            </a:r>
          </a:p>
          <a:p>
            <a:pPr lvl="1"/>
            <a:r>
              <a:rPr lang="en-US" sz="1600" dirty="0" smtClean="0"/>
              <a:t>Some service </a:t>
            </a:r>
            <a:r>
              <a:rPr lang="en-US" sz="1600" dirty="0" smtClean="0"/>
              <a:t>includes: Expansion </a:t>
            </a:r>
            <a:r>
              <a:rPr lang="en-US" sz="1600" dirty="0" smtClean="0"/>
              <a:t>of high priority/ridership routes (i.e. 171 (Richmond Highway), 401/402 (Springfield/Tysons), 950 (Dulles Corridor)), and </a:t>
            </a:r>
            <a:r>
              <a:rPr lang="en-US" sz="1600" dirty="0"/>
              <a:t>Centreville-Chantilly service, and Tysons </a:t>
            </a:r>
            <a:r>
              <a:rPr lang="en-US" sz="1600" dirty="0" smtClean="0"/>
              <a:t>Circulator.</a:t>
            </a:r>
            <a:endParaRPr lang="en-US" sz="1600" dirty="0" smtClean="0"/>
          </a:p>
          <a:p>
            <a:pPr marL="457200" lvl="1" indent="0">
              <a:buNone/>
            </a:pPr>
            <a:endParaRPr lang="en-US" sz="1600" dirty="0" smtClean="0">
              <a:ea typeface="+mn-ea"/>
            </a:endParaRPr>
          </a:p>
          <a:p>
            <a:r>
              <a:rPr lang="en-US" sz="1600" dirty="0"/>
              <a:t>Pedestrian and Bicycle Projects</a:t>
            </a:r>
          </a:p>
          <a:p>
            <a:pPr lvl="1"/>
            <a:r>
              <a:rPr lang="en-US" sz="1600" dirty="0"/>
              <a:t>Project cost: &gt; $220 million</a:t>
            </a:r>
          </a:p>
          <a:p>
            <a:pPr lvl="1"/>
            <a:r>
              <a:rPr lang="en-US" sz="1600" dirty="0"/>
              <a:t>C&amp;I contribution: &gt; $100 million</a:t>
            </a:r>
          </a:p>
          <a:p>
            <a:pPr lvl="1"/>
            <a:r>
              <a:rPr lang="en-US" sz="1600" dirty="0"/>
              <a:t>More than 130 projects </a:t>
            </a:r>
            <a:r>
              <a:rPr lang="en-US" sz="1600" dirty="0" smtClean="0"/>
              <a:t>Countywide</a:t>
            </a:r>
          </a:p>
          <a:p>
            <a:pPr lvl="2"/>
            <a:r>
              <a:rPr lang="en-US" sz="1600" dirty="0" smtClean="0"/>
              <a:t>(i.e. Lees Corner Road Walkway, Hunter Village </a:t>
            </a:r>
          </a:p>
          <a:p>
            <a:pPr marL="914400" lvl="2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Drive Walkway, Van Dorn Street Bike and Pedestrian Improvements, Sleepy</a:t>
            </a:r>
          </a:p>
          <a:p>
            <a:pPr marL="914400" lvl="2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Hollow Road Walkways, Compton Road Walkway, Little River Turnpike Corridor </a:t>
            </a:r>
          </a:p>
          <a:p>
            <a:pPr marL="914400" lvl="2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Improvements, Chesterbrook and Kirby Roads Improvements)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Debt </a:t>
            </a:r>
            <a:r>
              <a:rPr lang="en-US" sz="1600" dirty="0" smtClean="0"/>
              <a:t>Service on EDA revenue bonds and TIFIA loan</a:t>
            </a:r>
          </a:p>
          <a:p>
            <a:pPr lvl="1"/>
            <a:r>
              <a:rPr lang="en-US" sz="1600" dirty="0" smtClean="0">
                <a:ea typeface="+mn-ea"/>
              </a:rPr>
              <a:t>C&amp;I contribution to EDA debt service: </a:t>
            </a:r>
          </a:p>
          <a:p>
            <a:pPr marL="457200" lvl="1" indent="0">
              <a:buNone/>
            </a:pPr>
            <a:r>
              <a:rPr lang="en-US" sz="1600" dirty="0">
                <a:ea typeface="+mn-ea"/>
              </a:rPr>
              <a:t> </a:t>
            </a:r>
            <a:r>
              <a:rPr lang="en-US" sz="1600" dirty="0" smtClean="0">
                <a:ea typeface="+mn-ea"/>
              </a:rPr>
              <a:t>    ~ $11.6 million through FY20</a:t>
            </a:r>
          </a:p>
          <a:p>
            <a:pPr lvl="1"/>
            <a:r>
              <a:rPr lang="en-US" sz="1600" dirty="0" smtClean="0">
                <a:ea typeface="+mn-ea"/>
              </a:rPr>
              <a:t>C&amp;I contribution to TIFIA: $13.5 </a:t>
            </a:r>
            <a:r>
              <a:rPr lang="en-US" sz="1600" dirty="0" smtClean="0">
                <a:ea typeface="+mn-ea"/>
              </a:rPr>
              <a:t>million/year starting </a:t>
            </a:r>
            <a:r>
              <a:rPr lang="en-US" sz="1600" dirty="0" smtClean="0">
                <a:ea typeface="+mn-ea"/>
              </a:rPr>
              <a:t>in FY 2024.</a:t>
            </a:r>
            <a:endParaRPr lang="en-US" sz="1600" dirty="0"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2286000"/>
            <a:ext cx="2190750" cy="1447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1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Supplemental Funding </a:t>
            </a:r>
            <a:r>
              <a:rPr lang="en-US" sz="2800" dirty="0">
                <a:solidFill>
                  <a:schemeClr val="tx1"/>
                </a:solidFill>
              </a:rPr>
              <a:t>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marL="0" indent="0">
              <a:buNone/>
            </a:pPr>
            <a:endParaRPr lang="en-US" sz="1600" b="1" u="sng" dirty="0" smtClean="0"/>
          </a:p>
          <a:p>
            <a:r>
              <a:rPr lang="en-US" sz="1600" dirty="0"/>
              <a:t>C&amp;I revenues are also used as the last remaining funding piece for large projects with multiple funding sources. 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/>
              <a:t>As a supplemental funding source, C&amp;I revenues complete the funding for long awaited projects and ensure that other projects aren’t delayed due to lack of </a:t>
            </a:r>
            <a:r>
              <a:rPr lang="en-US" sz="1600" dirty="0" smtClean="0"/>
              <a:t>funding.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smtClean="0"/>
              <a:t>At times</a:t>
            </a:r>
            <a:r>
              <a:rPr lang="en-US" sz="1600" dirty="0"/>
              <a:t>, C&amp;I revenues are used in this way to respond to unexpected situations such as the reduction or elimination of previously allocated funding or an increase in a project’s cost estimate</a:t>
            </a:r>
            <a:r>
              <a:rPr lang="en-US" sz="1600" dirty="0" smtClean="0"/>
              <a:t>. C&amp;I funding helps to keep project implementation moving forward. 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68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6200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Examples of C&amp;I Funding as a Supplemental Source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 numCol="2">
            <a:normAutofit lnSpcReduction="10000"/>
          </a:bodyPr>
          <a:lstStyle/>
          <a:p>
            <a:r>
              <a:rPr lang="en-US" sz="1600" dirty="0"/>
              <a:t>Stringfellow Road </a:t>
            </a:r>
            <a:r>
              <a:rPr lang="en-US" sz="1600" dirty="0"/>
              <a:t>w</a:t>
            </a:r>
            <a:r>
              <a:rPr lang="en-US" sz="1600" dirty="0" smtClean="0"/>
              <a:t>idening </a:t>
            </a:r>
            <a:r>
              <a:rPr lang="en-US" sz="1600" dirty="0" smtClean="0"/>
              <a:t>(4 to 6 lanes) </a:t>
            </a:r>
            <a:r>
              <a:rPr lang="en-US" sz="1600" dirty="0"/>
              <a:t>– Fair Lakes Parkway to US 50</a:t>
            </a:r>
          </a:p>
          <a:p>
            <a:pPr lvl="1"/>
            <a:r>
              <a:rPr lang="en-US" sz="1600" dirty="0"/>
              <a:t>Project cost: ~$61 </a:t>
            </a:r>
            <a:r>
              <a:rPr lang="en-US" sz="1600" dirty="0" smtClean="0"/>
              <a:t>million</a:t>
            </a:r>
          </a:p>
          <a:p>
            <a:pPr lvl="1"/>
            <a:r>
              <a:rPr lang="en-US" sz="1600" dirty="0" smtClean="0"/>
              <a:t>C&amp;I contribution: - $6 million</a:t>
            </a:r>
          </a:p>
          <a:p>
            <a:pPr lvl="1"/>
            <a:r>
              <a:rPr lang="en-US" sz="1600" dirty="0" smtClean="0"/>
              <a:t>Open to traffic December 15, 2014</a:t>
            </a:r>
          </a:p>
          <a:p>
            <a:endParaRPr lang="en-US" sz="1600" dirty="0"/>
          </a:p>
          <a:p>
            <a:r>
              <a:rPr lang="en-US" sz="1600" dirty="0"/>
              <a:t>Jones Branch Connector </a:t>
            </a:r>
            <a:r>
              <a:rPr lang="en-US" sz="1600" dirty="0" smtClean="0"/>
              <a:t>extension</a:t>
            </a:r>
            <a:endParaRPr lang="en-US" sz="1600" dirty="0"/>
          </a:p>
          <a:p>
            <a:pPr lvl="1"/>
            <a:r>
              <a:rPr lang="en-US" sz="1600" dirty="0">
                <a:ea typeface="+mn-ea"/>
              </a:rPr>
              <a:t>Project cost: ~$56 million</a:t>
            </a:r>
          </a:p>
          <a:p>
            <a:pPr lvl="1"/>
            <a:r>
              <a:rPr lang="en-US" sz="1600" dirty="0">
                <a:ea typeface="+mn-ea"/>
              </a:rPr>
              <a:t>C&amp;I </a:t>
            </a:r>
            <a:r>
              <a:rPr lang="en-US" sz="1600" dirty="0" smtClean="0">
                <a:ea typeface="+mn-ea"/>
              </a:rPr>
              <a:t>contribution: </a:t>
            </a:r>
            <a:r>
              <a:rPr lang="en-US" sz="1600" dirty="0">
                <a:ea typeface="+mn-ea"/>
              </a:rPr>
              <a:t>~$</a:t>
            </a:r>
            <a:r>
              <a:rPr lang="en-US" sz="1600" dirty="0" smtClean="0">
                <a:ea typeface="+mn-ea"/>
              </a:rPr>
              <a:t>18 million</a:t>
            </a:r>
          </a:p>
          <a:p>
            <a:pPr lvl="1"/>
            <a:r>
              <a:rPr lang="en-US" sz="1600" dirty="0" smtClean="0">
                <a:ea typeface="+mn-ea"/>
              </a:rPr>
              <a:t>Design completion scheduled for Fall 2016.</a:t>
            </a:r>
            <a:endParaRPr lang="en-US" sz="1600" dirty="0">
              <a:ea typeface="+mn-ea"/>
            </a:endParaRPr>
          </a:p>
          <a:p>
            <a:pPr lvl="1"/>
            <a:endParaRPr lang="en-US" sz="1600" dirty="0" smtClean="0">
              <a:ea typeface="+mn-ea"/>
            </a:endParaRPr>
          </a:p>
          <a:p>
            <a:r>
              <a:rPr lang="en-US" sz="1600" dirty="0"/>
              <a:t>Route 29 </a:t>
            </a:r>
            <a:r>
              <a:rPr lang="en-US" sz="1600" dirty="0" smtClean="0"/>
              <a:t>widening </a:t>
            </a:r>
            <a:r>
              <a:rPr lang="en-US" sz="1600" dirty="0"/>
              <a:t>(Legato Road to Shirley Gate Road)</a:t>
            </a:r>
          </a:p>
          <a:p>
            <a:pPr lvl="1"/>
            <a:r>
              <a:rPr lang="en-US" sz="1600" dirty="0"/>
              <a:t>Project cost: ~ $14 million</a:t>
            </a:r>
          </a:p>
          <a:p>
            <a:pPr lvl="1"/>
            <a:r>
              <a:rPr lang="en-US" sz="1600" dirty="0"/>
              <a:t>C&amp;I contribution: ~ $5 </a:t>
            </a:r>
            <a:r>
              <a:rPr lang="en-US" sz="1600" dirty="0" smtClean="0"/>
              <a:t>million</a:t>
            </a:r>
          </a:p>
          <a:p>
            <a:pPr lvl="1"/>
            <a:r>
              <a:rPr lang="en-US" sz="1600" dirty="0" smtClean="0"/>
              <a:t>Construction begins in Spring 2015</a:t>
            </a:r>
            <a:endParaRPr lang="en-US" sz="1600" dirty="0"/>
          </a:p>
          <a:p>
            <a:r>
              <a:rPr lang="en-US" sz="1600" dirty="0" smtClean="0"/>
              <a:t>West Ox Bus Garage Phase II Construction</a:t>
            </a:r>
          </a:p>
          <a:p>
            <a:pPr lvl="1"/>
            <a:r>
              <a:rPr lang="en-US" sz="1600" dirty="0" smtClean="0">
                <a:ea typeface="+mn-ea"/>
              </a:rPr>
              <a:t>Project cost: ~$20 million</a:t>
            </a:r>
          </a:p>
          <a:p>
            <a:pPr lvl="1"/>
            <a:r>
              <a:rPr lang="en-US" sz="1600" dirty="0" smtClean="0">
                <a:ea typeface="+mn-ea"/>
              </a:rPr>
              <a:t>C&amp;I contribution: ~$2 </a:t>
            </a:r>
            <a:r>
              <a:rPr lang="en-US" sz="1600" dirty="0" smtClean="0">
                <a:ea typeface="+mn-ea"/>
              </a:rPr>
              <a:t>million</a:t>
            </a:r>
          </a:p>
          <a:p>
            <a:pPr lvl="1"/>
            <a:r>
              <a:rPr lang="en-US" sz="1600" dirty="0" smtClean="0">
                <a:ea typeface="+mn-ea"/>
              </a:rPr>
              <a:t>Construction Summer 2015</a:t>
            </a:r>
            <a:endParaRPr lang="en-US" sz="1600" dirty="0" smtClean="0">
              <a:ea typeface="+mn-ea"/>
            </a:endParaRPr>
          </a:p>
          <a:p>
            <a:pPr lvl="1"/>
            <a:endParaRPr lang="en-US" sz="1600" dirty="0">
              <a:ea typeface="+mn-ea"/>
            </a:endParaRPr>
          </a:p>
          <a:p>
            <a:r>
              <a:rPr lang="en-US" sz="1600" dirty="0" smtClean="0"/>
              <a:t>Lorton Road </a:t>
            </a:r>
            <a:r>
              <a:rPr lang="en-US" sz="1600" dirty="0" smtClean="0"/>
              <a:t>widening </a:t>
            </a:r>
            <a:r>
              <a:rPr lang="en-US" sz="1600" dirty="0" smtClean="0"/>
              <a:t>(Route 123 to Silverbrook)</a:t>
            </a:r>
          </a:p>
          <a:p>
            <a:pPr lvl="1"/>
            <a:r>
              <a:rPr lang="en-US" sz="1600" dirty="0" smtClean="0">
                <a:ea typeface="+mn-ea"/>
              </a:rPr>
              <a:t>Project cost: - $58 million</a:t>
            </a:r>
          </a:p>
          <a:p>
            <a:pPr lvl="1"/>
            <a:r>
              <a:rPr lang="en-US" sz="1600" dirty="0" smtClean="0">
                <a:ea typeface="+mn-ea"/>
              </a:rPr>
              <a:t>C&amp;I contribution: ~ $40 million</a:t>
            </a:r>
          </a:p>
          <a:p>
            <a:pPr lvl="1"/>
            <a:r>
              <a:rPr lang="en-US" sz="1600" dirty="0" smtClean="0">
                <a:ea typeface="+mn-ea"/>
              </a:rPr>
              <a:t>Under construction</a:t>
            </a:r>
            <a:endParaRPr lang="en-US" sz="1600" dirty="0">
              <a:ea typeface="+mn-ea"/>
            </a:endParaRPr>
          </a:p>
          <a:p>
            <a:pPr lvl="1"/>
            <a:endParaRPr lang="en-US" sz="1600" dirty="0">
              <a:ea typeface="+mn-ea"/>
            </a:endParaRPr>
          </a:p>
          <a:p>
            <a:r>
              <a:rPr lang="en-US" sz="1600" dirty="0" smtClean="0">
                <a:ea typeface="+mn-ea"/>
              </a:rPr>
              <a:t>Rolling Road </a:t>
            </a:r>
            <a:r>
              <a:rPr lang="en-US" sz="1600" dirty="0" smtClean="0">
                <a:ea typeface="+mn-ea"/>
              </a:rPr>
              <a:t>widening </a:t>
            </a:r>
            <a:r>
              <a:rPr lang="en-US" sz="1600" dirty="0" smtClean="0">
                <a:ea typeface="+mn-ea"/>
              </a:rPr>
              <a:t>(Old Keene Mill to Franconia Springfield Pkwy)</a:t>
            </a:r>
          </a:p>
          <a:p>
            <a:pPr lvl="1"/>
            <a:r>
              <a:rPr lang="en-US" sz="1600" dirty="0" smtClean="0">
                <a:ea typeface="+mn-ea"/>
              </a:rPr>
              <a:t>Project Cost: - $35 million</a:t>
            </a:r>
          </a:p>
          <a:p>
            <a:pPr lvl="1"/>
            <a:r>
              <a:rPr lang="en-US" sz="1600" dirty="0" smtClean="0">
                <a:ea typeface="+mn-ea"/>
              </a:rPr>
              <a:t>C&amp;I contribution: - $2 </a:t>
            </a:r>
            <a:r>
              <a:rPr lang="en-US" sz="1600" dirty="0" smtClean="0">
                <a:ea typeface="+mn-ea"/>
              </a:rPr>
              <a:t>million</a:t>
            </a:r>
          </a:p>
          <a:p>
            <a:pPr lvl="1"/>
            <a:r>
              <a:rPr lang="en-US" sz="1600" dirty="0" smtClean="0">
                <a:ea typeface="+mn-ea"/>
              </a:rPr>
              <a:t>In preliminary engineering</a:t>
            </a:r>
            <a:endParaRPr lang="en-US" sz="1600" dirty="0"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3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Strategic </a:t>
            </a:r>
            <a:r>
              <a:rPr lang="en-US" sz="2800" dirty="0" smtClean="0">
                <a:solidFill>
                  <a:schemeClr val="tx1"/>
                </a:solidFill>
              </a:rPr>
              <a:t>Reserves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Some C&amp;I revenues </a:t>
            </a:r>
            <a:r>
              <a:rPr lang="en-US" sz="1600" dirty="0"/>
              <a:t>are held in reserve to take advantage of </a:t>
            </a:r>
            <a:r>
              <a:rPr lang="en-US" sz="1600" dirty="0" smtClean="0"/>
              <a:t>the following opportunities:</a:t>
            </a:r>
          </a:p>
          <a:p>
            <a:pPr lvl="1"/>
            <a:r>
              <a:rPr lang="en-US" sz="1600" dirty="0" smtClean="0"/>
              <a:t>Advanced purchase </a:t>
            </a:r>
            <a:r>
              <a:rPr lang="en-US" sz="1600" dirty="0"/>
              <a:t>of land for a future project at below market </a:t>
            </a:r>
            <a:r>
              <a:rPr lang="en-US" sz="1600" dirty="0" smtClean="0"/>
              <a:t>values</a:t>
            </a:r>
          </a:p>
          <a:p>
            <a:pPr lvl="2"/>
            <a:r>
              <a:rPr lang="en-US" sz="1600" dirty="0" smtClean="0"/>
              <a:t>i.e. Annandale (McWhorter Place), Springfield parking garage, Telegraph Road</a:t>
            </a:r>
          </a:p>
          <a:p>
            <a:pPr lvl="1"/>
            <a:r>
              <a:rPr lang="en-US" sz="1600" dirty="0"/>
              <a:t>I</a:t>
            </a:r>
            <a:r>
              <a:rPr lang="en-US" sz="1600" dirty="0" smtClean="0"/>
              <a:t>nitiating planning studies and preliminary engineering work </a:t>
            </a:r>
            <a:r>
              <a:rPr lang="en-US" sz="1600" dirty="0"/>
              <a:t>for future </a:t>
            </a:r>
            <a:r>
              <a:rPr lang="en-US" sz="1600" dirty="0" smtClean="0"/>
              <a:t>projects</a:t>
            </a:r>
          </a:p>
          <a:p>
            <a:pPr lvl="2"/>
            <a:r>
              <a:rPr lang="en-US" sz="1600" dirty="0" smtClean="0"/>
              <a:t>i.e. Herndon Metrorail Station Access Management study, </a:t>
            </a:r>
            <a:r>
              <a:rPr lang="en-US" sz="1600" dirty="0"/>
              <a:t>Tysons Corner / Dulles Toll Road ramp </a:t>
            </a:r>
            <a:r>
              <a:rPr lang="en-US" sz="1600" dirty="0" smtClean="0"/>
              <a:t>connections</a:t>
            </a:r>
          </a:p>
          <a:p>
            <a:pPr lvl="1"/>
            <a:r>
              <a:rPr lang="en-US" sz="1600" dirty="0"/>
              <a:t>T</a:t>
            </a:r>
            <a:r>
              <a:rPr lang="en-US" sz="1600" dirty="0" smtClean="0"/>
              <a:t>aking </a:t>
            </a:r>
            <a:r>
              <a:rPr lang="en-US" sz="1600" dirty="0"/>
              <a:t>advantage of </a:t>
            </a:r>
            <a:r>
              <a:rPr lang="en-US" sz="1600" dirty="0" smtClean="0"/>
              <a:t>grant </a:t>
            </a:r>
            <a:r>
              <a:rPr lang="en-US" sz="1600" dirty="0"/>
              <a:t>opportunities that require matching </a:t>
            </a:r>
            <a:r>
              <a:rPr lang="en-US" sz="1600" dirty="0" smtClean="0"/>
              <a:t>funds</a:t>
            </a:r>
          </a:p>
          <a:p>
            <a:pPr lvl="2"/>
            <a:r>
              <a:rPr lang="en-US" sz="1600" dirty="0" smtClean="0"/>
              <a:t>i.e. the Commonwealth’s Revenue Sharing program, and Council of Governments (COG) Transportation Alternatives Program (TAP)</a:t>
            </a:r>
            <a:endParaRPr lang="en-US" sz="1600" dirty="0"/>
          </a:p>
          <a:p>
            <a:pPr marL="457200" lvl="1" indent="0">
              <a:buNone/>
            </a:pPr>
            <a:endParaRPr lang="en-US" sz="1600" dirty="0">
              <a:ea typeface="+mn-ea"/>
            </a:endParaRPr>
          </a:p>
          <a:p>
            <a:r>
              <a:rPr lang="en-US" sz="1600" dirty="0"/>
              <a:t>C&amp;I revenues allow the County to implement more transportation projects than it would otherwise be able to do under existing funding sources. </a:t>
            </a:r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8668-7263-4171-B34E-12D86720776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CDOT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FCDO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FCD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D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D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D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D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D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19152</TotalTime>
  <Words>3807</Words>
  <Application>Microsoft Office PowerPoint</Application>
  <PresentationFormat>On-screen Show (4:3)</PresentationFormat>
  <Paragraphs>679</Paragraphs>
  <Slides>34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FCDOT</vt:lpstr>
      <vt:lpstr>Fairfax County  Commercial and Industrial (C&amp;I)  Property Tax for Transportation</vt:lpstr>
      <vt:lpstr>Fairfax County Commercial and Industrial (C&amp;I) Tax for Transportation</vt:lpstr>
      <vt:lpstr>Transportation Funding Challenges</vt:lpstr>
      <vt:lpstr>There are three general ways the County uses C&amp;I revenue to advance projects.</vt:lpstr>
      <vt:lpstr>Primary Funding Source</vt:lpstr>
      <vt:lpstr>Examples of C&amp;I Funding as a Primary Source</vt:lpstr>
      <vt:lpstr>Supplemental Funding Source</vt:lpstr>
      <vt:lpstr>Examples of C&amp;I Funding as a Supplemental Source</vt:lpstr>
      <vt:lpstr>Strategic Reserves</vt:lpstr>
      <vt:lpstr>Distribution of FY09-FY20 Approved C&amp;I Allocations</vt:lpstr>
      <vt:lpstr>Selected Completed Projects</vt:lpstr>
      <vt:lpstr>Current/Ongoing Projects</vt:lpstr>
      <vt:lpstr>Current/Ongoing Projects Continued</vt:lpstr>
      <vt:lpstr>Questions?</vt:lpstr>
      <vt:lpstr>PowerPoint Presentation</vt:lpstr>
      <vt:lpstr>PowerPoint Presentation</vt:lpstr>
      <vt:lpstr>PowerPoint Presentation</vt:lpstr>
      <vt:lpstr>Distribution of FY09-FY20 Approved C&amp;I Allocations</vt:lpstr>
      <vt:lpstr>Examples of C&amp;I Funding as a Primary Source</vt:lpstr>
      <vt:lpstr>  Long Term Outlook FY21-FY30  </vt:lpstr>
      <vt:lpstr>C&amp;I Statement FY09 – FY14 </vt:lpstr>
      <vt:lpstr>Distribution of FY09-FY14 C&amp;I Expenditures </vt:lpstr>
      <vt:lpstr>C&amp;I Planned Allocations FY15 – FY20 </vt:lpstr>
      <vt:lpstr>  Planned Allocation of FY15-FY20 C&amp;I Revenues  </vt:lpstr>
      <vt:lpstr>What projects are currently funded or planned with C&amp;I revenues? $394 Million Allocated to Projects in Various Stages FY09-FY16 OLDDD</vt:lpstr>
      <vt:lpstr>There are four general ways the County uses C&amp;I revenue to advance projects.</vt:lpstr>
      <vt:lpstr>Examples of C&amp;I Funding as a Supplemental Source</vt:lpstr>
      <vt:lpstr>What projects are currently funded or planned with C&amp;I revenues? $314 Million Allocated to Various Project Categories  FY13-FY16</vt:lpstr>
      <vt:lpstr>What projects are currently funded or planned with C&amp;I revenues? $314 Million Allocated to Projects in Various Stages FY13-FY16</vt:lpstr>
      <vt:lpstr>Fairfax County encountered dramatic changes in transportation funding over the past two years.</vt:lpstr>
      <vt:lpstr>HB2313 – Additional Taxes</vt:lpstr>
      <vt:lpstr>HB2313 – Projected Revenues</vt:lpstr>
      <vt:lpstr>HB2313 – Virginia Transportation Funding Bill and C&amp;I</vt:lpstr>
      <vt:lpstr>HB 2313 Northern Virginia Revenue</vt:lpstr>
    </vt:vector>
  </TitlesOfParts>
  <Company>Fairfax County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Lannon</dc:creator>
  <cp:lastModifiedBy>Johnson, Carroll R</cp:lastModifiedBy>
  <cp:revision>1286</cp:revision>
  <cp:lastPrinted>2015-01-20T15:24:45Z</cp:lastPrinted>
  <dcterms:created xsi:type="dcterms:W3CDTF">2005-08-25T13:54:33Z</dcterms:created>
  <dcterms:modified xsi:type="dcterms:W3CDTF">2015-01-20T17:11:49Z</dcterms:modified>
</cp:coreProperties>
</file>