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61" r:id="rId4"/>
    <p:sldId id="277" r:id="rId5"/>
    <p:sldId id="259" r:id="rId6"/>
    <p:sldId id="263" r:id="rId7"/>
    <p:sldId id="264" r:id="rId8"/>
    <p:sldId id="267" r:id="rId9"/>
    <p:sldId id="268" r:id="rId10"/>
    <p:sldId id="269" r:id="rId11"/>
    <p:sldId id="271" r:id="rId12"/>
    <p:sldId id="272" r:id="rId13"/>
    <p:sldId id="276" r:id="rId14"/>
    <p:sldId id="273" r:id="rId15"/>
    <p:sldId id="275" r:id="rId16"/>
    <p:sldId id="274" r:id="rId17"/>
    <p:sldId id="262" r:id="rId18"/>
    <p:sldId id="260" r:id="rId19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6" autoAdjust="0"/>
    <p:restoredTop sz="94633" autoAdjust="0"/>
  </p:normalViewPr>
  <p:slideViewPr>
    <p:cSldViewPr showGuides="1"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51" d="100"/>
          <a:sy n="51" d="100"/>
        </p:scale>
        <p:origin x="-1050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2" name="Rectangle 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77893" y="77470"/>
            <a:ext cx="6698827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 dirty="0"/>
          </a:p>
        </p:txBody>
      </p:sp>
      <p:pic>
        <p:nvPicPr>
          <p:cNvPr id="75783" name="Picture 7" descr="CoSeal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" y="124275"/>
            <a:ext cx="653980" cy="65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784" name="Text Box 8"/>
          <p:cNvSpPr txBox="1">
            <a:spLocks noChangeArrowheads="1"/>
          </p:cNvSpPr>
          <p:nvPr/>
        </p:nvSpPr>
        <p:spPr bwMode="auto">
          <a:xfrm>
            <a:off x="1134323" y="279215"/>
            <a:ext cx="3461384" cy="426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altLang="en-US" sz="2000" dirty="0">
                <a:latin typeface="Times New Roman" pitchFamily="18" charset="0"/>
              </a:rPr>
              <a:t>County of Fairfax, Virginia</a:t>
            </a:r>
            <a:endParaRPr lang="en-US" altLang="en-US" dirty="0"/>
          </a:p>
        </p:txBody>
      </p:sp>
      <p:sp>
        <p:nvSpPr>
          <p:cNvPr id="75785" name="Line 9"/>
          <p:cNvSpPr>
            <a:spLocks noChangeShapeType="1"/>
          </p:cNvSpPr>
          <p:nvPr/>
        </p:nvSpPr>
        <p:spPr bwMode="auto">
          <a:xfrm>
            <a:off x="1170023" y="619760"/>
            <a:ext cx="560669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177" tIns="46589" rIns="93177" bIns="46589"/>
          <a:lstStyle/>
          <a:p>
            <a:endParaRPr lang="en-US" dirty="0"/>
          </a:p>
        </p:txBody>
      </p:sp>
      <p:sp>
        <p:nvSpPr>
          <p:cNvPr id="75786" name="Rectangle 10"/>
          <p:cNvSpPr>
            <a:spLocks noChangeArrowheads="1"/>
          </p:cNvSpPr>
          <p:nvPr/>
        </p:nvSpPr>
        <p:spPr bwMode="auto">
          <a:xfrm>
            <a:off x="311573" y="8599170"/>
            <a:ext cx="2959947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177" tIns="46589" rIns="93177" bIns="46589"/>
          <a:lstStyle/>
          <a:p>
            <a:pPr algn="l"/>
            <a:r>
              <a:rPr lang="en-US" altLang="en-US" sz="1000" dirty="0"/>
              <a:t>Department of Transportation</a:t>
            </a:r>
          </a:p>
          <a:p>
            <a:pPr algn="l"/>
            <a:endParaRPr lang="en-US" altLang="en-US" sz="1000" dirty="0"/>
          </a:p>
          <a:p>
            <a:pPr algn="l"/>
            <a:endParaRPr lang="en-US" altLang="en-US" sz="1000" dirty="0"/>
          </a:p>
        </p:txBody>
      </p:sp>
      <p:pic>
        <p:nvPicPr>
          <p:cNvPr id="75787" name="Picture 11" descr="logoco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042" y="8676640"/>
            <a:ext cx="1019104" cy="46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788" name="Line 12"/>
          <p:cNvSpPr>
            <a:spLocks noChangeShapeType="1"/>
          </p:cNvSpPr>
          <p:nvPr/>
        </p:nvSpPr>
        <p:spPr bwMode="auto">
          <a:xfrm>
            <a:off x="389467" y="8599170"/>
            <a:ext cx="607405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177" tIns="46589" rIns="93177" bIns="46589"/>
          <a:lstStyle/>
          <a:p>
            <a:endParaRPr lang="en-US" dirty="0"/>
          </a:p>
        </p:txBody>
      </p:sp>
      <p:sp>
        <p:nvSpPr>
          <p:cNvPr id="75790" name="Text Box 14"/>
          <p:cNvSpPr txBox="1">
            <a:spLocks noChangeArrowheads="1"/>
          </p:cNvSpPr>
          <p:nvPr/>
        </p:nvSpPr>
        <p:spPr bwMode="auto">
          <a:xfrm>
            <a:off x="3037840" y="8815441"/>
            <a:ext cx="778933" cy="24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177" tIns="46589" rIns="93177" bIns="46589">
            <a:spAutoFit/>
          </a:bodyPr>
          <a:lstStyle/>
          <a:p>
            <a:pPr>
              <a:spcBef>
                <a:spcPct val="50000"/>
              </a:spcBef>
            </a:pPr>
            <a:fld id="{785A02D4-6E9E-4B79-A40E-53D268973FF0}" type="slidenum">
              <a:rPr lang="en-US" altLang="en-US" sz="1000"/>
              <a:pPr>
                <a:spcBef>
                  <a:spcPct val="50000"/>
                </a:spcBef>
              </a:pPr>
              <a:t>‹#›</a:t>
            </a:fld>
            <a:endParaRPr lang="en-US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6160443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77893" y="0"/>
            <a:ext cx="6698827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84288" y="852488"/>
            <a:ext cx="4441825" cy="3330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028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3080" name="Picture 8" descr="logocol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042" y="8676640"/>
            <a:ext cx="1019104" cy="46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CoSeal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" y="124275"/>
            <a:ext cx="653980" cy="65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1134323" y="279215"/>
            <a:ext cx="3461384" cy="426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altLang="en-US" sz="2000" dirty="0">
                <a:latin typeface="Times New Roman" pitchFamily="18" charset="0"/>
              </a:rPr>
              <a:t>County of Fairfax, Virginia</a:t>
            </a:r>
            <a:endParaRPr lang="en-US" altLang="en-US" dirty="0"/>
          </a:p>
        </p:txBody>
      </p:sp>
      <p:sp>
        <p:nvSpPr>
          <p:cNvPr id="3092" name="Line 20"/>
          <p:cNvSpPr>
            <a:spLocks noChangeShapeType="1"/>
          </p:cNvSpPr>
          <p:nvPr/>
        </p:nvSpPr>
        <p:spPr bwMode="auto">
          <a:xfrm>
            <a:off x="1170023" y="619760"/>
            <a:ext cx="560669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177" tIns="46589" rIns="93177" bIns="46589"/>
          <a:lstStyle/>
          <a:p>
            <a:endParaRPr lang="en-US" dirty="0"/>
          </a:p>
        </p:txBody>
      </p:sp>
      <p:sp>
        <p:nvSpPr>
          <p:cNvPr id="3093" name="Line 21"/>
          <p:cNvSpPr>
            <a:spLocks noChangeShapeType="1"/>
          </p:cNvSpPr>
          <p:nvPr/>
        </p:nvSpPr>
        <p:spPr bwMode="auto">
          <a:xfrm>
            <a:off x="389467" y="8599170"/>
            <a:ext cx="607405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177" tIns="46589" rIns="93177" bIns="46589"/>
          <a:lstStyle/>
          <a:p>
            <a:endParaRPr lang="en-US" dirty="0"/>
          </a:p>
        </p:txBody>
      </p:sp>
      <p:sp>
        <p:nvSpPr>
          <p:cNvPr id="3094" name="Rectangle 22"/>
          <p:cNvSpPr>
            <a:spLocks noChangeArrowheads="1"/>
          </p:cNvSpPr>
          <p:nvPr/>
        </p:nvSpPr>
        <p:spPr bwMode="auto">
          <a:xfrm>
            <a:off x="311573" y="8599170"/>
            <a:ext cx="2959947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177" tIns="46589" rIns="93177" bIns="46589"/>
          <a:lstStyle/>
          <a:p>
            <a:pPr algn="l"/>
            <a:r>
              <a:rPr lang="en-US" altLang="en-US" sz="1000" dirty="0"/>
              <a:t>Department of Transportation</a:t>
            </a:r>
          </a:p>
          <a:p>
            <a:pPr algn="l"/>
            <a:endParaRPr lang="en-US" altLang="en-US" sz="1000" dirty="0"/>
          </a:p>
          <a:p>
            <a:pPr algn="l"/>
            <a:endParaRPr lang="en-US" altLang="en-US" sz="1000" dirty="0"/>
          </a:p>
        </p:txBody>
      </p:sp>
      <p:sp>
        <p:nvSpPr>
          <p:cNvPr id="3096" name="Text Box 24"/>
          <p:cNvSpPr txBox="1">
            <a:spLocks noChangeArrowheads="1"/>
          </p:cNvSpPr>
          <p:nvPr/>
        </p:nvSpPr>
        <p:spPr bwMode="auto">
          <a:xfrm>
            <a:off x="3037840" y="8815441"/>
            <a:ext cx="778933" cy="24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177" tIns="46589" rIns="93177" bIns="46589">
            <a:spAutoFit/>
          </a:bodyPr>
          <a:lstStyle/>
          <a:p>
            <a:pPr>
              <a:spcBef>
                <a:spcPct val="50000"/>
              </a:spcBef>
            </a:pPr>
            <a:fld id="{43B7E4C0-C2CA-48F2-BF47-BE35EB6E494F}" type="slidenum">
              <a:rPr lang="en-US" altLang="en-US" sz="1000"/>
              <a:pPr>
                <a:spcBef>
                  <a:spcPct val="50000"/>
                </a:spcBef>
              </a:pPr>
              <a:t>‹#›</a:t>
            </a:fld>
            <a:endParaRPr lang="en-US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557853819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84288" y="852488"/>
            <a:ext cx="4441825" cy="3330575"/>
          </a:xfrm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altLang="en-US" dirty="0" smtClean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77815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altLang="en-US" dirty="0" smtClean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65446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7" name="Picture 3" descr="CoSealColo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639763" cy="63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948" name="Text Box 4"/>
          <p:cNvSpPr txBox="1">
            <a:spLocks noChangeArrowheads="1"/>
          </p:cNvSpPr>
          <p:nvPr userDrawn="1"/>
        </p:nvSpPr>
        <p:spPr bwMode="auto">
          <a:xfrm>
            <a:off x="1185863" y="381000"/>
            <a:ext cx="3386137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altLang="en-US" sz="2000" dirty="0">
                <a:latin typeface="Times New Roman" pitchFamily="18" charset="0"/>
              </a:rPr>
              <a:t>County of Fairfax, Virginia</a:t>
            </a:r>
            <a:endParaRPr lang="en-US" altLang="en-US" dirty="0"/>
          </a:p>
        </p:txBody>
      </p:sp>
      <p:sp>
        <p:nvSpPr>
          <p:cNvPr id="82949" name="Line 5"/>
          <p:cNvSpPr>
            <a:spLocks noChangeShapeType="1"/>
          </p:cNvSpPr>
          <p:nvPr userDrawn="1"/>
        </p:nvSpPr>
        <p:spPr bwMode="auto">
          <a:xfrm>
            <a:off x="1220788" y="762000"/>
            <a:ext cx="73136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2951" name="Line 7"/>
          <p:cNvSpPr>
            <a:spLocks noChangeShapeType="1"/>
          </p:cNvSpPr>
          <p:nvPr userDrawn="1"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2956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82957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pic>
        <p:nvPicPr>
          <p:cNvPr id="82958" name="Picture 14" descr="FCDOT-Logo_COLOR_30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913" y="6248400"/>
            <a:ext cx="1004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53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 algn="ctr">
              <a:defRPr/>
            </a:lvl1pPr>
          </a:lstStyle>
          <a:p>
            <a:pPr algn="l"/>
            <a:r>
              <a:rPr lang="en-US" altLang="en-US" dirty="0"/>
              <a:t>Department of Transportation </a:t>
            </a:r>
          </a:p>
          <a:p>
            <a:endParaRPr lang="en-US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 algn="l"/>
            <a:r>
              <a:rPr lang="en-US" altLang="en-US" dirty="0"/>
              <a:t>Department of Transportation </a:t>
            </a:r>
          </a:p>
          <a:p>
            <a:fld id="{99287BE6-7DDE-4CB7-BC34-868928C0FB4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00032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0"/>
            <a:ext cx="2057400" cy="5364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0"/>
            <a:ext cx="6019800" cy="5364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 algn="l"/>
            <a:r>
              <a:rPr lang="en-US" altLang="en-US" dirty="0"/>
              <a:t>Department of Transportation </a:t>
            </a:r>
          </a:p>
          <a:p>
            <a:fld id="{FDE70BFD-0BA2-4756-9AE1-E48BD6E4434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34974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 algn="l"/>
            <a:r>
              <a:rPr lang="en-US" altLang="en-US" dirty="0"/>
              <a:t>Department of Transportation </a:t>
            </a:r>
          </a:p>
          <a:p>
            <a:fld id="{4F43852E-2B15-42C1-BBE3-42B5AA36CE4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11046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 algn="l"/>
            <a:r>
              <a:rPr lang="en-US" altLang="en-US" dirty="0"/>
              <a:t>Department of Transportation </a:t>
            </a:r>
          </a:p>
          <a:p>
            <a:fld id="{D0F432E6-C667-4C04-9A8A-B48124544FA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43006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 algn="l"/>
            <a:r>
              <a:rPr lang="en-US" altLang="en-US" dirty="0"/>
              <a:t>Department of Transportation </a:t>
            </a:r>
          </a:p>
          <a:p>
            <a:fld id="{AD364A53-0BE5-4DD3-B1B2-410DFA7E083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16853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 algn="l"/>
            <a:r>
              <a:rPr lang="en-US" altLang="en-US" dirty="0"/>
              <a:t>Department of Transportation </a:t>
            </a:r>
          </a:p>
          <a:p>
            <a:fld id="{E27ACEAD-61B2-4D9F-BB5F-DD0BFCCC2C1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51027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 algn="l"/>
            <a:r>
              <a:rPr lang="en-US" altLang="en-US" dirty="0"/>
              <a:t>Department of Transportation </a:t>
            </a:r>
          </a:p>
          <a:p>
            <a:fld id="{78A630BE-9757-4E9A-AE1B-598E9742908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00086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 algn="l"/>
            <a:r>
              <a:rPr lang="en-US" altLang="en-US" dirty="0"/>
              <a:t>Department of Transportation </a:t>
            </a:r>
          </a:p>
          <a:p>
            <a:fld id="{297E21F7-109E-4A3A-B803-C3B7201A64F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98067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 algn="l"/>
            <a:r>
              <a:rPr lang="en-US" altLang="en-US" dirty="0"/>
              <a:t>Department of Transportation </a:t>
            </a:r>
          </a:p>
          <a:p>
            <a:fld id="{887BAF22-EEBB-49E4-8680-F644D7BBC18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89696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 algn="l"/>
            <a:r>
              <a:rPr lang="en-US" altLang="en-US" dirty="0"/>
              <a:t>Department of Transportation </a:t>
            </a:r>
          </a:p>
          <a:p>
            <a:fld id="{9C6DEB88-C0FA-4EAB-BF2D-E856586946E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15135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 descr="CoSealColor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639763" cy="63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3" name="Text Box 19"/>
          <p:cNvSpPr txBox="1">
            <a:spLocks noChangeArrowheads="1"/>
          </p:cNvSpPr>
          <p:nvPr userDrawn="1"/>
        </p:nvSpPr>
        <p:spPr bwMode="auto">
          <a:xfrm>
            <a:off x="1185863" y="381000"/>
            <a:ext cx="3386137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altLang="en-US" sz="2000" dirty="0">
                <a:latin typeface="Times New Roman" pitchFamily="18" charset="0"/>
              </a:rPr>
              <a:t>County of Fairfax, Virginia</a:t>
            </a:r>
            <a:endParaRPr lang="en-US" altLang="en-US" dirty="0"/>
          </a:p>
        </p:txBody>
      </p:sp>
      <p:sp>
        <p:nvSpPr>
          <p:cNvPr id="1044" name="Line 20"/>
          <p:cNvSpPr>
            <a:spLocks noChangeShapeType="1"/>
          </p:cNvSpPr>
          <p:nvPr userDrawn="1"/>
        </p:nvSpPr>
        <p:spPr bwMode="auto">
          <a:xfrm>
            <a:off x="1220788" y="762000"/>
            <a:ext cx="7466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46" name="Line 22"/>
          <p:cNvSpPr>
            <a:spLocks noChangeShapeType="1"/>
          </p:cNvSpPr>
          <p:nvPr userDrawn="1"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51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52" name="Rectangle 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53" name="Picture 29" descr="FCDOT-Logo_COLOR_30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913" y="6248400"/>
            <a:ext cx="1004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9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245225"/>
            <a:ext cx="8229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r>
              <a:rPr lang="en-US" altLang="en-US" dirty="0"/>
              <a:t>Department of Transportation </a:t>
            </a:r>
          </a:p>
          <a:p>
            <a:pPr algn="ctr"/>
            <a:fld id="{3B629439-DA66-4748-BE36-BD6C7C069EFE}" type="slidenum">
              <a:rPr lang="en-US" altLang="en-US"/>
              <a:pPr algn="ctr"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airfaxconnector.com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altLang="en-US" dirty="0"/>
              <a:t>Department of Transportation </a:t>
            </a:r>
          </a:p>
          <a:p>
            <a:endParaRPr lang="en-US" altLang="en-US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1905000"/>
          </a:xfrm>
        </p:spPr>
        <p:txBody>
          <a:bodyPr/>
          <a:lstStyle/>
          <a:p>
            <a:r>
              <a:rPr lang="en-US" altLang="en-US" dirty="0" smtClean="0"/>
              <a:t>Fairfax Connector </a:t>
            </a:r>
            <a:br>
              <a:rPr lang="en-US" altLang="en-US" dirty="0" smtClean="0"/>
            </a:br>
            <a:r>
              <a:rPr lang="en-US" altLang="en-US" dirty="0" smtClean="0"/>
              <a:t>Riders Advisory Committee</a:t>
            </a:r>
            <a:br>
              <a:rPr lang="en-US" altLang="en-US" dirty="0" smtClean="0"/>
            </a:br>
            <a:r>
              <a:rPr lang="en-US" altLang="en-US" dirty="0" smtClean="0"/>
              <a:t>(RAC)</a:t>
            </a:r>
            <a:endParaRPr lang="en-US" alt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990600"/>
          </a:xfrm>
        </p:spPr>
        <p:txBody>
          <a:bodyPr/>
          <a:lstStyle/>
          <a:p>
            <a:r>
              <a:rPr lang="en-US" altLang="en-US" dirty="0" smtClean="0"/>
              <a:t>Board Transportation Committee </a:t>
            </a:r>
          </a:p>
          <a:p>
            <a:r>
              <a:rPr lang="en-US" altLang="en-US" dirty="0" smtClean="0"/>
              <a:t>March 17, 2015</a:t>
            </a:r>
          </a:p>
          <a:p>
            <a:r>
              <a:rPr lang="en-US" altLang="en-US" sz="2000" dirty="0" smtClean="0"/>
              <a:t>Stuart Boggs</a:t>
            </a:r>
          </a:p>
          <a:p>
            <a:r>
              <a:rPr lang="en-US" altLang="en-US" sz="2000" dirty="0" smtClean="0"/>
              <a:t>Fairfax County Department of Transportation</a:t>
            </a:r>
            <a:endParaRPr lang="en-US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/>
          <a:lstStyle/>
          <a:p>
            <a:pPr algn="l"/>
            <a:r>
              <a:rPr lang="en-US" sz="2800" dirty="0"/>
              <a:t>Transportation Advisory </a:t>
            </a:r>
            <a:r>
              <a:rPr lang="en-US" sz="2800" dirty="0" smtClean="0"/>
              <a:t>Commission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/>
          <a:lstStyle/>
          <a:p>
            <a:r>
              <a:rPr lang="en-US" sz="2400" dirty="0"/>
              <a:t>Summary of </a:t>
            </a:r>
            <a:r>
              <a:rPr lang="en-US" sz="2400" dirty="0" smtClean="0"/>
              <a:t>commissioners </a:t>
            </a:r>
            <a:r>
              <a:rPr lang="en-US" sz="2400" dirty="0"/>
              <a:t>response to </a:t>
            </a:r>
            <a:r>
              <a:rPr lang="en-US" sz="2400" dirty="0" smtClean="0"/>
              <a:t>third </a:t>
            </a:r>
            <a:r>
              <a:rPr lang="en-US" sz="2400" dirty="0"/>
              <a:t>question</a:t>
            </a:r>
            <a:r>
              <a:rPr lang="en-US" sz="2400" dirty="0" smtClean="0"/>
              <a:t>: </a:t>
            </a:r>
            <a:r>
              <a:rPr lang="en-US" sz="2400" u="sng" dirty="0" smtClean="0"/>
              <a:t>How would the RAC and TAC interact?</a:t>
            </a:r>
            <a:endParaRPr lang="en-US" sz="2400" u="sng" dirty="0"/>
          </a:p>
          <a:p>
            <a:pPr lvl="1"/>
            <a:r>
              <a:rPr lang="en-US" sz="2000" dirty="0" smtClean="0"/>
              <a:t>Initial TAC suggestion of folding this role into the existing TAC, but subsequent discussion argued for a separate bus riders group that would focus on service issues</a:t>
            </a:r>
          </a:p>
          <a:p>
            <a:pPr lvl="1"/>
            <a:r>
              <a:rPr lang="en-US" sz="2000" dirty="0" smtClean="0"/>
              <a:t>Open invitation to TAC and RAC representatives to attend each other’s meetings as needed to share information</a:t>
            </a:r>
          </a:p>
          <a:p>
            <a:pPr lvl="1"/>
            <a:r>
              <a:rPr lang="en-US" sz="2000" dirty="0" smtClean="0"/>
              <a:t>RAC input/recommendations could be forwarded to TAC for their consideration as part the overall county transportation scheme</a:t>
            </a:r>
          </a:p>
          <a:p>
            <a:pPr lvl="1"/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 altLang="en-US" dirty="0" smtClean="0"/>
              <a:t>Department of Transportation </a:t>
            </a:r>
          </a:p>
          <a:p>
            <a:fld id="{4F43852E-2B15-42C1-BBE3-42B5AA36CE4B}" type="slidenum">
              <a:rPr lang="en-US" altLang="en-US" smtClean="0"/>
              <a:pPr/>
              <a:t>10</a:t>
            </a:fld>
            <a:endParaRPr lang="en-US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990599"/>
            <a:ext cx="26869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>
                <a:solidFill>
                  <a:srgbClr val="000000"/>
                </a:solidFill>
                <a:latin typeface="Arial"/>
              </a:rPr>
              <a:t>Consultation</a:t>
            </a:r>
          </a:p>
        </p:txBody>
      </p:sp>
    </p:spTree>
    <p:extLst>
      <p:ext uri="{BB962C8B-B14F-4D97-AF65-F5344CB8AC3E}">
        <p14:creationId xmlns:p14="http://schemas.microsoft.com/office/powerpoint/2010/main" val="184961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093" y="2720834"/>
            <a:ext cx="8229600" cy="3429000"/>
          </a:xfrm>
        </p:spPr>
        <p:txBody>
          <a:bodyPr/>
          <a:lstStyle/>
          <a:p>
            <a:r>
              <a:rPr lang="en-US" sz="2400" u="sng" dirty="0" smtClean="0"/>
              <a:t>Name:</a:t>
            </a:r>
            <a:r>
              <a:rPr lang="en-US" sz="2400" dirty="0" smtClean="0"/>
              <a:t> Fairfax Connector Rider’s Advisory Committee (RAC)</a:t>
            </a:r>
          </a:p>
          <a:p>
            <a:r>
              <a:rPr lang="en-US" sz="2400" u="sng" dirty="0" smtClean="0"/>
              <a:t>Mission:</a:t>
            </a:r>
            <a:r>
              <a:rPr lang="en-US" sz="2400" dirty="0" smtClean="0"/>
              <a:t>  Provide input on customer service and operational issues that affect Fairfax Connector bus service</a:t>
            </a:r>
          </a:p>
          <a:p>
            <a:r>
              <a:rPr lang="en-US" sz="2400" u="sng" dirty="0" smtClean="0"/>
              <a:t>Purpose:</a:t>
            </a:r>
            <a:r>
              <a:rPr lang="en-US" sz="2400" dirty="0" smtClean="0"/>
              <a:t>  Represent consumers and residents perspective and improve bus operations and customer service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 altLang="en-US" dirty="0" smtClean="0"/>
              <a:t>Department of Transportation </a:t>
            </a:r>
          </a:p>
          <a:p>
            <a:fld id="{4F43852E-2B15-42C1-BBE3-42B5AA36CE4B}" type="slidenum">
              <a:rPr lang="en-US" altLang="en-US" smtClean="0"/>
              <a:pPr/>
              <a:t>11</a:t>
            </a:fld>
            <a:endParaRPr lang="en-US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381000" y="838200"/>
            <a:ext cx="19383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kern="0" dirty="0" smtClean="0">
                <a:solidFill>
                  <a:srgbClr val="000000"/>
                </a:solidFill>
                <a:latin typeface="Arial"/>
                <a:cs typeface="Arial"/>
              </a:rPr>
              <a:t>Proposal</a:t>
            </a:r>
            <a:endParaRPr lang="en-US" dirty="0"/>
          </a:p>
        </p:txBody>
      </p:sp>
      <p:pic>
        <p:nvPicPr>
          <p:cNvPr id="6" name="Picture 2" descr="C:\Program Files\Microsoft Office\MEDIA\CAGCAT10\j0233018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49976"/>
            <a:ext cx="1355002" cy="137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1526423"/>
            <a:ext cx="76884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/>
              <a:t>If the Board believes a Riders Advisory Committee would be a valuable tool to provide advice on Fairfax Connector service, staff recommends the following: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383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06288"/>
            <a:ext cx="8305800" cy="4906963"/>
          </a:xfrm>
        </p:spPr>
        <p:txBody>
          <a:bodyPr/>
          <a:lstStyle/>
          <a:p>
            <a:r>
              <a:rPr lang="en-US" sz="2400" dirty="0" smtClean="0"/>
              <a:t>13 members</a:t>
            </a:r>
          </a:p>
          <a:p>
            <a:pPr lvl="1"/>
            <a:r>
              <a:rPr lang="en-US" sz="2000" dirty="0" smtClean="0"/>
              <a:t>Ten, one from each magisterial district plus one at-large citizen representative appointed by Board Chairman</a:t>
            </a:r>
          </a:p>
          <a:p>
            <a:pPr lvl="1"/>
            <a:r>
              <a:rPr lang="en-US" sz="2000" dirty="0" smtClean="0"/>
              <a:t>One nominated by Disabilities Service Board</a:t>
            </a:r>
          </a:p>
          <a:p>
            <a:pPr lvl="1"/>
            <a:r>
              <a:rPr lang="en-US" sz="2000" dirty="0" smtClean="0"/>
              <a:t>One Non-rider nominated by Fairfax Federation of Citizens Association </a:t>
            </a:r>
          </a:p>
          <a:p>
            <a:pPr lvl="1"/>
            <a:r>
              <a:rPr lang="en-US" sz="2000" dirty="0" smtClean="0"/>
              <a:t>One Non-rider nominated by Fairfax County Chamber of Commerce</a:t>
            </a:r>
          </a:p>
          <a:p>
            <a:r>
              <a:rPr lang="en-US" sz="2400" dirty="0" smtClean="0"/>
              <a:t>Recruitment coordinated by FCDOT Transit Services staff</a:t>
            </a:r>
          </a:p>
          <a:p>
            <a:pPr lvl="1"/>
            <a:r>
              <a:rPr lang="en-US" sz="1800" dirty="0" smtClean="0"/>
              <a:t>Membership should be representative of the demographics of Fairfax County and reflective of Title VI </a:t>
            </a:r>
            <a:r>
              <a:rPr lang="en-US" sz="1800" dirty="0"/>
              <a:t>requirements </a:t>
            </a:r>
            <a:r>
              <a:rPr lang="en-US" sz="1800" dirty="0" smtClean="0"/>
              <a:t>[MINORITY </a:t>
            </a:r>
            <a:r>
              <a:rPr lang="en-US" sz="1800" dirty="0"/>
              <a:t>REPRESENTATION ON PLANNING AND ADVISORY BODIES. Title </a:t>
            </a:r>
            <a:r>
              <a:rPr lang="en-US" sz="1800" dirty="0" smtClean="0"/>
              <a:t>49 CFR </a:t>
            </a:r>
            <a:r>
              <a:rPr lang="en-US" sz="1800" dirty="0"/>
              <a:t>Section 21.5(b)(1)(vii</a:t>
            </a:r>
            <a:r>
              <a:rPr lang="en-US" sz="1800" dirty="0" smtClean="0"/>
              <a:t>)]</a:t>
            </a: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 altLang="en-US" dirty="0" smtClean="0"/>
              <a:t>Department of Transportation </a:t>
            </a:r>
          </a:p>
          <a:p>
            <a:fld id="{4F43852E-2B15-42C1-BBE3-42B5AA36CE4B}" type="slidenum">
              <a:rPr lang="en-US" altLang="en-US" smtClean="0"/>
              <a:pPr/>
              <a:t>12</a:t>
            </a:fld>
            <a:endParaRPr lang="en-US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533400" y="838200"/>
            <a:ext cx="19383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</a:rPr>
              <a:t>Proposal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1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762000"/>
          </a:xfrm>
        </p:spPr>
        <p:txBody>
          <a:bodyPr/>
          <a:lstStyle/>
          <a:p>
            <a:r>
              <a:rPr lang="en-US" sz="3600" dirty="0" smtClean="0"/>
              <a:t>Demographics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24000"/>
            <a:ext cx="3497335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 altLang="en-US" dirty="0" smtClean="0"/>
              <a:t>Department of Transportation </a:t>
            </a:r>
          </a:p>
          <a:p>
            <a:fld id="{4F43852E-2B15-42C1-BBE3-42B5AA36CE4B}" type="slidenum">
              <a:rPr lang="en-US" altLang="en-US" smtClean="0"/>
              <a:pPr/>
              <a:t>13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524000"/>
            <a:ext cx="3415146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80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64563"/>
            <a:ext cx="8442223" cy="4419600"/>
          </a:xfrm>
        </p:spPr>
        <p:txBody>
          <a:bodyPr/>
          <a:lstStyle/>
          <a:p>
            <a:r>
              <a:rPr lang="en-US" sz="2800" dirty="0" smtClean="0"/>
              <a:t>On-line application process</a:t>
            </a:r>
          </a:p>
          <a:p>
            <a:pPr lvl="1"/>
            <a:r>
              <a:rPr lang="en-US" sz="2000" dirty="0" smtClean="0"/>
              <a:t>On-line form (</a:t>
            </a:r>
            <a:r>
              <a:rPr lang="en-US" sz="2000" dirty="0" smtClean="0">
                <a:hlinkClick r:id="rId2"/>
              </a:rPr>
              <a:t>www.fairfaxconnector.com</a:t>
            </a:r>
            <a:r>
              <a:rPr lang="en-US" sz="2000" dirty="0" smtClean="0"/>
              <a:t>) would identify applicants by magisterial district</a:t>
            </a:r>
          </a:p>
          <a:p>
            <a:pPr lvl="1"/>
            <a:r>
              <a:rPr lang="en-US" sz="2000" dirty="0" smtClean="0"/>
              <a:t>Ask Supervisors to encourage potential candidates to apply for available slots on the RAC</a:t>
            </a:r>
          </a:p>
          <a:p>
            <a:pPr lvl="1"/>
            <a:r>
              <a:rPr lang="en-US" sz="2000" dirty="0" smtClean="0"/>
              <a:t>FCDOT Transit Services staff would vet the applications received</a:t>
            </a:r>
          </a:p>
          <a:p>
            <a:pPr lvl="1"/>
            <a:r>
              <a:rPr lang="en-US" sz="2000" dirty="0" smtClean="0"/>
              <a:t>Eligible applicants from each magisterial district would be forwarded to the respective Supervisor for their review</a:t>
            </a:r>
          </a:p>
          <a:p>
            <a:pPr lvl="1"/>
            <a:r>
              <a:rPr lang="en-US" sz="2000" dirty="0" smtClean="0"/>
              <a:t>Supervisor would recommend their candidate nomination to the Board</a:t>
            </a:r>
          </a:p>
          <a:p>
            <a:pPr lvl="1"/>
            <a:r>
              <a:rPr lang="en-US" sz="2000" dirty="0" smtClean="0"/>
              <a:t>At-large member of RAC to be selected by Board Chairman</a:t>
            </a:r>
          </a:p>
          <a:p>
            <a:pPr lvl="1"/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 altLang="en-US" dirty="0" smtClean="0"/>
              <a:t>Department of Transportation </a:t>
            </a:r>
          </a:p>
          <a:p>
            <a:fld id="{4F43852E-2B15-42C1-BBE3-42B5AA36CE4B}" type="slidenum">
              <a:rPr lang="en-US" altLang="en-US" smtClean="0"/>
              <a:pPr/>
              <a:t>14</a:t>
            </a:fld>
            <a:endParaRPr lang="en-US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838200"/>
            <a:ext cx="8442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 smtClean="0"/>
              <a:t>RAC Appointments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85530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685800"/>
          </a:xfrm>
        </p:spPr>
        <p:txBody>
          <a:bodyPr/>
          <a:lstStyle/>
          <a:p>
            <a:pPr algn="l"/>
            <a:r>
              <a:rPr lang="en-US" sz="3200" b="1" dirty="0"/>
              <a:t>RAC </a:t>
            </a:r>
            <a:r>
              <a:rPr lang="en-US" sz="3200" b="1" dirty="0" smtClean="0"/>
              <a:t>Appointments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2438400"/>
          </a:xfrm>
        </p:spPr>
        <p:txBody>
          <a:bodyPr/>
          <a:lstStyle/>
          <a:p>
            <a:r>
              <a:rPr lang="en-US" sz="2400" dirty="0"/>
              <a:t>Disabilities Service Board, </a:t>
            </a:r>
            <a:r>
              <a:rPr lang="en-US" sz="2400" dirty="0" smtClean="0"/>
              <a:t>Fairfax Federation of Citizens Association, </a:t>
            </a:r>
            <a:r>
              <a:rPr lang="en-US" sz="2400" dirty="0"/>
              <a:t>and </a:t>
            </a:r>
            <a:r>
              <a:rPr lang="en-US" sz="2400" dirty="0" smtClean="0"/>
              <a:t>Fairfax County Chamber of Commerce </a:t>
            </a:r>
            <a:r>
              <a:rPr lang="en-US" sz="2400" dirty="0"/>
              <a:t>– will each </a:t>
            </a:r>
            <a:r>
              <a:rPr lang="en-US" sz="2400" dirty="0" smtClean="0"/>
              <a:t>nominate </a:t>
            </a:r>
            <a:r>
              <a:rPr lang="en-US" sz="2400" dirty="0"/>
              <a:t>a candidate</a:t>
            </a:r>
          </a:p>
          <a:p>
            <a:pPr lvl="1"/>
            <a:r>
              <a:rPr lang="en-US" sz="2000" dirty="0"/>
              <a:t>Candidates vetted by  FCDOT Transit Services staff and ratified by </a:t>
            </a:r>
            <a:r>
              <a:rPr lang="en-US" sz="2000" dirty="0" smtClean="0"/>
              <a:t>the Board of Supervisors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 altLang="en-US" dirty="0" smtClean="0"/>
              <a:t>Department of Transportation </a:t>
            </a:r>
          </a:p>
          <a:p>
            <a:fld id="{4F43852E-2B15-42C1-BBE3-42B5AA36CE4B}" type="slidenum">
              <a:rPr lang="en-US" altLang="en-US" smtClean="0"/>
              <a:pPr/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8192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001000" cy="4191000"/>
          </a:xfrm>
        </p:spPr>
        <p:txBody>
          <a:bodyPr/>
          <a:lstStyle/>
          <a:p>
            <a:r>
              <a:rPr lang="en-US" sz="2400" dirty="0" smtClean="0"/>
              <a:t>RAC members will be appointed to staggered two year terms.</a:t>
            </a:r>
          </a:p>
          <a:p>
            <a:pPr lvl="1"/>
            <a:r>
              <a:rPr lang="en-US" sz="2000" dirty="0" smtClean="0"/>
              <a:t>Initial appointments will take this into account by appointing seven members to two year terms, and six members to three year terms</a:t>
            </a:r>
          </a:p>
          <a:p>
            <a:r>
              <a:rPr lang="en-US" sz="2400" dirty="0" smtClean="0"/>
              <a:t>RAC officers will include a chairperson and vice-chairperson.</a:t>
            </a:r>
          </a:p>
          <a:p>
            <a:pPr lvl="1"/>
            <a:r>
              <a:rPr lang="en-US" sz="2000" dirty="0" smtClean="0"/>
              <a:t>Officers will be nominated and elected by the RAC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 altLang="en-US" dirty="0" smtClean="0"/>
              <a:t>Department of Transportation </a:t>
            </a:r>
          </a:p>
          <a:p>
            <a:fld id="{4F43852E-2B15-42C1-BBE3-42B5AA36CE4B}" type="slidenum">
              <a:rPr lang="en-US" altLang="en-US" smtClean="0"/>
              <a:pPr/>
              <a:t>16</a:t>
            </a:fld>
            <a:endParaRPr lang="en-US" altLang="en-US" dirty="0"/>
          </a:p>
        </p:txBody>
      </p:sp>
      <p:sp>
        <p:nvSpPr>
          <p:cNvPr id="2" name="Rectangle 1"/>
          <p:cNvSpPr/>
          <p:nvPr/>
        </p:nvSpPr>
        <p:spPr>
          <a:xfrm>
            <a:off x="685800" y="1066800"/>
            <a:ext cx="4038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b="1" dirty="0"/>
              <a:t>RAC Appointments</a:t>
            </a:r>
          </a:p>
        </p:txBody>
      </p:sp>
    </p:spTree>
    <p:extLst>
      <p:ext uri="{BB962C8B-B14F-4D97-AF65-F5344CB8AC3E}">
        <p14:creationId xmlns:p14="http://schemas.microsoft.com/office/powerpoint/2010/main" val="41042730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4572000" cy="838200"/>
          </a:xfrm>
        </p:spPr>
        <p:txBody>
          <a:bodyPr/>
          <a:lstStyle/>
          <a:p>
            <a:r>
              <a:rPr lang="en-US" sz="3200" b="1" dirty="0" smtClean="0"/>
              <a:t>Recommended Action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8077200" cy="3733800"/>
          </a:xfrm>
        </p:spPr>
        <p:txBody>
          <a:bodyPr/>
          <a:lstStyle/>
          <a:p>
            <a:r>
              <a:rPr lang="en-US" sz="2800" dirty="0" smtClean="0"/>
              <a:t>Staff believes a RAC can provide valuable input that will lead to improved Fairfax Connector service and  recommends the Board consider, at a subsequent regular meeting, adoption of a resolution for the establishment of a 13 member Fairfax Connector Riders Advisory Committee.  The committee will be governed by proposed by-laws to be included in the Board meeting item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 altLang="en-US" dirty="0"/>
              <a:t>Department of Transportation </a:t>
            </a:r>
          </a:p>
          <a:p>
            <a:fld id="{420F915E-52AA-4421-9E95-14BAFCE336B7}" type="slidenum">
              <a:rPr lang="en-US" altLang="en-US"/>
              <a:pPr/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9071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410200"/>
          </a:xfrm>
        </p:spPr>
        <p:txBody>
          <a:bodyPr/>
          <a:lstStyle/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 smtClean="0"/>
              <a:t>Questions/Comments</a:t>
            </a:r>
          </a:p>
          <a:p>
            <a:pPr lvl="1"/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 altLang="en-US" dirty="0"/>
              <a:t>Department of Transportation </a:t>
            </a:r>
          </a:p>
          <a:p>
            <a:fld id="{420F915E-52AA-4421-9E95-14BAFCE336B7}" type="slidenum">
              <a:rPr lang="en-US" altLang="en-US"/>
              <a:pPr/>
              <a:t>18</a:t>
            </a:fld>
            <a:endParaRPr lang="en-US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128" y="1013534"/>
            <a:ext cx="4191000" cy="2713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948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33400" y="838200"/>
            <a:ext cx="4572000" cy="819346"/>
          </a:xfrm>
        </p:spPr>
        <p:txBody>
          <a:bodyPr/>
          <a:lstStyle/>
          <a:p>
            <a:pPr algn="l"/>
            <a:r>
              <a:rPr lang="en-US" sz="3200" b="1" dirty="0" smtClean="0"/>
              <a:t>Issue</a:t>
            </a:r>
            <a:endParaRPr lang="en-US" sz="3200" b="1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533400" y="1295400"/>
            <a:ext cx="8001000" cy="4419600"/>
          </a:xfrm>
        </p:spPr>
        <p:txBody>
          <a:bodyPr/>
          <a:lstStyle/>
          <a:p>
            <a:endParaRPr lang="en-US" sz="2400" dirty="0" smtClean="0"/>
          </a:p>
          <a:p>
            <a:r>
              <a:rPr lang="en-US" sz="2800" dirty="0" smtClean="0"/>
              <a:t>At the </a:t>
            </a:r>
            <a:r>
              <a:rPr lang="en-US" sz="2800" dirty="0"/>
              <a:t>June </a:t>
            </a:r>
            <a:r>
              <a:rPr lang="en-US" sz="2800" dirty="0" smtClean="0"/>
              <a:t>4, 2013, Board of Supervisors Meeting, during the approval for Fairfax Connector’s Silver Line bus service plan, </a:t>
            </a:r>
            <a:r>
              <a:rPr lang="en-US" sz="2800" dirty="0"/>
              <a:t>Supervisor Hudgins asked </a:t>
            </a:r>
            <a:r>
              <a:rPr lang="en-US" sz="2800" dirty="0" smtClean="0"/>
              <a:t>that </a:t>
            </a:r>
            <a:r>
              <a:rPr lang="en-US" sz="2800" dirty="0"/>
              <a:t>the Board refer the </a:t>
            </a:r>
            <a:r>
              <a:rPr lang="en-US" sz="2800" dirty="0" smtClean="0"/>
              <a:t>issue (of community outreach) </a:t>
            </a:r>
            <a:r>
              <a:rPr lang="en-US" sz="2800" dirty="0"/>
              <a:t>to the Transportation Committee meeting to explore the establishment of a Transit Riders Advisory Group to provide input on transit </a:t>
            </a:r>
            <a:r>
              <a:rPr lang="en-US" sz="2800" dirty="0" smtClean="0"/>
              <a:t>issues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 altLang="en-US" dirty="0" smtClean="0"/>
              <a:t>Department of Transportation </a:t>
            </a:r>
          </a:p>
          <a:p>
            <a:fld id="{420F915E-52AA-4421-9E95-14BAFCE336B7}" type="slidenum">
              <a:rPr lang="en-US" altLang="en-US" smtClean="0"/>
              <a:pPr/>
              <a:t>2</a:t>
            </a:fld>
            <a:endParaRPr lang="en-US" altLang="en-US" dirty="0"/>
          </a:p>
        </p:txBody>
      </p:sp>
      <p:pic>
        <p:nvPicPr>
          <p:cNvPr id="1026" name="Picture 2" descr="W:\vmendo\Connector_Images\RIBS_Images_011515\RIBS_images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0" y="0"/>
            <a:ext cx="22352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81000" y="990600"/>
            <a:ext cx="4572000" cy="838200"/>
          </a:xfrm>
        </p:spPr>
        <p:txBody>
          <a:bodyPr/>
          <a:lstStyle/>
          <a:p>
            <a:pPr algn="l"/>
            <a:r>
              <a:rPr lang="en-US" sz="3200" b="1" dirty="0" smtClean="0"/>
              <a:t>Research</a:t>
            </a:r>
            <a:endParaRPr lang="en-US" sz="3200" b="1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81000" y="1844675"/>
            <a:ext cx="8229600" cy="4419600"/>
          </a:xfrm>
        </p:spPr>
        <p:txBody>
          <a:bodyPr/>
          <a:lstStyle/>
          <a:p>
            <a:r>
              <a:rPr lang="en-US" sz="2800" dirty="0" smtClean="0"/>
              <a:t>Staff researched various transit riders advisory groups including:</a:t>
            </a:r>
          </a:p>
          <a:p>
            <a:pPr lvl="1"/>
            <a:r>
              <a:rPr lang="en-US" sz="2000" dirty="0"/>
              <a:t>WMATA:  Riders Advisory Council (RAC)</a:t>
            </a:r>
          </a:p>
          <a:p>
            <a:pPr lvl="1"/>
            <a:r>
              <a:rPr lang="en-US" sz="2000" dirty="0"/>
              <a:t>Arlington County (ART): Transit Advisory Committee (TAC)</a:t>
            </a:r>
          </a:p>
          <a:p>
            <a:pPr lvl="1"/>
            <a:r>
              <a:rPr lang="en-US" sz="2000" dirty="0"/>
              <a:t>Charlotte, NC (CATS):  Transit Services Advisory Committee (TSAC</a:t>
            </a:r>
            <a:r>
              <a:rPr lang="en-US" sz="2000" dirty="0" smtClean="0"/>
              <a:t>)</a:t>
            </a:r>
          </a:p>
          <a:p>
            <a:r>
              <a:rPr lang="en-US" sz="2800" dirty="0" smtClean="0"/>
              <a:t>Reviewed other Fairfax advisory committees</a:t>
            </a:r>
            <a:endParaRPr lang="en-US" sz="2800" dirty="0"/>
          </a:p>
          <a:p>
            <a:r>
              <a:rPr lang="en-US" sz="2800" dirty="0" smtClean="0"/>
              <a:t>Reviewed </a:t>
            </a:r>
            <a:r>
              <a:rPr lang="en-US" sz="2800" dirty="0"/>
              <a:t>by-laws, guidelines, resolutions, </a:t>
            </a:r>
            <a:r>
              <a:rPr lang="en-US" sz="2800" dirty="0" smtClean="0"/>
              <a:t>procedures, roles, responsibilities, membership composition, and meeting frequency</a:t>
            </a:r>
            <a:endParaRPr lang="en-US" sz="2800" dirty="0"/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 altLang="en-US" dirty="0"/>
              <a:t>Department of Transportation </a:t>
            </a:r>
          </a:p>
          <a:p>
            <a:fld id="{420F915E-52AA-4421-9E95-14BAFCE336B7}" type="slidenum">
              <a:rPr lang="en-US" altLang="en-US" smtClean="0"/>
              <a:pPr/>
              <a:t>3</a:t>
            </a:fld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799" y="914400"/>
            <a:ext cx="571748" cy="73183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547" y="1549289"/>
            <a:ext cx="2700928" cy="371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892920"/>
            <a:ext cx="1690550" cy="565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971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b="1" dirty="0" smtClean="0"/>
              <a:t>Research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Reviewed other Fairfax County advisory Committees</a:t>
            </a:r>
          </a:p>
          <a:p>
            <a:pPr lvl="1"/>
            <a:r>
              <a:rPr lang="en-US" sz="2000" dirty="0" smtClean="0"/>
              <a:t>Transportation Advisory Commission (TAC)</a:t>
            </a:r>
          </a:p>
          <a:p>
            <a:pPr lvl="1"/>
            <a:r>
              <a:rPr lang="en-US" sz="2000" dirty="0" smtClean="0"/>
              <a:t>Disability Services Board (DSB)</a:t>
            </a:r>
          </a:p>
          <a:p>
            <a:r>
              <a:rPr lang="en-US" sz="2400" dirty="0" smtClean="0"/>
              <a:t>Attended meetings, conducted interviews</a:t>
            </a:r>
          </a:p>
          <a:p>
            <a:pPr lvl="1"/>
            <a:r>
              <a:rPr lang="en-US" sz="2000" dirty="0" smtClean="0"/>
              <a:t>WMATA RAC</a:t>
            </a:r>
          </a:p>
          <a:p>
            <a:pPr lvl="2"/>
            <a:r>
              <a:rPr lang="en-US" sz="1800" dirty="0" smtClean="0"/>
              <a:t>Met with WMATA RAC coordinator to seek insights into the operation of the committee</a:t>
            </a:r>
          </a:p>
          <a:p>
            <a:pPr lvl="1"/>
            <a:r>
              <a:rPr lang="en-US" sz="2000" dirty="0" smtClean="0"/>
              <a:t>Fairfax County Transportation Advisory Committee (TAC)</a:t>
            </a:r>
          </a:p>
          <a:p>
            <a:pPr lvl="2"/>
            <a:r>
              <a:rPr lang="en-US" sz="1800" dirty="0" smtClean="0"/>
              <a:t>Attended meetings of the TAC to discuss RAC concept and solicit the group’s input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 altLang="en-US" dirty="0" smtClean="0"/>
              <a:t>Department of Transportation </a:t>
            </a:r>
          </a:p>
          <a:p>
            <a:fld id="{4F43852E-2B15-42C1-BBE3-42B5AA36CE4B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05549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4572000" cy="838200"/>
          </a:xfrm>
        </p:spPr>
        <p:txBody>
          <a:bodyPr/>
          <a:lstStyle/>
          <a:p>
            <a:pPr algn="l"/>
            <a:r>
              <a:rPr lang="en-US" sz="3200" b="1" dirty="0" smtClean="0"/>
              <a:t>Research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229600" cy="4495800"/>
          </a:xfrm>
        </p:spPr>
        <p:txBody>
          <a:bodyPr/>
          <a:lstStyle/>
          <a:p>
            <a:r>
              <a:rPr lang="en-US" sz="2800" dirty="0" smtClean="0"/>
              <a:t>Typical Purpose:  A committee that can advise the governing body on transit service from the riders perspective</a:t>
            </a:r>
          </a:p>
          <a:p>
            <a:pPr lvl="1"/>
            <a:r>
              <a:rPr lang="en-US" sz="2400" dirty="0" smtClean="0"/>
              <a:t>Service plans</a:t>
            </a:r>
          </a:p>
          <a:p>
            <a:pPr lvl="1"/>
            <a:r>
              <a:rPr lang="en-US" sz="2400" dirty="0" smtClean="0"/>
              <a:t>Communications and outreach</a:t>
            </a:r>
          </a:p>
          <a:p>
            <a:pPr lvl="1"/>
            <a:r>
              <a:rPr lang="en-US" sz="2400" dirty="0" smtClean="0"/>
              <a:t>Transit policies and procedures</a:t>
            </a:r>
          </a:p>
          <a:p>
            <a:pPr lvl="1"/>
            <a:r>
              <a:rPr lang="en-US" sz="2400" dirty="0" smtClean="0"/>
              <a:t>Performance standards</a:t>
            </a:r>
          </a:p>
          <a:p>
            <a:pPr lvl="1"/>
            <a:r>
              <a:rPr lang="en-US" sz="2400" dirty="0" smtClean="0"/>
              <a:t>Emerging issues in public transportation</a:t>
            </a:r>
          </a:p>
          <a:p>
            <a:pPr lvl="1"/>
            <a:r>
              <a:rPr lang="en-US" sz="2400" dirty="0" smtClean="0"/>
              <a:t>Feedback on Connector service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 altLang="en-US" dirty="0"/>
              <a:t>Department of Transportation </a:t>
            </a:r>
          </a:p>
          <a:p>
            <a:fld id="{420F915E-52AA-4421-9E95-14BAFCE336B7}" type="slidenum">
              <a:rPr lang="en-US" altLang="en-US"/>
              <a:pPr/>
              <a:t>5</a:t>
            </a:fld>
            <a:endParaRPr lang="en-US" altLang="en-US" dirty="0"/>
          </a:p>
        </p:txBody>
      </p:sp>
      <p:pic>
        <p:nvPicPr>
          <p:cNvPr id="2050" name="Picture 2" descr="W:\Scrane\Photos&amp;Images\Connector Bus Photos\NewFlyerPhotos\BusNF0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124200"/>
            <a:ext cx="2229740" cy="166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48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4572000" cy="838200"/>
          </a:xfrm>
        </p:spPr>
        <p:txBody>
          <a:bodyPr/>
          <a:lstStyle/>
          <a:p>
            <a:pPr algn="l"/>
            <a:r>
              <a:rPr lang="en-US" sz="3200" b="1" dirty="0" smtClean="0"/>
              <a:t>Research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648200"/>
          </a:xfrm>
        </p:spPr>
        <p:txBody>
          <a:bodyPr/>
          <a:lstStyle/>
          <a:p>
            <a:r>
              <a:rPr lang="en-US" sz="2800" dirty="0" smtClean="0"/>
              <a:t>Typical Composition: Varies</a:t>
            </a:r>
          </a:p>
          <a:p>
            <a:pPr lvl="1"/>
            <a:r>
              <a:rPr lang="en-US" sz="2400" dirty="0" smtClean="0"/>
              <a:t>Depends on governance</a:t>
            </a:r>
          </a:p>
          <a:p>
            <a:pPr lvl="1"/>
            <a:r>
              <a:rPr lang="en-US" sz="2400" dirty="0" smtClean="0"/>
              <a:t>One member for each district/jurisdiction that is on the transit board </a:t>
            </a:r>
          </a:p>
          <a:p>
            <a:pPr lvl="1"/>
            <a:r>
              <a:rPr lang="en-US" sz="2400" dirty="0" smtClean="0"/>
              <a:t>Members are typically transit riders of their local system</a:t>
            </a:r>
          </a:p>
          <a:p>
            <a:pPr lvl="1"/>
            <a:r>
              <a:rPr lang="en-US" sz="2400" dirty="0" smtClean="0"/>
              <a:t>Body’s size can range from 13 to 21 members</a:t>
            </a:r>
          </a:p>
          <a:p>
            <a:pPr lvl="1"/>
            <a:r>
              <a:rPr lang="en-US" sz="2400" dirty="0" smtClean="0"/>
              <a:t>Bodies usually include a representative from the disabled community</a:t>
            </a:r>
          </a:p>
          <a:p>
            <a:pPr lvl="1"/>
            <a:r>
              <a:rPr lang="en-US" sz="2400" dirty="0" smtClean="0"/>
              <a:t>Other representatives can include at-large or area specific, such as north and south county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 altLang="en-US" dirty="0"/>
              <a:t>Department of Transportation </a:t>
            </a:r>
          </a:p>
          <a:p>
            <a:fld id="{420F915E-52AA-4421-9E95-14BAFCE336B7}" type="slidenum">
              <a:rPr lang="en-US" altLang="en-US" smtClean="0"/>
              <a:pPr/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3526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384" y="1371600"/>
            <a:ext cx="8229600" cy="785466"/>
          </a:xfrm>
        </p:spPr>
        <p:txBody>
          <a:bodyPr/>
          <a:lstStyle/>
          <a:p>
            <a:pPr algn="l"/>
            <a:r>
              <a:rPr lang="en-US" sz="2800" dirty="0" smtClean="0"/>
              <a:t>Transportation Advisory Commission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133600"/>
            <a:ext cx="8229600" cy="3886199"/>
          </a:xfrm>
        </p:spPr>
        <p:txBody>
          <a:bodyPr/>
          <a:lstStyle/>
          <a:p>
            <a:r>
              <a:rPr lang="en-US" sz="2400" dirty="0" smtClean="0"/>
              <a:t>The Board directed staff to seek input from the Transportation Advisory Commission (TAC)</a:t>
            </a:r>
          </a:p>
          <a:p>
            <a:r>
              <a:rPr lang="en-US" sz="2400" dirty="0" smtClean="0"/>
              <a:t>At the May 5, 2014, meeting of the TAC, staff presented a series of questions regarding the nature and role of the RAC to the Commission and asked for input</a:t>
            </a:r>
          </a:p>
          <a:p>
            <a:r>
              <a:rPr lang="en-US" sz="2400" dirty="0"/>
              <a:t>Staff subsequently met with the TAC on August </a:t>
            </a:r>
            <a:r>
              <a:rPr lang="en-US" sz="2400" dirty="0" smtClean="0"/>
              <a:t>19, 2014, and </a:t>
            </a:r>
            <a:r>
              <a:rPr lang="en-US" sz="2400" dirty="0"/>
              <a:t>September 16, </a:t>
            </a:r>
            <a:r>
              <a:rPr lang="en-US" sz="2400" dirty="0" smtClean="0"/>
              <a:t>2014, </a:t>
            </a:r>
            <a:r>
              <a:rPr lang="en-US" sz="2400" dirty="0"/>
              <a:t>to review and discuss the Commission’s response to the </a:t>
            </a:r>
            <a:r>
              <a:rPr lang="en-US" sz="2400" dirty="0" smtClean="0"/>
              <a:t>questions</a:t>
            </a:r>
            <a:endParaRPr lang="en-US" sz="2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 altLang="en-US" dirty="0" smtClean="0"/>
              <a:t>Department of Transportation </a:t>
            </a:r>
          </a:p>
          <a:p>
            <a:fld id="{4F43852E-2B15-42C1-BBE3-42B5AA36CE4B}" type="slidenum">
              <a:rPr lang="en-US" altLang="en-US" smtClean="0"/>
              <a:pPr/>
              <a:t>7</a:t>
            </a:fld>
            <a:endParaRPr lang="en-US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1563" y="91440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 smtClean="0">
                <a:latin typeface="+mj-lt"/>
              </a:rPr>
              <a:t>Consultation</a:t>
            </a:r>
            <a:endParaRPr lang="en-US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34496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51302"/>
            <a:ext cx="8229600" cy="1143000"/>
          </a:xfrm>
        </p:spPr>
        <p:txBody>
          <a:bodyPr/>
          <a:lstStyle/>
          <a:p>
            <a:pPr algn="l"/>
            <a:r>
              <a:rPr lang="en-US" sz="2800" dirty="0"/>
              <a:t>Transportation Advisory </a:t>
            </a:r>
            <a:r>
              <a:rPr lang="en-US" sz="2800" dirty="0" smtClean="0"/>
              <a:t>Commission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8382000" cy="4038600"/>
          </a:xfrm>
        </p:spPr>
        <p:txBody>
          <a:bodyPr/>
          <a:lstStyle/>
          <a:p>
            <a:r>
              <a:rPr lang="en-US" sz="2400" dirty="0" smtClean="0"/>
              <a:t>Summary of commissioners response to first question:   </a:t>
            </a:r>
            <a:r>
              <a:rPr lang="en-US" sz="2400" u="sng" dirty="0" smtClean="0"/>
              <a:t> Is there a role for the RAC?</a:t>
            </a:r>
          </a:p>
          <a:p>
            <a:pPr lvl="1"/>
            <a:r>
              <a:rPr lang="en-US" sz="2000" dirty="0" smtClean="0"/>
              <a:t>Name of proposed RAC should reflect service type (i.e. Fairfax Connector) that will be the focus of the group.  This reflects the fact that WMATA currently maintains a riders advisory council (RAC) for Metrorail and Metrobus services</a:t>
            </a:r>
          </a:p>
          <a:p>
            <a:pPr lvl="1"/>
            <a:r>
              <a:rPr lang="en-US" sz="2000" dirty="0" smtClean="0"/>
              <a:t>Differing Connector service levels and availability across the county may make it challenging to identify a qualified representative from each magisterial district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 altLang="en-US" dirty="0" smtClean="0"/>
              <a:t>Department of Transportation </a:t>
            </a:r>
          </a:p>
          <a:p>
            <a:fld id="{4F43852E-2B15-42C1-BBE3-42B5AA36CE4B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381000" y="838200"/>
            <a:ext cx="26869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>
                <a:solidFill>
                  <a:srgbClr val="000000"/>
                </a:solidFill>
                <a:latin typeface="Arial"/>
              </a:rPr>
              <a:t>Consultation</a:t>
            </a:r>
          </a:p>
        </p:txBody>
      </p:sp>
    </p:spTree>
    <p:extLst>
      <p:ext uri="{BB962C8B-B14F-4D97-AF65-F5344CB8AC3E}">
        <p14:creationId xmlns:p14="http://schemas.microsoft.com/office/powerpoint/2010/main" val="96408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143000"/>
          </a:xfrm>
        </p:spPr>
        <p:txBody>
          <a:bodyPr/>
          <a:lstStyle/>
          <a:p>
            <a:pPr algn="l"/>
            <a:r>
              <a:rPr lang="en-US" sz="2800" dirty="0"/>
              <a:t>Transportation Advisory </a:t>
            </a:r>
            <a:r>
              <a:rPr lang="en-US" sz="2800" dirty="0" smtClean="0"/>
              <a:t>Commission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517" y="2133600"/>
            <a:ext cx="8153400" cy="3992563"/>
          </a:xfrm>
        </p:spPr>
        <p:txBody>
          <a:bodyPr/>
          <a:lstStyle/>
          <a:p>
            <a:r>
              <a:rPr lang="en-US" sz="2400" dirty="0"/>
              <a:t>Summary of </a:t>
            </a:r>
            <a:r>
              <a:rPr lang="en-US" sz="2400" dirty="0" smtClean="0"/>
              <a:t>commissioners </a:t>
            </a:r>
            <a:r>
              <a:rPr lang="en-US" sz="2400" dirty="0"/>
              <a:t>response to </a:t>
            </a:r>
            <a:r>
              <a:rPr lang="en-US" sz="2400" dirty="0" smtClean="0"/>
              <a:t>second </a:t>
            </a:r>
            <a:r>
              <a:rPr lang="en-US" sz="2400" dirty="0"/>
              <a:t>question</a:t>
            </a:r>
            <a:r>
              <a:rPr lang="en-US" sz="2400" dirty="0" smtClean="0"/>
              <a:t>: </a:t>
            </a:r>
            <a:r>
              <a:rPr lang="en-US" sz="2400" u="sng" dirty="0" smtClean="0"/>
              <a:t>How would the RAC’s purpose differ from the TAC’s purpose?</a:t>
            </a:r>
            <a:endParaRPr lang="en-US" sz="2400" u="sng" dirty="0"/>
          </a:p>
          <a:p>
            <a:pPr lvl="1"/>
            <a:r>
              <a:rPr lang="en-US" sz="2000" dirty="0" smtClean="0"/>
              <a:t>Narrowly define RAC’s role to operational matters affecting Fairfax Connector to avoid overlap with TAC’s role</a:t>
            </a:r>
          </a:p>
          <a:p>
            <a:pPr lvl="2"/>
            <a:r>
              <a:rPr lang="en-US" sz="1800" dirty="0" smtClean="0"/>
              <a:t>TAC is more broadly focused on all transportation issues affecting the county</a:t>
            </a:r>
          </a:p>
          <a:p>
            <a:pPr lvl="2"/>
            <a:r>
              <a:rPr lang="en-US" sz="1800" dirty="0" smtClean="0"/>
              <a:t>RAC would be focused on assessing and improving current bus services from the viewpoint of the rider </a:t>
            </a:r>
            <a:endParaRPr lang="en-US" sz="18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 altLang="en-US" dirty="0" smtClean="0"/>
              <a:t>Department of Transportation </a:t>
            </a:r>
          </a:p>
          <a:p>
            <a:fld id="{4F43852E-2B15-42C1-BBE3-42B5AA36CE4B}" type="slidenum">
              <a:rPr lang="en-US" altLang="en-US" smtClean="0"/>
              <a:pPr/>
              <a:t>9</a:t>
            </a:fld>
            <a:endParaRPr lang="en-US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914400"/>
            <a:ext cx="26869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>
                <a:solidFill>
                  <a:srgbClr val="000000"/>
                </a:solidFill>
                <a:latin typeface="Arial"/>
              </a:rPr>
              <a:t>Consultation</a:t>
            </a:r>
          </a:p>
        </p:txBody>
      </p:sp>
    </p:spTree>
    <p:extLst>
      <p:ext uri="{BB962C8B-B14F-4D97-AF65-F5344CB8AC3E}">
        <p14:creationId xmlns:p14="http://schemas.microsoft.com/office/powerpoint/2010/main" val="36418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CDOT">
  <a:themeElements>
    <a:clrScheme name="FCD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CDO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FCD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CDO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CDO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CDO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CDO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CDO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CDO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CDO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CDO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CDO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CDO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CDO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1708</TotalTime>
  <Words>1073</Words>
  <Application>Microsoft Office PowerPoint</Application>
  <PresentationFormat>On-screen Show (4:3)</PresentationFormat>
  <Paragraphs>137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FCDOT</vt:lpstr>
      <vt:lpstr>Fairfax Connector  Riders Advisory Committee (RAC)</vt:lpstr>
      <vt:lpstr>Issue</vt:lpstr>
      <vt:lpstr>Research</vt:lpstr>
      <vt:lpstr>Research</vt:lpstr>
      <vt:lpstr>Research</vt:lpstr>
      <vt:lpstr>Research</vt:lpstr>
      <vt:lpstr>Transportation Advisory Commission</vt:lpstr>
      <vt:lpstr>Transportation Advisory Commission</vt:lpstr>
      <vt:lpstr>Transportation Advisory Commission</vt:lpstr>
      <vt:lpstr>Transportation Advisory Commission</vt:lpstr>
      <vt:lpstr>PowerPoint Presentation</vt:lpstr>
      <vt:lpstr>PowerPoint Presentation</vt:lpstr>
      <vt:lpstr>Demographics</vt:lpstr>
      <vt:lpstr>PowerPoint Presentation</vt:lpstr>
      <vt:lpstr>RAC Appointments</vt:lpstr>
      <vt:lpstr>PowerPoint Presentation</vt:lpstr>
      <vt:lpstr>Recommended Action</vt:lpstr>
      <vt:lpstr>PowerPoint Presentation</vt:lpstr>
    </vt:vector>
  </TitlesOfParts>
  <Company>Fairfax County Government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 Lannon</dc:creator>
  <cp:lastModifiedBy>Lam, Calvin C.</cp:lastModifiedBy>
  <cp:revision>154</cp:revision>
  <cp:lastPrinted>2015-03-17T12:12:45Z</cp:lastPrinted>
  <dcterms:created xsi:type="dcterms:W3CDTF">2005-08-25T13:54:33Z</dcterms:created>
  <dcterms:modified xsi:type="dcterms:W3CDTF">2015-03-17T13:03:40Z</dcterms:modified>
</cp:coreProperties>
</file>