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4" r:id="rId2"/>
    <p:sldId id="266" r:id="rId3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F837C-06F5-451D-96A1-59531AB72E1E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1103"/>
            <a:ext cx="5608320" cy="415051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0606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60606"/>
            <a:ext cx="3037840" cy="4611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F8676-D4AB-4A92-AF9F-575E776E56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651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B93536-2C48-41BB-8C86-DD71255E35EF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2B93536-2C48-41BB-8C86-DD71255E35EF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578-D2C8-4549-BD2A-B96F706A153E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B36A-915E-4B17-8B35-37848C46A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810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578-D2C8-4549-BD2A-B96F706A153E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B36A-915E-4B17-8B35-37848C46A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0788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578-D2C8-4549-BD2A-B96F706A153E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B36A-915E-4B17-8B35-37848C46A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158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578-D2C8-4549-BD2A-B96F706A153E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B36A-915E-4B17-8B35-37848C46A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603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578-D2C8-4549-BD2A-B96F706A153E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B36A-915E-4B17-8B35-37848C46A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206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578-D2C8-4549-BD2A-B96F706A153E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B36A-915E-4B17-8B35-37848C46A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90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578-D2C8-4549-BD2A-B96F706A153E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B36A-915E-4B17-8B35-37848C46A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859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578-D2C8-4549-BD2A-B96F706A153E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B36A-915E-4B17-8B35-37848C46A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502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578-D2C8-4549-BD2A-B96F706A153E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B36A-915E-4B17-8B35-37848C46A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850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578-D2C8-4549-BD2A-B96F706A153E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B36A-915E-4B17-8B35-37848C46A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515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BD578-D2C8-4549-BD2A-B96F706A153E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B36A-915E-4B17-8B35-37848C46A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68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BD578-D2C8-4549-BD2A-B96F706A153E}" type="datetimeFigureOut">
              <a:rPr lang="en-US" smtClean="0"/>
              <a:t>3/17/2015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AB36A-915E-4B17-8B35-37848C46A8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85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6172200" cy="761999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Cambria" pitchFamily="18" charset="0"/>
              </a:rPr>
              <a:t>Silver Line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Cambria" pitchFamily="18" charset="0"/>
              </a:rPr>
              <a:t>–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Cambria" pitchFamily="18" charset="0"/>
              </a:rPr>
              <a:t>Update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6725" y="906007"/>
            <a:ext cx="4165600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u="sng" dirty="0" smtClean="0">
                <a:solidFill>
                  <a:prstClr val="black"/>
                </a:solidFill>
                <a:latin typeface="Cambria" pitchFamily="18" charset="0"/>
              </a:rPr>
              <a:t>Status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u="sng" dirty="0" smtClean="0">
              <a:solidFill>
                <a:prstClr val="black"/>
              </a:solidFill>
              <a:latin typeface="Cambria" pitchFamily="18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u="sng" dirty="0" smtClean="0">
                <a:solidFill>
                  <a:prstClr val="black"/>
                </a:solidFill>
                <a:latin typeface="Cambria" pitchFamily="18" charset="0"/>
              </a:rPr>
              <a:t>Phase 1</a:t>
            </a:r>
            <a:endParaRPr lang="en-US" sz="1200" dirty="0" smtClean="0">
              <a:solidFill>
                <a:prstClr val="black"/>
              </a:solidFill>
              <a:latin typeface="Cambria" pitchFamily="18" charset="0"/>
            </a:endParaRPr>
          </a:p>
          <a:p>
            <a:pPr marL="628650" lvl="1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Punchlist – </a:t>
            </a:r>
            <a:r>
              <a:rPr lang="en-US" sz="1200" dirty="0">
                <a:solidFill>
                  <a:prstClr val="black"/>
                </a:solidFill>
                <a:latin typeface="Cambria" pitchFamily="18" charset="0"/>
              </a:rPr>
              <a:t>Ongoing</a:t>
            </a:r>
          </a:p>
          <a:p>
            <a:pPr marL="1085850" lvl="2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VDOT, WMATA, and Fairfax County</a:t>
            </a:r>
          </a:p>
          <a:p>
            <a:pPr marL="1085850" lvl="2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Fairfax County 274 items, 81 closed</a:t>
            </a:r>
          </a:p>
          <a:p>
            <a:pPr marL="1085850" lvl="2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Project Closeout continues until the end of 2015</a:t>
            </a:r>
          </a:p>
          <a:p>
            <a:pPr marL="1085850" lvl="2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Cambria" pitchFamily="18" charset="0"/>
              </a:rPr>
              <a:t>Task Order Contract to complete remaining punch list items </a:t>
            </a:r>
          </a:p>
          <a:p>
            <a:pPr marL="628650" lvl="1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Contingency Remaining - $8.8M</a:t>
            </a:r>
          </a:p>
          <a:p>
            <a:pPr marL="1085850" lvl="2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Not all claims finalized – Forecasted to be completed on budget ($2.905B)</a:t>
            </a:r>
          </a:p>
          <a:p>
            <a:pPr marL="628650" lvl="1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Wiehle Garage – 85% parking utilization</a:t>
            </a:r>
          </a:p>
          <a:p>
            <a:pPr marL="628650" lvl="1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Cambria" pitchFamily="18" charset="0"/>
              </a:rPr>
              <a:t>Ongoing work </a:t>
            </a:r>
          </a:p>
          <a:p>
            <a:pPr marL="1085850" lvl="2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Cambria" pitchFamily="18" charset="0"/>
              </a:rPr>
              <a:t>Old Meadow Road</a:t>
            </a:r>
          </a:p>
          <a:p>
            <a:pPr marL="1085850" lvl="2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Cambria" pitchFamily="18" charset="0"/>
              </a:rPr>
              <a:t>Art in Transit</a:t>
            </a:r>
          </a:p>
          <a:p>
            <a:pPr marL="628650" lvl="1" indent="-171450">
              <a:buFont typeface="Arial" pitchFamily="34" charset="0"/>
              <a:buChar char="•"/>
              <a:defRPr/>
            </a:pPr>
            <a:endParaRPr lang="en-US" sz="800" dirty="0" smtClean="0">
              <a:solidFill>
                <a:prstClr val="black"/>
              </a:solidFill>
              <a:latin typeface="Cambria" pitchFamily="18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b="1" u="sng" dirty="0" smtClean="0">
                <a:solidFill>
                  <a:prstClr val="black"/>
                </a:solidFill>
                <a:latin typeface="Cambria" pitchFamily="18" charset="0"/>
              </a:rPr>
              <a:t>Phase 2</a:t>
            </a:r>
            <a:endParaRPr lang="en-US" sz="1200" dirty="0">
              <a:solidFill>
                <a:prstClr val="black"/>
              </a:solidFill>
              <a:latin typeface="Cambria" pitchFamily="18" charset="0"/>
            </a:endParaRPr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Design Build Status</a:t>
            </a:r>
          </a:p>
          <a:p>
            <a:pPr marL="1085850" lvl="2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Overall Project – 18%</a:t>
            </a:r>
          </a:p>
          <a:p>
            <a:pPr marL="1085850" lvl="2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Design – 81%</a:t>
            </a:r>
          </a:p>
          <a:p>
            <a:pPr marL="1085850" lvl="2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Construction – 11%</a:t>
            </a:r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Highlights</a:t>
            </a:r>
          </a:p>
          <a:p>
            <a:pPr marL="1085850" lvl="2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latin typeface="Cambria" pitchFamily="18" charset="0"/>
              </a:rPr>
              <a:t>Enabling work on </a:t>
            </a:r>
            <a:r>
              <a:rPr lang="en-US" sz="1200" dirty="0" smtClean="0">
                <a:latin typeface="Cambria" pitchFamily="18" charset="0"/>
              </a:rPr>
              <a:t>Herndon </a:t>
            </a:r>
            <a:r>
              <a:rPr lang="en-US" sz="1200" dirty="0" smtClean="0">
                <a:latin typeface="Cambria" pitchFamily="18" charset="0"/>
              </a:rPr>
              <a:t>and Innovation Center Station 1</a:t>
            </a:r>
            <a:r>
              <a:rPr lang="en-US" sz="1200" baseline="30000" dirty="0" smtClean="0">
                <a:latin typeface="Cambria" pitchFamily="18" charset="0"/>
              </a:rPr>
              <a:t>st</a:t>
            </a:r>
            <a:r>
              <a:rPr lang="en-US" sz="1200" dirty="0" smtClean="0">
                <a:latin typeface="Cambria" pitchFamily="18" charset="0"/>
              </a:rPr>
              <a:t> and 2</a:t>
            </a:r>
            <a:r>
              <a:rPr lang="en-US" sz="1200" baseline="30000" dirty="0" smtClean="0">
                <a:latin typeface="Cambria" pitchFamily="18" charset="0"/>
              </a:rPr>
              <a:t>nd</a:t>
            </a:r>
            <a:r>
              <a:rPr lang="en-US" sz="1200" dirty="0" smtClean="0">
                <a:latin typeface="Cambria" pitchFamily="18" charset="0"/>
              </a:rPr>
              <a:t> quarter 2015</a:t>
            </a:r>
          </a:p>
          <a:p>
            <a:pPr marL="1085850" lvl="2" indent="-171450">
              <a:buFont typeface="Arial" pitchFamily="34" charset="0"/>
              <a:buChar char="•"/>
              <a:defRPr/>
            </a:pPr>
            <a:r>
              <a:rPr lang="en-US" sz="1200" dirty="0">
                <a:latin typeface="Cambria" pitchFamily="18" charset="0"/>
              </a:rPr>
              <a:t>Aerial Guideway at Dulles Airport under construction</a:t>
            </a:r>
          </a:p>
          <a:p>
            <a:pPr marL="1085850" lvl="2" indent="-171450">
              <a:buFont typeface="Arial" pitchFamily="34" charset="0"/>
              <a:buChar char="•"/>
              <a:defRPr/>
            </a:pPr>
            <a:r>
              <a:rPr lang="en-US" sz="1200" dirty="0">
                <a:latin typeface="Cambria" pitchFamily="18" charset="0"/>
              </a:rPr>
              <a:t>Rail Yard at Dulles Airport in design</a:t>
            </a:r>
          </a:p>
          <a:p>
            <a:pPr marL="1085850" lvl="2" indent="-171450">
              <a:buFont typeface="Arial" pitchFamily="34" charset="0"/>
              <a:buChar char="•"/>
              <a:defRPr/>
            </a:pPr>
            <a:endParaRPr lang="en-US" sz="1200" dirty="0" smtClean="0">
              <a:solidFill>
                <a:srgbClr val="FF0000"/>
              </a:solidFill>
              <a:latin typeface="Cambria" pitchFamily="18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>
              <a:solidFill>
                <a:prstClr val="black"/>
              </a:solidFill>
              <a:latin typeface="Cambria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800600" y="881182"/>
            <a:ext cx="4197350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1200" dirty="0" smtClean="0">
              <a:solidFill>
                <a:prstClr val="black"/>
              </a:solidFill>
              <a:latin typeface="Cambria" pitchFamily="18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Budget - $2.775B</a:t>
            </a:r>
          </a:p>
          <a:p>
            <a:pPr marL="628650" lvl="1" indent="-171450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Total Contingency - $551.M (Remaining $533.5M)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u="sng" dirty="0">
              <a:solidFill>
                <a:prstClr val="black"/>
              </a:solidFill>
              <a:latin typeface="Cambria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u="sng" dirty="0" smtClean="0">
                <a:solidFill>
                  <a:prstClr val="black"/>
                </a:solidFill>
                <a:latin typeface="Cambria" pitchFamily="18" charset="0"/>
              </a:rPr>
              <a:t>County Activities</a:t>
            </a:r>
            <a:endParaRPr lang="en-US" sz="1600" b="1" u="sng" dirty="0">
              <a:solidFill>
                <a:prstClr val="black"/>
              </a:solidFill>
              <a:latin typeface="Cambria" pitchFamily="18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 smtClean="0">
              <a:solidFill>
                <a:prstClr val="black"/>
              </a:solidFill>
              <a:latin typeface="Cambria" pitchFamily="18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Phase 2 Design </a:t>
            </a:r>
            <a:r>
              <a:rPr lang="en-US" sz="1200" dirty="0">
                <a:solidFill>
                  <a:prstClr val="black"/>
                </a:solidFill>
                <a:latin typeface="Cambria" pitchFamily="18" charset="0"/>
              </a:rPr>
              <a:t>R</a:t>
            </a: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eviews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prstClr val="black"/>
              </a:solidFill>
              <a:latin typeface="Cambria" pitchFamily="18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Cambria" pitchFamily="18" charset="0"/>
              </a:rPr>
              <a:t>County </a:t>
            </a: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Coordination</a:t>
            </a:r>
            <a:endParaRPr lang="en-US" sz="1200" dirty="0">
              <a:solidFill>
                <a:prstClr val="black"/>
              </a:solidFill>
              <a:latin typeface="Cambria" pitchFamily="18" charset="0"/>
            </a:endParaRPr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Cambria" pitchFamily="18" charset="0"/>
              </a:rPr>
              <a:t>Town of Herndon</a:t>
            </a:r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Cambria" pitchFamily="18" charset="0"/>
              </a:rPr>
              <a:t>Adjacent Land Owners</a:t>
            </a:r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>
                <a:solidFill>
                  <a:prstClr val="black"/>
                </a:solidFill>
                <a:latin typeface="Cambria" pitchFamily="18" charset="0"/>
              </a:rPr>
              <a:t>Project </a:t>
            </a: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Partners (MWAA, VDOT, DRPT, WMATA, Loudoun County)</a:t>
            </a:r>
          </a:p>
          <a:p>
            <a:pPr marL="628650" lvl="1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Fairfax Connector</a:t>
            </a:r>
            <a:endParaRPr lang="en-US" sz="1200" dirty="0">
              <a:solidFill>
                <a:prstClr val="black"/>
              </a:solidFill>
              <a:latin typeface="Cambria" pitchFamily="18" charset="0"/>
            </a:endParaRP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200" dirty="0">
              <a:solidFill>
                <a:prstClr val="black"/>
              </a:solidFill>
              <a:latin typeface="Cambria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Phase 1 Close Out and Punchlist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dirty="0">
              <a:latin typeface="Cambria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SE and 2232 for Pavilion and TPSS 13 at Herndon submitted to Fairfax County 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dirty="0">
              <a:latin typeface="Cambria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Community </a:t>
            </a:r>
            <a:r>
              <a:rPr lang="en-US" sz="1200" dirty="0" smtClean="0">
                <a:latin typeface="Cambria" pitchFamily="18" charset="0"/>
              </a:rPr>
              <a:t>meetings </a:t>
            </a:r>
            <a:r>
              <a:rPr lang="en-US" sz="1200" dirty="0" smtClean="0">
                <a:latin typeface="Cambria" pitchFamily="18" charset="0"/>
              </a:rPr>
              <a:t>held on Herndon Station (south side) garage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dirty="0">
              <a:latin typeface="Cambria" pitchFamily="18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Phase 1 and Phase 2 Annual Dulles Rail Tax Advisory meeting held in March 2015</a:t>
            </a:r>
          </a:p>
          <a:p>
            <a:pPr marL="171450" indent="-171450">
              <a:buFont typeface="Arial" pitchFamily="34" charset="0"/>
              <a:buChar char="•"/>
            </a:pPr>
            <a:endParaRPr lang="en-US" sz="1200" dirty="0" smtClean="0">
              <a:latin typeface="Cambria" pitchFamily="18" charset="0"/>
            </a:endParaRPr>
          </a:p>
          <a:p>
            <a:endParaRPr lang="en-US" sz="1200" b="1" u="sng" dirty="0">
              <a:solidFill>
                <a:prstClr val="black"/>
              </a:solidFill>
              <a:latin typeface="Cambria" pitchFamily="18" charset="0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>
              <a:solidFill>
                <a:prstClr val="black"/>
              </a:solidFill>
              <a:latin typeface="Cambria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u="sng" dirty="0" smtClean="0">
              <a:solidFill>
                <a:prstClr val="black"/>
              </a:solidFill>
              <a:latin typeface="Cambria" pitchFamily="18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31825" y="6324600"/>
            <a:ext cx="8001000" cy="0"/>
          </a:xfrm>
          <a:prstGeom prst="line">
            <a:avLst/>
          </a:prstGeom>
          <a:ln w="57150" cap="rnd" cmpd="tri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33400" y="838200"/>
            <a:ext cx="8001000" cy="0"/>
          </a:xfrm>
          <a:prstGeom prst="line">
            <a:avLst/>
          </a:prstGeom>
          <a:ln w="57150" cap="rnd" cmpd="tri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1D0240-4F02-4B89-8F34-12170570CB8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22"/>
          <p:cNvSpPr txBox="1">
            <a:spLocks noChangeArrowheads="1"/>
          </p:cNvSpPr>
          <p:nvPr/>
        </p:nvSpPr>
        <p:spPr bwMode="auto">
          <a:xfrm>
            <a:off x="6543675" y="381000"/>
            <a:ext cx="1981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600" dirty="0" smtClean="0">
                <a:solidFill>
                  <a:prstClr val="black"/>
                </a:solidFill>
                <a:latin typeface="Cambria" pitchFamily="18" charset="0"/>
              </a:rPr>
              <a:t>March 17, 2015</a:t>
            </a:r>
            <a:endParaRPr lang="en-US" sz="1600" dirty="0">
              <a:solidFill>
                <a:prstClr val="black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78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6172200" cy="761999"/>
          </a:xfrm>
        </p:spPr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Cambria" pitchFamily="18" charset="0"/>
              </a:rPr>
              <a:t>Silver Line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Cambria" pitchFamily="18" charset="0"/>
              </a:rPr>
              <a:t>– </a:t>
            </a:r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latin typeface="Cambria" pitchFamily="18" charset="0"/>
              </a:rPr>
              <a:t>Update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6725" y="839613"/>
            <a:ext cx="607695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u="sng" dirty="0" smtClean="0">
                <a:solidFill>
                  <a:prstClr val="black"/>
                </a:solidFill>
                <a:latin typeface="Cambria" pitchFamily="18" charset="0"/>
              </a:rPr>
              <a:t>County Activities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dirty="0" smtClean="0">
              <a:solidFill>
                <a:prstClr val="black"/>
              </a:solidFill>
              <a:latin typeface="Cambria" pitchFamily="18" charset="0"/>
            </a:endParaRPr>
          </a:p>
          <a:p>
            <a:pPr marL="171450" lvl="1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Herndon &amp; Innovation Center Station garages - </a:t>
            </a:r>
            <a:r>
              <a:rPr lang="en-US" sz="1200" dirty="0">
                <a:latin typeface="Cambria" pitchFamily="18" charset="0"/>
              </a:rPr>
              <a:t>DPWES lead for </a:t>
            </a:r>
            <a:r>
              <a:rPr lang="en-US" sz="1200" dirty="0" smtClean="0">
                <a:latin typeface="Cambria" pitchFamily="18" charset="0"/>
              </a:rPr>
              <a:t>design/construction</a:t>
            </a:r>
            <a:endParaRPr lang="en-US" sz="1200" dirty="0">
              <a:latin typeface="Cambria" pitchFamily="18" charset="0"/>
            </a:endParaRP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Innovation Center Station Garage </a:t>
            </a:r>
            <a:r>
              <a:rPr lang="en-US" sz="1200" dirty="0">
                <a:solidFill>
                  <a:prstClr val="black"/>
                </a:solidFill>
                <a:latin typeface="Cambria" pitchFamily="18" charset="0"/>
              </a:rPr>
              <a:t>($57M)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Rezoning was approved July 2014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Gordon and HGA Architects  have been selected as part of the project team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Schematic </a:t>
            </a:r>
            <a:r>
              <a:rPr lang="en-US" sz="1200" dirty="0" smtClean="0">
                <a:latin typeface="Cambria" pitchFamily="18" charset="0"/>
              </a:rPr>
              <a:t>design </a:t>
            </a:r>
            <a:r>
              <a:rPr lang="en-US" sz="1200" dirty="0" smtClean="0">
                <a:latin typeface="Cambria" pitchFamily="18" charset="0"/>
              </a:rPr>
              <a:t>complete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Progressing with value engineering at the end of March 2015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Start </a:t>
            </a:r>
            <a:r>
              <a:rPr lang="en-US" sz="1200" dirty="0">
                <a:latin typeface="Cambria" pitchFamily="18" charset="0"/>
              </a:rPr>
              <a:t>of construction expected March </a:t>
            </a:r>
            <a:r>
              <a:rPr lang="en-US" sz="1200" dirty="0" smtClean="0">
                <a:latin typeface="Cambria" pitchFamily="18" charset="0"/>
              </a:rPr>
              <a:t>2016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Continued coordination with Rocks and MWAA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Completion April 2018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Herndon Garage</a:t>
            </a:r>
            <a:r>
              <a:rPr lang="en-US" sz="1200" dirty="0">
                <a:solidFill>
                  <a:prstClr val="black"/>
                </a:solidFill>
                <a:latin typeface="Cambria" pitchFamily="18" charset="0"/>
              </a:rPr>
              <a:t> ($58.7M) </a:t>
            </a:r>
            <a:endParaRPr lang="en-US" sz="1200" dirty="0" smtClean="0">
              <a:latin typeface="Cambria" pitchFamily="18" charset="0"/>
            </a:endParaRP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2232 application was approved June 2014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dirty="0">
                <a:latin typeface="Cambria" pitchFamily="18" charset="0"/>
              </a:rPr>
              <a:t>Gordon and HGA Architects have been selected as part of the project team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Schematic </a:t>
            </a:r>
            <a:r>
              <a:rPr lang="en-US" sz="1200" dirty="0">
                <a:latin typeface="Cambria" pitchFamily="18" charset="0"/>
              </a:rPr>
              <a:t>d</a:t>
            </a:r>
            <a:r>
              <a:rPr lang="en-US" sz="1200" dirty="0" smtClean="0">
                <a:latin typeface="Cambria" pitchFamily="18" charset="0"/>
              </a:rPr>
              <a:t>esign </a:t>
            </a:r>
            <a:r>
              <a:rPr lang="en-US" sz="1200" dirty="0" smtClean="0">
                <a:latin typeface="Cambria" pitchFamily="18" charset="0"/>
              </a:rPr>
              <a:t>complete</a:t>
            </a:r>
            <a:endParaRPr lang="en-US" sz="1200" dirty="0">
              <a:latin typeface="Cambria" pitchFamily="18" charset="0"/>
            </a:endParaRP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Value engineering is scheduled for April 2015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Start of construction expected April 2016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Public presentation to the community March 9, 2015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Ongoing coordination with MWAA over scope of work on-site and construction activities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dirty="0" smtClean="0">
                <a:latin typeface="Cambria" pitchFamily="18" charset="0"/>
              </a:rPr>
              <a:t>Completion April 2018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TIFIA</a:t>
            </a:r>
          </a:p>
          <a:p>
            <a:pPr marL="628650" lvl="1" indent="-171450">
              <a:buFont typeface="Arial" pitchFamily="34" charset="0"/>
              <a:buChar char="•"/>
              <a:defRPr/>
            </a:pPr>
            <a:r>
              <a:rPr lang="en-US" sz="1200" dirty="0" smtClean="0">
                <a:solidFill>
                  <a:prstClr val="black"/>
                </a:solidFill>
                <a:latin typeface="Cambria" pitchFamily="18" charset="0"/>
              </a:rPr>
              <a:t>Fairfax County Closed a $ 403.3M TIFIA Loan in December 2014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631825" y="6324600"/>
            <a:ext cx="8001000" cy="0"/>
          </a:xfrm>
          <a:prstGeom prst="line">
            <a:avLst/>
          </a:prstGeom>
          <a:ln w="57150" cap="rnd" cmpd="tri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33400" y="838200"/>
            <a:ext cx="8001000" cy="0"/>
          </a:xfrm>
          <a:prstGeom prst="line">
            <a:avLst/>
          </a:prstGeom>
          <a:ln w="57150" cap="rnd" cmpd="tri"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1D0240-4F02-4B89-8F34-12170570CB8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TextBox 22"/>
          <p:cNvSpPr txBox="1">
            <a:spLocks noChangeArrowheads="1"/>
          </p:cNvSpPr>
          <p:nvPr/>
        </p:nvSpPr>
        <p:spPr bwMode="auto">
          <a:xfrm>
            <a:off x="6543675" y="381000"/>
            <a:ext cx="1981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sz="1600" dirty="0" smtClean="0">
                <a:solidFill>
                  <a:prstClr val="black"/>
                </a:solidFill>
                <a:latin typeface="Cambria" pitchFamily="18" charset="0"/>
              </a:rPr>
              <a:t>March 17, 2015</a:t>
            </a:r>
            <a:endParaRPr lang="en-US" sz="1600" dirty="0">
              <a:solidFill>
                <a:prstClr val="black"/>
              </a:solidFill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16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1848</TotalTime>
  <Words>369</Words>
  <Application>Microsoft Office PowerPoint</Application>
  <PresentationFormat>On-screen Show (4:3)</PresentationFormat>
  <Paragraphs>77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Silver Line – Update</vt:lpstr>
      <vt:lpstr>Silver Line – Update</vt:lpstr>
    </vt:vector>
  </TitlesOfParts>
  <Company>Fairfax County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Coello, Martha E.</dc:creator>
  <cp:lastModifiedBy>Coello, Martha E.</cp:lastModifiedBy>
  <cp:revision>41</cp:revision>
  <cp:lastPrinted>2015-03-16T20:05:13Z</cp:lastPrinted>
  <dcterms:created xsi:type="dcterms:W3CDTF">2015-01-05T22:41:08Z</dcterms:created>
  <dcterms:modified xsi:type="dcterms:W3CDTF">2015-03-17T12:25:53Z</dcterms:modified>
</cp:coreProperties>
</file>