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83" r:id="rId5"/>
    <p:sldId id="258" r:id="rId6"/>
    <p:sldId id="296" r:id="rId7"/>
    <p:sldId id="293" r:id="rId8"/>
    <p:sldId id="299" r:id="rId9"/>
    <p:sldId id="259" r:id="rId10"/>
    <p:sldId id="285" r:id="rId11"/>
    <p:sldId id="286" r:id="rId12"/>
    <p:sldId id="292" r:id="rId13"/>
    <p:sldId id="291" r:id="rId14"/>
    <p:sldId id="288" r:id="rId15"/>
    <p:sldId id="289" r:id="rId16"/>
    <p:sldId id="290" r:id="rId17"/>
    <p:sldId id="257" r:id="rId18"/>
    <p:sldId id="282" r:id="rId19"/>
    <p:sldId id="298" r:id="rId20"/>
  </p:sldIdLst>
  <p:sldSz cx="9144000" cy="6858000" type="screen4x3"/>
  <p:notesSz cx="6985000" cy="9283700"/>
  <p:defaultTextStyle>
    <a:defPPr>
      <a:defRPr lang="en-US"/>
    </a:defPPr>
    <a:lvl1pPr algn="ctr"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511" autoAdjust="0"/>
  </p:normalViewPr>
  <p:slideViewPr>
    <p:cSldViewPr>
      <p:cViewPr varScale="1">
        <p:scale>
          <a:sx n="79" d="100"/>
          <a:sy n="79" d="100"/>
        </p:scale>
        <p:origin x="-25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1050"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82" name="Rectangle 6"/>
          <p:cNvSpPr>
            <a:spLocks noGrp="1" noChangeArrowheads="1"/>
          </p:cNvSpPr>
          <p:nvPr>
            <p:ph type="hdr" sz="quarter"/>
          </p:nvPr>
        </p:nvSpPr>
        <p:spPr bwMode="auto">
          <a:xfrm>
            <a:off x="77506" y="77682"/>
            <a:ext cx="6674977" cy="77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ltLang="en-US" dirty="0"/>
          </a:p>
        </p:txBody>
      </p:sp>
      <p:pic>
        <p:nvPicPr>
          <p:cNvPr id="37891" name="Picture 7" descr="CoSeal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18" y="123656"/>
            <a:ext cx="651680" cy="64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8"/>
          <p:cNvSpPr txBox="1">
            <a:spLocks noChangeArrowheads="1"/>
          </p:cNvSpPr>
          <p:nvPr/>
        </p:nvSpPr>
        <p:spPr bwMode="auto">
          <a:xfrm>
            <a:off x="1130950" y="279018"/>
            <a:ext cx="3448211" cy="4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2000" dirty="0">
                <a:latin typeface="Times New Roman" charset="0"/>
              </a:rPr>
              <a:t>County of Fairfax, Virginia</a:t>
            </a:r>
            <a:endParaRPr lang="en-US" dirty="0" smtClean="0"/>
          </a:p>
        </p:txBody>
      </p:sp>
      <p:sp>
        <p:nvSpPr>
          <p:cNvPr id="13317" name="Line 9"/>
          <p:cNvSpPr>
            <a:spLocks noChangeShapeType="1"/>
          </p:cNvSpPr>
          <p:nvPr/>
        </p:nvSpPr>
        <p:spPr bwMode="auto">
          <a:xfrm>
            <a:off x="1165749" y="618279"/>
            <a:ext cx="55867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953" tIns="46477" rIns="92953" bIns="46477"/>
          <a:lstStyle/>
          <a:p>
            <a:pPr>
              <a:defRPr/>
            </a:pPr>
            <a:endParaRPr lang="en-US" dirty="0">
              <a:ea typeface="ＭＳ Ｐゴシック" charset="0"/>
              <a:cs typeface="Arial" charset="0"/>
            </a:endParaRPr>
          </a:p>
        </p:txBody>
      </p:sp>
      <p:sp>
        <p:nvSpPr>
          <p:cNvPr id="13318" name="Rectangle 10"/>
          <p:cNvSpPr>
            <a:spLocks noChangeArrowheads="1"/>
          </p:cNvSpPr>
          <p:nvPr/>
        </p:nvSpPr>
        <p:spPr bwMode="auto">
          <a:xfrm>
            <a:off x="310023" y="8587740"/>
            <a:ext cx="2949961" cy="46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953" tIns="46477" rIns="92953" bIns="46477"/>
          <a:lstStyle/>
          <a:p>
            <a:pPr algn="l">
              <a:defRPr/>
            </a:pPr>
            <a:r>
              <a:rPr lang="en-US" sz="1000" dirty="0">
                <a:ea typeface="ＭＳ Ｐゴシック" charset="0"/>
                <a:cs typeface="Arial" charset="0"/>
              </a:rPr>
              <a:t>Department of Transportation</a:t>
            </a:r>
          </a:p>
          <a:p>
            <a:pPr algn="l">
              <a:defRPr/>
            </a:pPr>
            <a:endParaRPr lang="en-US" sz="1000" dirty="0">
              <a:ea typeface="ＭＳ Ｐゴシック" charset="0"/>
              <a:cs typeface="Arial" charset="0"/>
            </a:endParaRPr>
          </a:p>
          <a:p>
            <a:pPr algn="l">
              <a:defRPr/>
            </a:pPr>
            <a:endParaRPr lang="en-US" sz="1000" dirty="0">
              <a:ea typeface="ＭＳ Ｐゴシック" charset="0"/>
              <a:cs typeface="Arial" charset="0"/>
            </a:endParaRPr>
          </a:p>
        </p:txBody>
      </p:sp>
      <p:pic>
        <p:nvPicPr>
          <p:cNvPr id="37895" name="Picture 11" descr="logo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979" y="8665421"/>
            <a:ext cx="1015482" cy="46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Line 12"/>
          <p:cNvSpPr>
            <a:spLocks noChangeShapeType="1"/>
          </p:cNvSpPr>
          <p:nvPr/>
        </p:nvSpPr>
        <p:spPr bwMode="auto">
          <a:xfrm>
            <a:off x="387529" y="8587740"/>
            <a:ext cx="6053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953" tIns="46477" rIns="92953" bIns="46477"/>
          <a:lstStyle/>
          <a:p>
            <a:pPr>
              <a:defRPr/>
            </a:pPr>
            <a:endParaRPr lang="en-US" dirty="0">
              <a:ea typeface="ＭＳ Ｐゴシック" charset="0"/>
              <a:cs typeface="Arial" charset="0"/>
            </a:endParaRPr>
          </a:p>
        </p:txBody>
      </p:sp>
      <p:sp>
        <p:nvSpPr>
          <p:cNvPr id="13321" name="Text Box 14"/>
          <p:cNvSpPr txBox="1">
            <a:spLocks noChangeArrowheads="1"/>
          </p:cNvSpPr>
          <p:nvPr/>
        </p:nvSpPr>
        <p:spPr bwMode="auto">
          <a:xfrm>
            <a:off x="3027466" y="8803345"/>
            <a:ext cx="775057" cy="2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953" tIns="46477" rIns="92953" bIns="46477">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fld id="{E2BDB51B-2B78-4012-BBE7-44824AAA41BB}" type="slidenum">
              <a:rPr lang="en-US" altLang="en-US" sz="1000">
                <a:cs typeface="Arial" pitchFamily="34" charset="0"/>
              </a:rPr>
              <a:pPr eaLnBrk="1" hangingPunct="1">
                <a:spcBef>
                  <a:spcPct val="50000"/>
                </a:spcBef>
                <a:defRPr/>
              </a:pPr>
              <a:t>‹#›</a:t>
            </a:fld>
            <a:endParaRPr lang="en-US" altLang="en-US" sz="1000" dirty="0">
              <a:cs typeface="Arial" pitchFamily="34" charset="0"/>
            </a:endParaRPr>
          </a:p>
        </p:txBody>
      </p:sp>
    </p:spTree>
    <p:extLst>
      <p:ext uri="{BB962C8B-B14F-4D97-AF65-F5344CB8AC3E}">
        <p14:creationId xmlns:p14="http://schemas.microsoft.com/office/powerpoint/2010/main" val="474890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77506" y="0"/>
            <a:ext cx="6674977" cy="77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ltLang="en-US" dirty="0"/>
          </a:p>
          <a:p>
            <a:pPr>
              <a:defRPr/>
            </a:pPr>
            <a:endParaRPr lang="en-US" altLang="en-US" dirty="0"/>
          </a:p>
        </p:txBody>
      </p:sp>
      <p:sp>
        <p:nvSpPr>
          <p:cNvPr id="11267" name="Rectangle 4"/>
          <p:cNvSpPr>
            <a:spLocks noGrp="1" noRot="1" noChangeAspect="1" noChangeArrowheads="1" noTextEdit="1"/>
          </p:cNvSpPr>
          <p:nvPr>
            <p:ph type="sldImg" idx="2"/>
          </p:nvPr>
        </p:nvSpPr>
        <p:spPr bwMode="auto">
          <a:xfrm>
            <a:off x="1276350" y="850900"/>
            <a:ext cx="4432300" cy="33258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3077" name="Rectangle 5"/>
          <p:cNvSpPr>
            <a:spLocks noGrp="1" noChangeArrowheads="1"/>
          </p:cNvSpPr>
          <p:nvPr>
            <p:ph type="body" sz="quarter" idx="3"/>
          </p:nvPr>
        </p:nvSpPr>
        <p:spPr bwMode="auto">
          <a:xfrm>
            <a:off x="699133" y="4410392"/>
            <a:ext cx="5586735" cy="402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pic>
        <p:nvPicPr>
          <p:cNvPr id="20485" name="Picture 8" descr="logo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979" y="8665421"/>
            <a:ext cx="1015482" cy="46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5" descr="CoSeal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18" y="123656"/>
            <a:ext cx="651680" cy="64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7"/>
          <p:cNvSpPr txBox="1">
            <a:spLocks noChangeArrowheads="1"/>
          </p:cNvSpPr>
          <p:nvPr/>
        </p:nvSpPr>
        <p:spPr bwMode="auto">
          <a:xfrm>
            <a:off x="1130950" y="279018"/>
            <a:ext cx="3448211" cy="4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2000" dirty="0" smtClean="0">
                <a:latin typeface="Times New Roman" charset="0"/>
              </a:rPr>
              <a:t>County of Fairfax, Virginia</a:t>
            </a:r>
            <a:endParaRPr lang="en-US" dirty="0" smtClean="0"/>
          </a:p>
        </p:txBody>
      </p:sp>
      <p:sp>
        <p:nvSpPr>
          <p:cNvPr id="11272" name="Line 20"/>
          <p:cNvSpPr>
            <a:spLocks noChangeShapeType="1"/>
          </p:cNvSpPr>
          <p:nvPr/>
        </p:nvSpPr>
        <p:spPr bwMode="auto">
          <a:xfrm>
            <a:off x="1165749" y="618279"/>
            <a:ext cx="55867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953" tIns="46477" rIns="92953" bIns="46477"/>
          <a:lstStyle/>
          <a:p>
            <a:pPr>
              <a:defRPr/>
            </a:pPr>
            <a:endParaRPr lang="en-US" dirty="0">
              <a:ea typeface="ＭＳ Ｐゴシック" charset="0"/>
              <a:cs typeface="Arial" charset="0"/>
            </a:endParaRPr>
          </a:p>
        </p:txBody>
      </p:sp>
      <p:sp>
        <p:nvSpPr>
          <p:cNvPr id="11273" name="Line 21"/>
          <p:cNvSpPr>
            <a:spLocks noChangeShapeType="1"/>
          </p:cNvSpPr>
          <p:nvPr/>
        </p:nvSpPr>
        <p:spPr bwMode="auto">
          <a:xfrm>
            <a:off x="387529" y="8587740"/>
            <a:ext cx="6053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953" tIns="46477" rIns="92953" bIns="46477"/>
          <a:lstStyle/>
          <a:p>
            <a:pPr>
              <a:defRPr/>
            </a:pPr>
            <a:endParaRPr lang="en-US" dirty="0">
              <a:ea typeface="ＭＳ Ｐゴシック" charset="0"/>
              <a:cs typeface="Arial" charset="0"/>
            </a:endParaRPr>
          </a:p>
        </p:txBody>
      </p:sp>
      <p:sp>
        <p:nvSpPr>
          <p:cNvPr id="11274" name="Rectangle 22"/>
          <p:cNvSpPr>
            <a:spLocks noChangeArrowheads="1"/>
          </p:cNvSpPr>
          <p:nvPr/>
        </p:nvSpPr>
        <p:spPr bwMode="auto">
          <a:xfrm>
            <a:off x="310023" y="8587740"/>
            <a:ext cx="2949961" cy="46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953" tIns="46477" rIns="92953" bIns="46477"/>
          <a:lstStyle/>
          <a:p>
            <a:pPr algn="l">
              <a:defRPr/>
            </a:pPr>
            <a:r>
              <a:rPr lang="en-US" sz="1000" dirty="0">
                <a:ea typeface="ＭＳ Ｐゴシック" charset="0"/>
                <a:cs typeface="Arial" charset="0"/>
              </a:rPr>
              <a:t>Department of Transportation</a:t>
            </a:r>
          </a:p>
          <a:p>
            <a:pPr algn="l">
              <a:defRPr/>
            </a:pPr>
            <a:endParaRPr lang="en-US" sz="1000" dirty="0">
              <a:ea typeface="ＭＳ Ｐゴシック" charset="0"/>
              <a:cs typeface="Arial" charset="0"/>
            </a:endParaRPr>
          </a:p>
          <a:p>
            <a:pPr algn="l">
              <a:defRPr/>
            </a:pPr>
            <a:endParaRPr lang="en-US" sz="1000" dirty="0">
              <a:ea typeface="ＭＳ Ｐゴシック" charset="0"/>
              <a:cs typeface="Arial" charset="0"/>
            </a:endParaRPr>
          </a:p>
        </p:txBody>
      </p:sp>
      <p:sp>
        <p:nvSpPr>
          <p:cNvPr id="11275" name="Text Box 24"/>
          <p:cNvSpPr txBox="1">
            <a:spLocks noChangeArrowheads="1"/>
          </p:cNvSpPr>
          <p:nvPr/>
        </p:nvSpPr>
        <p:spPr bwMode="auto">
          <a:xfrm>
            <a:off x="3027466" y="8803345"/>
            <a:ext cx="775057" cy="2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953" tIns="46477" rIns="92953" bIns="46477">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fld id="{2B4267B2-F084-4C4B-AE3D-2536F09E93A7}" type="slidenum">
              <a:rPr lang="en-US" altLang="en-US" sz="1000" smtClean="0">
                <a:cs typeface="Arial" pitchFamily="34" charset="0"/>
              </a:rPr>
              <a:pPr eaLnBrk="1" hangingPunct="1">
                <a:spcBef>
                  <a:spcPct val="50000"/>
                </a:spcBef>
                <a:defRPr/>
              </a:pPr>
              <a:t>‹#›</a:t>
            </a:fld>
            <a:endParaRPr lang="en-US" altLang="en-US" sz="1000" dirty="0" smtClean="0">
              <a:cs typeface="Arial" pitchFamily="34" charset="0"/>
            </a:endParaRPr>
          </a:p>
        </p:txBody>
      </p:sp>
    </p:spTree>
    <p:extLst>
      <p:ext uri="{BB962C8B-B14F-4D97-AF65-F5344CB8AC3E}">
        <p14:creationId xmlns:p14="http://schemas.microsoft.com/office/powerpoint/2010/main" val="237692815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1507"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Fairfax Connector passengers will see new benefits from ITS!  Most visible to passengers will be the availability of real-time bus arrival information and on-board next stop announcements.</a:t>
            </a:r>
          </a:p>
          <a:p>
            <a:pPr>
              <a:defRPr/>
            </a:pPr>
            <a:endParaRPr lang="en-US" dirty="0" smtClean="0"/>
          </a:p>
          <a:p>
            <a:pPr marL="174289" indent="-174289">
              <a:buFont typeface="Arial" panose="020B0604020202020204" pitchFamily="34" charset="0"/>
              <a:buChar char="•"/>
              <a:defRPr/>
            </a:pPr>
            <a:r>
              <a:rPr lang="en-US" dirty="0" smtClean="0"/>
              <a:t>Since the re-launch of Metro’s “NextBus” predictions in late 2009/early 2010, Fairfax Connector passengers have been requesting real-time bus arrival predictions.</a:t>
            </a:r>
          </a:p>
          <a:p>
            <a:pPr marL="174289" lvl="1" indent="-174289">
              <a:buFont typeface="Arial" panose="020B0604020202020204" pitchFamily="34" charset="0"/>
              <a:buChar char="•"/>
              <a:defRPr/>
            </a:pPr>
            <a:r>
              <a:rPr lang="en-US" dirty="0" smtClean="0"/>
              <a:t>Fairfax Connector’s website and call center menu will be updated to reflect bus tracking capabilities.</a:t>
            </a:r>
          </a:p>
          <a:p>
            <a:pPr marL="174289" indent="-174289">
              <a:buFont typeface="Arial" panose="020B0604020202020204" pitchFamily="34" charset="0"/>
              <a:buChar char="•"/>
              <a:defRPr/>
            </a:pPr>
            <a:r>
              <a:rPr lang="en-US" dirty="0" smtClean="0"/>
              <a:t>Passengers will reduce time spent waiting for a bus – </a:t>
            </a:r>
          </a:p>
          <a:p>
            <a:pPr>
              <a:defRPr/>
            </a:pPr>
            <a:endParaRPr lang="en-US" dirty="0" smtClean="0"/>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1747" name="Notes Placeholder 2"/>
          <p:cNvSpPr>
            <a:spLocks noGrp="1"/>
          </p:cNvSpPr>
          <p:nvPr>
            <p:ph type="body" idx="1"/>
          </p:nvPr>
        </p:nvSpPr>
        <p:spPr>
          <a:noFill/>
        </p:spPr>
        <p:txBody>
          <a:bodyPr/>
          <a:lstStyle/>
          <a:p>
            <a:r>
              <a:rPr lang="en-US" altLang="en-US" dirty="0" smtClean="0">
                <a:ea typeface="ＭＳ Ｐゴシック" pitchFamily="34" charset="-128"/>
              </a:rPr>
              <a:t>Fairfax Connector’s real-time bus tracking website will be similar to what is in place now at the Chicago Transit Authority (CTA).  (one of the largest</a:t>
            </a:r>
            <a:r>
              <a:rPr lang="en-US" altLang="en-US" baseline="0" dirty="0" smtClean="0">
                <a:ea typeface="ＭＳ Ｐゴシック" pitchFamily="34" charset="-128"/>
              </a:rPr>
              <a:t> in the US)</a:t>
            </a: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2771" name="Notes Placeholder 2"/>
          <p:cNvSpPr>
            <a:spLocks noGrp="1"/>
          </p:cNvSpPr>
          <p:nvPr>
            <p:ph type="body" idx="1"/>
          </p:nvPr>
        </p:nvSpPr>
        <p:spPr>
          <a:noFill/>
        </p:spPr>
        <p:txBody>
          <a:bodyPr/>
          <a:lstStyle/>
          <a:p>
            <a:endParaRPr lang="en-US" altLang="en-US" dirty="0" smtClean="0">
              <a:ea typeface="ＭＳ Ｐゴシック" pitchFamily="34" charset="-128"/>
            </a:endParaRPr>
          </a:p>
          <a:p>
            <a:r>
              <a:rPr lang="en-US" altLang="en-US" dirty="0" smtClean="0">
                <a:ea typeface="ＭＳ Ｐゴシック" pitchFamily="34" charset="-128"/>
              </a:rPr>
              <a:t>The Connector will</a:t>
            </a:r>
            <a:r>
              <a:rPr lang="en-US" altLang="en-US" baseline="0" dirty="0" smtClean="0">
                <a:ea typeface="ＭＳ Ｐゴシック" pitchFamily="34" charset="-128"/>
              </a:rPr>
              <a:t> add bus stop ID #’s to all stops as part of ITS (+2000)</a:t>
            </a:r>
          </a:p>
          <a:p>
            <a:endParaRPr lang="en-US" altLang="en-US" dirty="0" smtClean="0">
              <a:ea typeface="ＭＳ Ｐゴシック" pitchFamily="34" charset="-128"/>
            </a:endParaRPr>
          </a:p>
          <a:p>
            <a:r>
              <a:rPr lang="en-US" altLang="en-US" dirty="0" smtClean="0">
                <a:ea typeface="ＭＳ Ｐゴシック" pitchFamily="34" charset="-128"/>
              </a:rPr>
              <a:t>Fairfax Connector riders will have access to predicted arrival times by bus stop </a:t>
            </a:r>
          </a:p>
          <a:p>
            <a:endParaRPr lang="en-US" altLang="en-US" dirty="0" smtClean="0">
              <a:ea typeface="ＭＳ Ｐゴシック" pitchFamily="34" charset="-128"/>
            </a:endParaRPr>
          </a:p>
          <a:p>
            <a:r>
              <a:rPr lang="en-US" altLang="en-US" dirty="0" smtClean="0">
                <a:ea typeface="ＭＳ Ｐゴシック" pitchFamily="34" charset="-128"/>
              </a:rPr>
              <a:t>View web link and talk to information</a:t>
            </a:r>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5" name="Notes Placeholder 2"/>
          <p:cNvSpPr>
            <a:spLocks noGrp="1"/>
          </p:cNvSpPr>
          <p:nvPr>
            <p:ph type="body" idx="1"/>
          </p:nvPr>
        </p:nvSpPr>
        <p:spPr>
          <a:noFill/>
        </p:spPr>
        <p:txBody>
          <a:bodyPr/>
          <a:lstStyle/>
          <a:p>
            <a:pPr defTabSz="928042"/>
            <a:r>
              <a:rPr lang="en-US" altLang="en-US" dirty="0" smtClean="0">
                <a:ea typeface="ＭＳ Ｐゴシック" pitchFamily="34" charset="-128"/>
              </a:rPr>
              <a:t>(FROM PRIOR SLIDE)</a:t>
            </a:r>
          </a:p>
          <a:p>
            <a:pPr defTabSz="928042"/>
            <a:endParaRPr lang="en-US" altLang="en-US" dirty="0" smtClean="0">
              <a:ea typeface="ＭＳ Ｐゴシック" pitchFamily="34" charset="-128"/>
            </a:endParaRPr>
          </a:p>
          <a:p>
            <a:pPr defTabSz="928042"/>
            <a:r>
              <a:rPr lang="en-US" altLang="en-US" dirty="0" smtClean="0">
                <a:ea typeface="ＭＳ Ｐゴシック" pitchFamily="34" charset="-128"/>
              </a:rPr>
              <a:t>Option</a:t>
            </a:r>
            <a:r>
              <a:rPr lang="en-US" altLang="en-US" baseline="0" dirty="0" smtClean="0">
                <a:ea typeface="ＭＳ Ｐゴシック" pitchFamily="34" charset="-128"/>
              </a:rPr>
              <a:t> to also</a:t>
            </a:r>
            <a:r>
              <a:rPr lang="en-US" altLang="en-US" dirty="0" smtClean="0">
                <a:ea typeface="ＭＳ Ｐゴシック" pitchFamily="34" charset="-128"/>
              </a:rPr>
              <a:t> view bus locations on a map.  </a:t>
            </a:r>
          </a:p>
          <a:p>
            <a:pPr defTabSz="928042"/>
            <a:endParaRPr lang="en-US" altLang="en-US" dirty="0"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4819" name="Notes Placeholder 2"/>
          <p:cNvSpPr>
            <a:spLocks noGrp="1"/>
          </p:cNvSpPr>
          <p:nvPr>
            <p:ph type="body" idx="1"/>
          </p:nvPr>
        </p:nvSpPr>
        <p:spPr>
          <a:noFill/>
        </p:spPr>
        <p:txBody>
          <a:bodyPr/>
          <a:lstStyle/>
          <a:p>
            <a:pPr marL="171450" indent="-171450" defTabSz="928042">
              <a:buFont typeface="Arial" panose="020B0604020202020204" pitchFamily="34" charset="0"/>
              <a:buChar char="•"/>
            </a:pPr>
            <a:r>
              <a:rPr lang="en-US" altLang="en-US" dirty="0" smtClean="0">
                <a:ea typeface="ＭＳ Ｐゴシック" pitchFamily="34" charset="-128"/>
              </a:rPr>
              <a:t>To provide some background, Fairfax Connector started exploring APTS in 2004.  Although</a:t>
            </a:r>
            <a:r>
              <a:rPr lang="en-US" altLang="en-US" baseline="0" dirty="0" smtClean="0">
                <a:ea typeface="ＭＳ Ｐゴシック" pitchFamily="34" charset="-128"/>
              </a:rPr>
              <a:t> we have been slow to implement the good news is</a:t>
            </a:r>
          </a:p>
          <a:p>
            <a:pPr marL="171450" indent="-171450" defTabSz="928042">
              <a:buFont typeface="Arial" panose="020B0604020202020204" pitchFamily="34" charset="0"/>
              <a:buChar char="•"/>
            </a:pPr>
            <a:endParaRPr lang="en-US" altLang="en-US" baseline="0" dirty="0" smtClean="0">
              <a:ea typeface="ＭＳ Ｐゴシック" pitchFamily="34" charset="-128"/>
            </a:endParaRPr>
          </a:p>
          <a:p>
            <a:pPr marL="0" indent="0" defTabSz="928042">
              <a:buFont typeface="Arial" panose="020B0604020202020204" pitchFamily="34" charset="0"/>
              <a:buNone/>
            </a:pPr>
            <a:r>
              <a:rPr lang="en-US" altLang="en-US" baseline="0" dirty="0" smtClean="0">
                <a:ea typeface="ＭＳ Ｐゴシック" pitchFamily="34" charset="-128"/>
              </a:rPr>
              <a:t>Project design team includes members of Transit Services, MV Transportation, DIT, and Transystems who is serving as technical consultant on the project</a:t>
            </a:r>
            <a:endParaRPr lang="en-US" altLang="en-US" dirty="0"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Review of current project schedule</a:t>
            </a:r>
          </a:p>
          <a:p>
            <a:pPr eaLnBrk="1" hangingPunct="1">
              <a:defRPr/>
            </a:pPr>
            <a:endParaRPr lang="en-US" dirty="0" smtClean="0"/>
          </a:p>
          <a:p>
            <a:pPr marL="171450" indent="-171450" eaLnBrk="1" hangingPunct="1">
              <a:buFont typeface="Arial" panose="020B0604020202020204" pitchFamily="34" charset="0"/>
              <a:buChar char="•"/>
              <a:defRPr/>
            </a:pPr>
            <a:r>
              <a:rPr lang="en-US" dirty="0" smtClean="0"/>
              <a:t>System engineering and three project design phases: were completed in February 2015</a:t>
            </a:r>
          </a:p>
          <a:p>
            <a:pPr marL="171039" indent="-171039" eaLnBrk="1" hangingPunct="1">
              <a:buFont typeface="Arial" panose="020B0604020202020204" pitchFamily="34" charset="0"/>
              <a:buChar char="•"/>
              <a:defRPr/>
            </a:pPr>
            <a:r>
              <a:rPr lang="en-US" dirty="0" smtClean="0"/>
              <a:t>T</a:t>
            </a:r>
            <a:r>
              <a:rPr lang="en-US" baseline="0" dirty="0" smtClean="0"/>
              <a:t>argeting </a:t>
            </a:r>
            <a:r>
              <a:rPr lang="en-US" dirty="0" smtClean="0"/>
              <a:t>Database testing (Factory Acceptance Testing): June 2015</a:t>
            </a:r>
          </a:p>
          <a:p>
            <a:pPr marL="171039" indent="-171039" eaLnBrk="1" hangingPunct="1">
              <a:buFont typeface="Arial" panose="020B0604020202020204" pitchFamily="34" charset="0"/>
              <a:buChar char="•"/>
              <a:defRPr/>
            </a:pPr>
            <a:r>
              <a:rPr lang="en-US" dirty="0" smtClean="0"/>
              <a:t>Project pilot testing (“Mini-fleet”): Late summer 2015</a:t>
            </a:r>
          </a:p>
          <a:p>
            <a:pPr marL="171039" indent="-171039" eaLnBrk="1" hangingPunct="1">
              <a:buFont typeface="Arial" panose="020B0604020202020204" pitchFamily="34" charset="0"/>
              <a:buChar char="•"/>
              <a:defRPr/>
            </a:pPr>
            <a:r>
              <a:rPr lang="en-US" dirty="0" smtClean="0"/>
              <a:t>Full vehicle installations</a:t>
            </a:r>
            <a:r>
              <a:rPr lang="en-US" baseline="0" dirty="0" smtClean="0"/>
              <a:t> and training for approx.: 700 contract employees</a:t>
            </a:r>
          </a:p>
          <a:p>
            <a:pPr marL="171039" marR="0" indent="-171039"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System-wide testing: Fall 2015</a:t>
            </a:r>
          </a:p>
          <a:p>
            <a:pPr marL="171039" indent="-171039" eaLnBrk="1" hangingPunct="1">
              <a:buFont typeface="Arial" panose="020B0604020202020204" pitchFamily="34" charset="0"/>
              <a:buChar char="•"/>
              <a:defRPr/>
            </a:pPr>
            <a:r>
              <a:rPr lang="en-US" dirty="0" smtClean="0"/>
              <a:t>Deployment: Early spring 2016</a:t>
            </a:r>
          </a:p>
          <a:p>
            <a:pPr>
              <a:defRPr/>
            </a:pPr>
            <a:endParaRPr lang="en-US" dirty="0"/>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a:t>
            </a:r>
            <a:r>
              <a:rPr lang="en-US" baseline="0" dirty="0" smtClean="0"/>
              <a:t> closing</a:t>
            </a:r>
            <a:endParaRPr lang="en-US" dirty="0"/>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Key goals of Fairfax Connector ITS:</a:t>
            </a:r>
          </a:p>
          <a:p>
            <a:pPr>
              <a:defRPr/>
            </a:pPr>
            <a:endParaRPr lang="en-US" dirty="0" smtClean="0"/>
          </a:p>
          <a:p>
            <a:pPr>
              <a:buFont typeface="Arial" panose="020B0604020202020204" pitchFamily="34" charset="0"/>
              <a:buNone/>
              <a:defRPr/>
            </a:pPr>
            <a:r>
              <a:rPr lang="en-US" u="sng" dirty="0" smtClean="0"/>
              <a:t>Improve Safety</a:t>
            </a:r>
          </a:p>
          <a:p>
            <a:pPr marL="171039" indent="-171039">
              <a:buFont typeface="Arial" panose="020B0604020202020204" pitchFamily="34" charset="0"/>
              <a:buChar char="•"/>
              <a:defRPr/>
            </a:pPr>
            <a:r>
              <a:rPr lang="en-US" dirty="0" smtClean="0"/>
              <a:t>ITS enhances the safety of passengers and employees with improved emergency features such as remote vehicle monitoring and GPS technology and eventually will integrate on board video technology</a:t>
            </a:r>
          </a:p>
          <a:p>
            <a:pPr marL="171039" indent="-171039">
              <a:buFont typeface="Arial" panose="020B0604020202020204" pitchFamily="34" charset="0"/>
              <a:buChar char="•"/>
              <a:defRPr/>
            </a:pPr>
            <a:endParaRPr lang="en-US" u="sng" dirty="0" smtClean="0"/>
          </a:p>
          <a:p>
            <a:pPr marL="0" indent="0">
              <a:buFont typeface="Arial" panose="020B0604020202020204" pitchFamily="34" charset="0"/>
              <a:buNone/>
              <a:defRPr/>
            </a:pPr>
            <a:r>
              <a:rPr lang="en-US" u="sng" dirty="0" smtClean="0"/>
              <a:t>Increase Ridership</a:t>
            </a:r>
            <a:endParaRPr lang="en-US" dirty="0" smtClean="0"/>
          </a:p>
          <a:p>
            <a:pPr marL="171039" indent="-171039">
              <a:buFont typeface="Arial" panose="020B0604020202020204" pitchFamily="34" charset="0"/>
              <a:buChar char="•"/>
              <a:defRPr/>
            </a:pPr>
            <a:r>
              <a:rPr lang="en-US" dirty="0" smtClean="0"/>
              <a:t>System will employ technologies that ensure ADA compliance thereby increasing access to persons</a:t>
            </a:r>
            <a:r>
              <a:rPr lang="en-US" baseline="0" dirty="0" smtClean="0"/>
              <a:t> with disabilities</a:t>
            </a:r>
            <a:endParaRPr lang="en-US" dirty="0" smtClean="0"/>
          </a:p>
          <a:p>
            <a:pPr marL="171039" indent="-171039">
              <a:buFont typeface="Arial" panose="020B0604020202020204" pitchFamily="34" charset="0"/>
              <a:buChar char="•"/>
              <a:defRPr/>
            </a:pPr>
            <a:r>
              <a:rPr lang="en-US" dirty="0" smtClean="0"/>
              <a:t>Attract Millennials and other tech savvy persons connected to the world via smartphones expect to receive information electronically </a:t>
            </a:r>
          </a:p>
          <a:p>
            <a:pPr>
              <a:buFont typeface="Arial" panose="020B0604020202020204" pitchFamily="34" charset="0"/>
              <a:buNone/>
              <a:defRPr/>
            </a:pPr>
            <a:endParaRPr lang="en-US" u="sng" dirty="0" smtClean="0"/>
          </a:p>
          <a:p>
            <a:pPr>
              <a:buFont typeface="Arial" panose="020B0604020202020204" pitchFamily="34" charset="0"/>
              <a:buNone/>
              <a:defRPr/>
            </a:pPr>
            <a:r>
              <a:rPr lang="en-US" u="sng" dirty="0" smtClean="0"/>
              <a:t>Improved Communications</a:t>
            </a:r>
          </a:p>
          <a:p>
            <a:pPr marL="171039" indent="-171039">
              <a:buFont typeface="Arial" panose="020B0604020202020204" pitchFamily="34" charset="0"/>
              <a:buChar char="•"/>
              <a:defRPr/>
            </a:pPr>
            <a:r>
              <a:rPr lang="en-US" dirty="0" smtClean="0"/>
              <a:t>Customer will have full access to real time information</a:t>
            </a:r>
          </a:p>
          <a:p>
            <a:pPr marL="171039" indent="-171039">
              <a:buFont typeface="Arial" panose="020B0604020202020204" pitchFamily="34" charset="0"/>
              <a:buChar char="•"/>
              <a:defRPr/>
            </a:pPr>
            <a:r>
              <a:rPr lang="en-US" dirty="0" smtClean="0"/>
              <a:t>Customers may receive updates on service disruptions or activities that may impact their trip plans</a:t>
            </a:r>
          </a:p>
          <a:p>
            <a:pPr marL="171039" indent="-171039">
              <a:buFont typeface="Arial" panose="020B0604020202020204" pitchFamily="34" charset="0"/>
              <a:buChar char="•"/>
              <a:defRPr/>
            </a:pPr>
            <a:endParaRPr lang="en-US" dirty="0" smtClean="0"/>
          </a:p>
          <a:p>
            <a:pPr>
              <a:buFont typeface="Arial" panose="020B0604020202020204" pitchFamily="34" charset="0"/>
              <a:buNone/>
              <a:defRPr/>
            </a:pPr>
            <a:r>
              <a:rPr lang="en-US" u="sng" dirty="0" smtClean="0"/>
              <a:t>Rider experience</a:t>
            </a:r>
          </a:p>
          <a:p>
            <a:pPr marL="171039" indent="-171039">
              <a:buFont typeface="Arial" panose="020B0604020202020204" pitchFamily="34" charset="0"/>
              <a:buChar char="•"/>
              <a:defRPr/>
            </a:pPr>
            <a:r>
              <a:rPr lang="en-US" dirty="0" smtClean="0"/>
              <a:t>Data will be open for 3</a:t>
            </a:r>
            <a:r>
              <a:rPr lang="en-US" baseline="30000" dirty="0" smtClean="0"/>
              <a:t>rd</a:t>
            </a:r>
            <a:r>
              <a:rPr lang="en-US" dirty="0" smtClean="0"/>
              <a:t> party developers to create user friendly customized apps   </a:t>
            </a:r>
          </a:p>
          <a:p>
            <a:pPr marL="171039" indent="-171039">
              <a:buFont typeface="Arial" panose="020B0604020202020204" pitchFamily="34" charset="0"/>
              <a:buChar char="•"/>
              <a:defRPr/>
            </a:pPr>
            <a:r>
              <a:rPr lang="en-US" dirty="0" smtClean="0"/>
              <a:t>It is envisioned the system will provide overall better customer service to our patrons</a:t>
            </a:r>
          </a:p>
          <a:p>
            <a:pPr marL="171039" indent="-171039">
              <a:buFont typeface="Arial" panose="020B0604020202020204" pitchFamily="34" charset="0"/>
              <a:buChar char="•"/>
              <a:defRPr/>
            </a:pPr>
            <a:endParaRPr lang="en-US" dirty="0" smtClean="0"/>
          </a:p>
          <a:p>
            <a:pPr marL="0" indent="0">
              <a:buFont typeface="Arial" panose="020B0604020202020204" pitchFamily="34" charset="0"/>
              <a:buNone/>
              <a:defRPr/>
            </a:pPr>
            <a:r>
              <a:rPr lang="en-US" dirty="0" smtClean="0"/>
              <a:t>Improve reliability</a:t>
            </a:r>
          </a:p>
          <a:p>
            <a:pPr marL="171450" indent="-171450">
              <a:buFont typeface="Arial" panose="020B0604020202020204" pitchFamily="34" charset="0"/>
              <a:buChar char="•"/>
              <a:defRPr/>
            </a:pPr>
            <a:r>
              <a:rPr lang="en-US" dirty="0" smtClean="0"/>
              <a:t>System reliability and connectivity will be improved thru the use of system data</a:t>
            </a:r>
            <a:r>
              <a:rPr lang="en-US" baseline="0" dirty="0" smtClean="0"/>
              <a:t> for planning and operations</a:t>
            </a:r>
            <a:endParaRPr lang="en-US" dirty="0" smtClean="0"/>
          </a:p>
          <a:p>
            <a:pPr>
              <a:buFont typeface="Arial" panose="020B0604020202020204" pitchFamily="34" charset="0"/>
              <a:buNone/>
              <a:defRPr/>
            </a:pPr>
            <a:endParaRPr lang="en-US" dirty="0" smtClean="0"/>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38">
              <a:defRPr/>
            </a:pPr>
            <a:r>
              <a:rPr lang="en-US" dirty="0" smtClean="0"/>
              <a:t>Our approach to implementing ITS is two-phase. </a:t>
            </a:r>
          </a:p>
          <a:p>
            <a:pPr defTabSz="929538">
              <a:defRPr/>
            </a:pPr>
            <a:endParaRPr lang="en-US" dirty="0" smtClean="0"/>
          </a:p>
          <a:p>
            <a:pPr defTabSz="929538">
              <a:defRPr/>
            </a:pPr>
            <a:endParaRPr lang="en-US" dirty="0" smtClean="0"/>
          </a:p>
          <a:p>
            <a:pPr marL="174289" indent="-174289" defTabSz="929538">
              <a:buFont typeface="Arial" panose="020B0604020202020204" pitchFamily="34" charset="0"/>
              <a:buChar char="•"/>
              <a:defRPr/>
            </a:pPr>
            <a:endParaRPr lang="en-US" dirty="0" smtClean="0"/>
          </a:p>
          <a:p>
            <a:pPr>
              <a:defRPr/>
            </a:pPr>
            <a:endParaRPr lang="en-US" dirty="0"/>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Fairfax Connector ITS:</a:t>
            </a:r>
          </a:p>
          <a:p>
            <a:pPr>
              <a:defRPr/>
            </a:pPr>
            <a:endParaRPr lang="en-US" dirty="0" smtClean="0"/>
          </a:p>
          <a:p>
            <a:pPr>
              <a:buFont typeface="Arial" panose="020B0604020202020204" pitchFamily="34" charset="0"/>
              <a:buNone/>
              <a:defRPr/>
            </a:pPr>
            <a:r>
              <a:rPr lang="en-US" dirty="0" smtClean="0"/>
              <a:t>CAD-AVL technology- automates traditional dispatching and provides new functionality to more efficiently manage resources.  The technology allows for monitoring of all vehicles in real time adding to efficiency and security of operations. </a:t>
            </a:r>
          </a:p>
          <a:p>
            <a:pPr>
              <a:buFont typeface="Arial" panose="020B0604020202020204" pitchFamily="34" charset="0"/>
              <a:buNone/>
              <a:defRPr/>
            </a:pPr>
            <a:endParaRPr lang="en-US" dirty="0" smtClean="0"/>
          </a:p>
          <a:p>
            <a:pPr>
              <a:buFont typeface="Arial" panose="020B0604020202020204" pitchFamily="34" charset="0"/>
              <a:buNone/>
              <a:defRPr/>
            </a:pPr>
            <a:r>
              <a:rPr lang="en-US" dirty="0" smtClean="0"/>
              <a:t>APC will replace fareboxes as the method o</a:t>
            </a:r>
            <a:r>
              <a:rPr lang="en-US" baseline="0" dirty="0" smtClean="0"/>
              <a:t>f recording ridership</a:t>
            </a:r>
            <a:endParaRPr lang="en-US" dirty="0" smtClean="0"/>
          </a:p>
          <a:p>
            <a:pPr>
              <a:buFont typeface="Arial" panose="020B0604020202020204" pitchFamily="34" charset="0"/>
              <a:buNone/>
              <a:defRPr/>
            </a:pPr>
            <a:endParaRPr lang="en-US" dirty="0" smtClean="0"/>
          </a:p>
          <a:p>
            <a:pPr marL="0" indent="0">
              <a:buFont typeface="Arial" panose="020B0604020202020204" pitchFamily="34" charset="0"/>
              <a:buNone/>
              <a:defRPr/>
            </a:pPr>
            <a:r>
              <a:rPr lang="en-US" dirty="0" smtClean="0"/>
              <a:t>DMS signage will be installed at key transit facilities inc: F-S, WRE, RTC, with</a:t>
            </a:r>
            <a:r>
              <a:rPr lang="en-US" baseline="0" dirty="0" smtClean="0"/>
              <a:t> options for phase 2 rail stations</a:t>
            </a:r>
          </a:p>
          <a:p>
            <a:pPr marL="0" indent="0">
              <a:buFont typeface="Arial" panose="020B0604020202020204" pitchFamily="34" charset="0"/>
              <a:buNone/>
              <a:defRPr/>
            </a:pPr>
            <a:endParaRPr lang="en-US" baseline="0" dirty="0" smtClean="0"/>
          </a:p>
          <a:p>
            <a:pPr marL="0" indent="0">
              <a:buFont typeface="Arial" panose="020B0604020202020204" pitchFamily="34" charset="0"/>
              <a:buNone/>
              <a:defRPr/>
            </a:pPr>
            <a:r>
              <a:rPr lang="en-US" dirty="0" smtClean="0"/>
              <a:t>IVR system will be layered on the front end of call center software.  Technology allows riders to get predictions via the call center without talking to an</a:t>
            </a:r>
            <a:r>
              <a:rPr lang="en-US" baseline="0" dirty="0" smtClean="0"/>
              <a:t> agent. *point of info 8500 monthly calls</a:t>
            </a:r>
          </a:p>
          <a:p>
            <a:pPr marL="0" indent="0">
              <a:buFont typeface="Arial" panose="020B0604020202020204" pitchFamily="34" charset="0"/>
              <a:buNone/>
              <a:defRPr/>
            </a:pPr>
            <a:endParaRPr lang="en-US" baseline="0" dirty="0" smtClean="0"/>
          </a:p>
          <a:p>
            <a:pPr marL="0" indent="0">
              <a:buFont typeface="Arial" panose="020B0604020202020204" pitchFamily="34" charset="0"/>
              <a:buNone/>
              <a:defRPr/>
            </a:pPr>
            <a:r>
              <a:rPr lang="en-US" baseline="0" dirty="0" smtClean="0"/>
              <a:t>Real time information for passengers in the form of web applications, call center software, on board annunciation</a:t>
            </a:r>
          </a:p>
          <a:p>
            <a:pPr marL="0" indent="0">
              <a:buFont typeface="Arial" panose="020B0604020202020204" pitchFamily="34" charset="0"/>
              <a:buNone/>
              <a:defRPr/>
            </a:pPr>
            <a:endParaRPr lang="en-US" baseline="0" dirty="0" smtClean="0"/>
          </a:p>
          <a:p>
            <a:pPr marL="0" indent="0">
              <a:buFont typeface="Arial" panose="020B0604020202020204" pitchFamily="34" charset="0"/>
              <a:buNone/>
              <a:defRPr/>
            </a:pPr>
            <a:r>
              <a:rPr lang="en-US" baseline="0" dirty="0" smtClean="0"/>
              <a:t>Reporting systems-</a:t>
            </a:r>
          </a:p>
          <a:p>
            <a:pPr marL="171450" indent="-171450">
              <a:buFont typeface="Arial" panose="020B0604020202020204" pitchFamily="34" charset="0"/>
              <a:buChar char="•"/>
              <a:defRPr/>
            </a:pPr>
            <a:r>
              <a:rPr lang="en-US" baseline="0" dirty="0" smtClean="0"/>
              <a:t>In conjunction with this project, the Connector is reviewing all legacy reports. </a:t>
            </a:r>
          </a:p>
          <a:p>
            <a:pPr marL="171450" indent="-171450">
              <a:buFont typeface="Arial" panose="020B0604020202020204" pitchFamily="34" charset="0"/>
              <a:buChar char="•"/>
              <a:defRPr/>
            </a:pPr>
            <a:r>
              <a:rPr lang="en-US" baseline="0" dirty="0" smtClean="0"/>
              <a:t>Custom reports and dashboards will be developed which focus on key metrics in order to better manage the system</a:t>
            </a:r>
            <a:endParaRPr lang="en-US" dirty="0" smtClean="0"/>
          </a:p>
          <a:p>
            <a:pPr marL="174289" indent="-174289">
              <a:buFont typeface="Arial" panose="020B0604020202020204" pitchFamily="34" charset="0"/>
              <a:buChar char="•"/>
              <a:defRPr/>
            </a:pPr>
            <a:endParaRPr lang="en-US" dirty="0" smtClean="0"/>
          </a:p>
          <a:p>
            <a:pPr>
              <a:defRPr/>
            </a:pPr>
            <a:endParaRPr lang="en-US" dirty="0"/>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Fairfax Connector ITS:</a:t>
            </a:r>
          </a:p>
          <a:p>
            <a:pPr>
              <a:defRPr/>
            </a:pPr>
            <a:endParaRPr lang="en-US" dirty="0" smtClean="0"/>
          </a:p>
          <a:p>
            <a:pPr>
              <a:buFont typeface="Arial" panose="020B0604020202020204" pitchFamily="34" charset="0"/>
              <a:buNone/>
              <a:defRPr/>
            </a:pPr>
            <a:r>
              <a:rPr lang="en-US" dirty="0" smtClean="0"/>
              <a:t>Phase</a:t>
            </a:r>
            <a:r>
              <a:rPr lang="en-US" baseline="0" dirty="0" smtClean="0"/>
              <a:t> 2 solutions include options for:</a:t>
            </a:r>
          </a:p>
          <a:p>
            <a:pPr>
              <a:buFont typeface="Arial" panose="020B0604020202020204" pitchFamily="34" charset="0"/>
              <a:buNone/>
              <a:defRP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Vehicle component monitoring software is Advanced fleet technology that helps reduce maintenance costs and improves</a:t>
            </a:r>
            <a:r>
              <a:rPr lang="en-US" baseline="0" dirty="0" smtClean="0"/>
              <a:t> fleet</a:t>
            </a:r>
            <a:r>
              <a:rPr lang="en-US" dirty="0" smtClean="0"/>
              <a:t> reliability  </a:t>
            </a:r>
          </a:p>
          <a:p>
            <a:pPr marL="171450" indent="-171450" defTabSz="929538">
              <a:buFont typeface="Arial" panose="020B0604020202020204" pitchFamily="34" charset="0"/>
              <a:buChar char="•"/>
              <a:defRPr/>
            </a:pPr>
            <a:r>
              <a:rPr lang="en-US" dirty="0" smtClean="0"/>
              <a:t>Video technology-  Many transit providers are using camera technology today and most report the systems pay for themselves in terms of risk</a:t>
            </a:r>
            <a:r>
              <a:rPr lang="en-US" baseline="0" dirty="0" smtClean="0"/>
              <a:t> management</a:t>
            </a:r>
            <a:endParaRPr lang="en-US" dirty="0" smtClean="0"/>
          </a:p>
          <a:p>
            <a:pPr marL="171450" indent="-171450" defTabSz="929538">
              <a:buFont typeface="Arial" panose="020B0604020202020204" pitchFamily="34" charset="0"/>
              <a:buChar char="•"/>
              <a:defRPr/>
            </a:pPr>
            <a:r>
              <a:rPr lang="en-US" dirty="0" smtClean="0"/>
              <a:t>Yard</a:t>
            </a:r>
            <a:r>
              <a:rPr lang="en-US" baseline="0" dirty="0" smtClean="0"/>
              <a:t> management software is useful for managing vehicle locations and assignments on bus yards</a:t>
            </a:r>
            <a:endParaRPr lang="en-US" dirty="0" smtClean="0"/>
          </a:p>
          <a:p>
            <a:pPr marL="174289" indent="-174289">
              <a:buFont typeface="Arial" panose="020B0604020202020204" pitchFamily="34" charset="0"/>
              <a:buChar char="•"/>
              <a:defRPr/>
            </a:pPr>
            <a:endParaRPr lang="en-US" dirty="0" smtClean="0"/>
          </a:p>
          <a:p>
            <a:pPr>
              <a:defRPr/>
            </a:pPr>
            <a:endParaRPr lang="en-US" dirty="0"/>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Management of bus service</a:t>
            </a:r>
          </a:p>
          <a:p>
            <a:pPr marL="174289" indent="-174289">
              <a:buFont typeface="Arial" panose="020B0604020202020204" pitchFamily="34" charset="0"/>
              <a:buChar char="•"/>
              <a:defRPr/>
            </a:pPr>
            <a:r>
              <a:rPr lang="en-US" dirty="0" smtClean="0"/>
              <a:t>The Connector is establishing a Bus Operations Control Center (BOCC) which will centralize all communications and system management throughout the entire County. The BOCC will be set up similar to police 911 centers or emergency operations centers such as at PSTOC</a:t>
            </a:r>
          </a:p>
          <a:p>
            <a:pPr marL="174289" indent="-174289">
              <a:buFont typeface="Arial" panose="020B0604020202020204" pitchFamily="34" charset="0"/>
              <a:buChar char="•"/>
              <a:defRPr/>
            </a:pPr>
            <a:r>
              <a:rPr lang="en-US" dirty="0" smtClean="0"/>
              <a:t>Control center supervisors will use real time information to actively manage service</a:t>
            </a:r>
          </a:p>
          <a:p>
            <a:pPr marL="174289" indent="-174289">
              <a:buFont typeface="Arial" panose="020B0604020202020204" pitchFamily="34" charset="0"/>
              <a:buChar char="•"/>
              <a:defRPr/>
            </a:pPr>
            <a:r>
              <a:rPr lang="en-US" dirty="0" smtClean="0"/>
              <a:t>Communication is controlled and prioritized among various work groups and channeled as voice to voice or data in the form of text messaging to on board computer </a:t>
            </a:r>
          </a:p>
          <a:p>
            <a:pPr>
              <a:defRPr/>
            </a:pPr>
            <a:endParaRPr lang="en-US" dirty="0" smtClean="0"/>
          </a:p>
          <a:p>
            <a:pPr>
              <a:defRPr/>
            </a:pPr>
            <a:endParaRPr lang="en-US" dirty="0" smtClean="0"/>
          </a:p>
          <a:p>
            <a:pPr>
              <a:defRPr/>
            </a:pPr>
            <a:endParaRPr lang="en-US" dirty="0"/>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38">
              <a:defRPr/>
            </a:pPr>
            <a:r>
              <a:rPr lang="en-US" dirty="0" smtClean="0"/>
              <a:t>(continued) Bus Monitoring &amp; Management</a:t>
            </a:r>
          </a:p>
          <a:p>
            <a:pPr defTabSz="929538">
              <a:defRPr/>
            </a:pPr>
            <a:endParaRPr lang="en-US" dirty="0" smtClean="0"/>
          </a:p>
          <a:p>
            <a:pPr defTabSz="929538">
              <a:defRPr/>
            </a:pPr>
            <a:r>
              <a:rPr lang="en-US" dirty="0" smtClean="0"/>
              <a:t>This Slide lists some of the information c</a:t>
            </a:r>
            <a:r>
              <a:rPr lang="en-US" baseline="0" dirty="0" smtClean="0"/>
              <a:t>ontrollers will use to </a:t>
            </a:r>
            <a:r>
              <a:rPr lang="en-US" dirty="0" smtClean="0"/>
              <a:t>ensure the system is operating efficiently:</a:t>
            </a:r>
          </a:p>
          <a:p>
            <a:pPr defTabSz="929538">
              <a:defRPr/>
            </a:pPr>
            <a:endParaRPr lang="en-US" dirty="0" smtClean="0"/>
          </a:p>
          <a:p>
            <a:pPr marL="174289" indent="-174289">
              <a:buFont typeface="Arial" panose="020B0604020202020204" pitchFamily="34" charset="0"/>
              <a:buChar char="•"/>
              <a:defRPr/>
            </a:pPr>
            <a:r>
              <a:rPr lang="en-US" dirty="0" smtClean="0"/>
              <a:t>Information about the bus operator</a:t>
            </a:r>
          </a:p>
          <a:p>
            <a:pPr marL="174289" indent="-174289">
              <a:buFont typeface="Arial" panose="020B0604020202020204" pitchFamily="34" charset="0"/>
              <a:buChar char="•"/>
              <a:defRPr/>
            </a:pPr>
            <a:r>
              <a:rPr lang="en-US" dirty="0" smtClean="0"/>
              <a:t>When an operator logs “on” or “off” a bus</a:t>
            </a:r>
          </a:p>
          <a:p>
            <a:pPr marL="174289" indent="-174289">
              <a:buFont typeface="Arial" panose="020B0604020202020204" pitchFamily="34" charset="0"/>
              <a:buChar char="•"/>
              <a:defRPr/>
            </a:pPr>
            <a:r>
              <a:rPr lang="en-US" dirty="0" smtClean="0"/>
              <a:t>Bus location</a:t>
            </a:r>
          </a:p>
          <a:p>
            <a:pPr marL="174289" indent="-174289">
              <a:buFont typeface="Arial" panose="020B0604020202020204" pitchFamily="34" charset="0"/>
              <a:buChar char="•"/>
              <a:defRPr/>
            </a:pPr>
            <a:r>
              <a:rPr lang="en-US" dirty="0" smtClean="0"/>
              <a:t>Schedule status – is the bus on time; is the bus late?</a:t>
            </a:r>
          </a:p>
          <a:p>
            <a:pPr marL="174289" indent="-174289">
              <a:buFont typeface="Arial" panose="020B0604020202020204" pitchFamily="34" charset="0"/>
              <a:buChar char="•"/>
              <a:defRPr/>
            </a:pPr>
            <a:r>
              <a:rPr lang="en-US" dirty="0" smtClean="0"/>
              <a:t>Passenger counts</a:t>
            </a:r>
          </a:p>
          <a:p>
            <a:pPr marL="174289" indent="-174289">
              <a:buFont typeface="Arial" panose="020B0604020202020204" pitchFamily="34" charset="0"/>
              <a:buChar char="•"/>
              <a:defRPr/>
            </a:pPr>
            <a:r>
              <a:rPr lang="en-US" dirty="0" smtClean="0"/>
              <a:t>Route status – are buses on-route or on detour?</a:t>
            </a:r>
          </a:p>
          <a:p>
            <a:pPr marL="174289" indent="-174289">
              <a:buFont typeface="Arial" panose="020B0604020202020204" pitchFamily="34" charset="0"/>
              <a:buChar char="•"/>
              <a:defRPr/>
            </a:pPr>
            <a:r>
              <a:rPr lang="en-US" dirty="0" smtClean="0"/>
              <a:t>Whether or not the vehicle is correctly communicating with the ITS system</a:t>
            </a:r>
          </a:p>
          <a:p>
            <a:pPr marL="174289" indent="-174289">
              <a:buFont typeface="Arial" panose="020B0604020202020204" pitchFamily="34" charset="0"/>
              <a:buChar char="•"/>
              <a:defRPr/>
            </a:pPr>
            <a:endParaRPr lang="en-US" dirty="0" smtClean="0"/>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8675" name="Notes Placeholder 2"/>
          <p:cNvSpPr>
            <a:spLocks noGrp="1"/>
          </p:cNvSpPr>
          <p:nvPr>
            <p:ph type="body" idx="1"/>
          </p:nvPr>
        </p:nvSpPr>
        <p:spPr>
          <a:noFill/>
        </p:spPr>
        <p:txBody>
          <a:bodyPr/>
          <a:lstStyle/>
          <a:p>
            <a:r>
              <a:rPr lang="en-US" altLang="en-US" dirty="0" smtClean="0">
                <a:ea typeface="ＭＳ Ｐゴシック" pitchFamily="34" charset="-128"/>
              </a:rPr>
              <a:t>Bus Operators will have new technology on the vehicle and better communication tools so they can focus more attention on bus operation and passenger service-</a:t>
            </a:r>
          </a:p>
          <a:p>
            <a:endParaRPr lang="en-US" altLang="en-US" dirty="0" smtClean="0">
              <a:ea typeface="ＭＳ Ｐゴシック" pitchFamily="34" charset="-128"/>
            </a:endParaRPr>
          </a:p>
          <a:p>
            <a:pPr marL="171450" indent="-171450">
              <a:buFont typeface="Arial" panose="020B0604020202020204" pitchFamily="34" charset="0"/>
              <a:buChar char="•"/>
            </a:pPr>
            <a:r>
              <a:rPr lang="en-US" altLang="en-US" dirty="0" smtClean="0">
                <a:ea typeface="ＭＳ Ｐゴシック" pitchFamily="34" charset="-128"/>
              </a:rPr>
              <a:t>Operators will receive</a:t>
            </a:r>
            <a:r>
              <a:rPr lang="en-US" altLang="en-US" baseline="0" dirty="0" smtClean="0">
                <a:ea typeface="ＭＳ Ｐゴシック" pitchFamily="34" charset="-128"/>
              </a:rPr>
              <a:t> </a:t>
            </a:r>
            <a:r>
              <a:rPr lang="en-US" altLang="en-US" dirty="0" smtClean="0">
                <a:ea typeface="ＭＳ Ｐゴシック" pitchFamily="34" charset="-128"/>
              </a:rPr>
              <a:t>their work assignment electronically</a:t>
            </a:r>
          </a:p>
          <a:p>
            <a:pPr marL="171450" indent="-171450">
              <a:buFont typeface="Arial" panose="020B0604020202020204" pitchFamily="34" charset="0"/>
              <a:buChar char="•"/>
            </a:pPr>
            <a:r>
              <a:rPr lang="en-US" altLang="en-US" dirty="0" smtClean="0">
                <a:ea typeface="ＭＳ Ｐゴシック" pitchFamily="34" charset="-128"/>
              </a:rPr>
              <a:t>Monitor on-time performance electronically</a:t>
            </a:r>
          </a:p>
          <a:p>
            <a:pPr marL="171450" indent="-171450">
              <a:buFont typeface="Arial" panose="020B0604020202020204" pitchFamily="34" charset="0"/>
              <a:buChar char="•"/>
            </a:pPr>
            <a:r>
              <a:rPr lang="en-US" altLang="en-US" dirty="0" smtClean="0">
                <a:ea typeface="ＭＳ Ｐゴシック" pitchFamily="34" charset="-128"/>
              </a:rPr>
              <a:t>May request</a:t>
            </a:r>
            <a:r>
              <a:rPr lang="en-US" altLang="en-US" baseline="0" dirty="0" smtClean="0">
                <a:ea typeface="ＭＳ Ｐゴシック" pitchFamily="34" charset="-128"/>
              </a:rPr>
              <a:t> other buses hold for transfers within defined parameters</a:t>
            </a:r>
          </a:p>
          <a:p>
            <a:pPr marL="171450" indent="-171450">
              <a:buFont typeface="Arial" panose="020B0604020202020204" pitchFamily="34" charset="0"/>
              <a:buChar char="•"/>
              <a:defRPr/>
            </a:pPr>
            <a:r>
              <a:rPr lang="en-US" dirty="0" smtClean="0"/>
              <a:t>During</a:t>
            </a:r>
            <a:r>
              <a:rPr lang="en-US" baseline="0" dirty="0" smtClean="0"/>
              <a:t> emergencies, </a:t>
            </a:r>
            <a:r>
              <a:rPr lang="en-US" dirty="0" smtClean="0"/>
              <a:t>Bus drivers can trigger alarms opening channels of communication between the bus and control center</a:t>
            </a:r>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p:txBody>
          <a:bodyPr/>
          <a:lstStyle/>
          <a:p>
            <a:pPr marL="0" indent="0">
              <a:buFont typeface="Arial" panose="020B0604020202020204" pitchFamily="34" charset="0"/>
              <a:buNone/>
              <a:defRPr/>
            </a:pPr>
            <a:r>
              <a:rPr lang="en-US" altLang="en-US" dirty="0" smtClean="0">
                <a:ea typeface="ＭＳ Ｐゴシック" pitchFamily="34" charset="-128"/>
              </a:rPr>
              <a:t>The system will provide benefits</a:t>
            </a:r>
            <a:r>
              <a:rPr lang="en-US" altLang="en-US" baseline="0" dirty="0" smtClean="0">
                <a:ea typeface="ＭＳ Ｐゴシック" pitchFamily="34" charset="-128"/>
              </a:rPr>
              <a:t> i</a:t>
            </a:r>
            <a:r>
              <a:rPr lang="en-US" altLang="en-US" dirty="0" smtClean="0">
                <a:ea typeface="ＭＳ Ｐゴシック" pitchFamily="34" charset="-128"/>
              </a:rPr>
              <a:t>n</a:t>
            </a:r>
            <a:r>
              <a:rPr lang="en-US" altLang="en-US" baseline="0" dirty="0" smtClean="0">
                <a:ea typeface="ＭＳ Ｐゴシック" pitchFamily="34" charset="-128"/>
              </a:rPr>
              <a:t> addition to the technology that will be used in operations and the BOCC and will be useful for planning staff:</a:t>
            </a:r>
            <a:endParaRPr lang="en-US" altLang="en-US" dirty="0" smtClean="0">
              <a:ea typeface="ＭＳ Ｐゴシック" pitchFamily="34" charset="-128"/>
            </a:endParaRPr>
          </a:p>
          <a:p>
            <a:pPr marL="171039" indent="-171039">
              <a:buFont typeface="Arial" panose="020B0604020202020204" pitchFamily="34" charset="0"/>
              <a:buChar char="•"/>
              <a:defRPr/>
            </a:pPr>
            <a:endParaRPr lang="en-US" altLang="en-US" dirty="0" smtClean="0">
              <a:ea typeface="ＭＳ Ｐゴシック" pitchFamily="34" charset="-128"/>
            </a:endParaRPr>
          </a:p>
          <a:p>
            <a:pPr marL="171039" indent="-171039">
              <a:buFont typeface="Arial" panose="020B0604020202020204" pitchFamily="34" charset="0"/>
              <a:buChar char="•"/>
              <a:defRPr/>
            </a:pPr>
            <a:r>
              <a:rPr lang="en-US" altLang="en-US" dirty="0" smtClean="0">
                <a:ea typeface="ＭＳ Ｐゴシック" pitchFamily="34" charset="-128"/>
              </a:rPr>
              <a:t>Planning staff will use data generated by the system to improve scheduling and connections.  </a:t>
            </a:r>
          </a:p>
          <a:p>
            <a:pPr marL="171039" indent="-171039">
              <a:buFont typeface="Arial" panose="020B0604020202020204" pitchFamily="34" charset="0"/>
              <a:buChar char="•"/>
              <a:defRPr/>
            </a:pPr>
            <a:r>
              <a:rPr lang="en-US" altLang="en-US" dirty="0" smtClean="0">
                <a:ea typeface="ＭＳ Ｐゴシック" pitchFamily="34" charset="-128"/>
              </a:rPr>
              <a:t>Data mining will allow for improved service allocation based on system capacity, actual running and dwell times</a:t>
            </a:r>
          </a:p>
          <a:p>
            <a:pPr marL="171039" indent="-171039">
              <a:buFont typeface="Arial" panose="020B0604020202020204" pitchFamily="34" charset="0"/>
              <a:buChar char="•"/>
              <a:defRPr/>
            </a:pPr>
            <a:r>
              <a:rPr lang="en-US" altLang="en-US" dirty="0" smtClean="0">
                <a:ea typeface="ＭＳ Ｐゴシック" pitchFamily="34" charset="-128"/>
              </a:rPr>
              <a:t>APC systems will be certified for NTD reporting and will provide more reliable and detailed ridership information at the route and stop level </a:t>
            </a:r>
          </a:p>
          <a:p>
            <a:pPr marL="171039" indent="-171039">
              <a:buFont typeface="Arial" panose="020B0604020202020204" pitchFamily="34" charset="0"/>
              <a:buChar char="•"/>
              <a:defRPr/>
            </a:pPr>
            <a:endParaRPr lang="en-US" altLang="en-US" dirty="0" smtClean="0">
              <a:ea typeface="ＭＳ Ｐゴシック" pitchFamily="34" charset="-128"/>
            </a:endParaRPr>
          </a:p>
          <a:p>
            <a:pPr>
              <a:defRPr/>
            </a:pPr>
            <a:endParaRPr lang="en-US" altLang="en-US" dirty="0"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US" altLang="en-US" dirty="0" smtClean="0"/>
          </a:p>
          <a:p>
            <a:pPr>
              <a:defRPr/>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oSealCol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228600"/>
            <a:ext cx="6397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userDrawn="1"/>
        </p:nvSpPr>
        <p:spPr bwMode="auto">
          <a:xfrm>
            <a:off x="1185863" y="381000"/>
            <a:ext cx="33861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2000" dirty="0" smtClean="0">
                <a:latin typeface="Times New Roman" charset="0"/>
              </a:rPr>
              <a:t>County of Fairfax, Virginia</a:t>
            </a:r>
            <a:endParaRPr lang="en-US" dirty="0" smtClean="0"/>
          </a:p>
        </p:txBody>
      </p:sp>
      <p:sp>
        <p:nvSpPr>
          <p:cNvPr id="6" name="Line 5"/>
          <p:cNvSpPr>
            <a:spLocks noChangeShapeType="1"/>
          </p:cNvSpPr>
          <p:nvPr userDrawn="1"/>
        </p:nvSpPr>
        <p:spPr bwMode="auto">
          <a:xfrm>
            <a:off x="1220788" y="762000"/>
            <a:ext cx="7313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ea typeface="ＭＳ Ｐゴシック" charset="0"/>
            </a:endParaRPr>
          </a:p>
        </p:txBody>
      </p:sp>
      <p:sp>
        <p:nvSpPr>
          <p:cNvPr id="7" name="Line 7"/>
          <p:cNvSpPr>
            <a:spLocks noChangeShapeType="1"/>
          </p:cNvSpPr>
          <p:nvPr userDrawn="1"/>
        </p:nvSpPr>
        <p:spPr bwMode="auto">
          <a:xfrm>
            <a:off x="457200" y="6172200"/>
            <a:ext cx="822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ea typeface="ＭＳ Ｐゴシック" charset="0"/>
            </a:endParaRPr>
          </a:p>
        </p:txBody>
      </p:sp>
      <p:pic>
        <p:nvPicPr>
          <p:cNvPr id="8" name="Picture 14" descr="FCDOT-Logo_COLOR_3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1913" y="6248400"/>
            <a:ext cx="1004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Logos\Connector_179-115_0613.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0" y="6270625"/>
            <a:ext cx="6778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6" name="Rectangle 12"/>
          <p:cNvSpPr>
            <a:spLocks noGrp="1" noChangeArrowheads="1"/>
          </p:cNvSpPr>
          <p:nvPr>
            <p:ph type="ctrTitle" sz="quarter"/>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82957"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10" name="Rectangle 9"/>
          <p:cNvSpPr>
            <a:spLocks noGrp="1" noChangeArrowheads="1"/>
          </p:cNvSpPr>
          <p:nvPr>
            <p:ph type="ftr" sz="quarter" idx="10"/>
          </p:nvPr>
        </p:nvSpPr>
        <p:spPr/>
        <p:txBody>
          <a:bodyPr/>
          <a:lstStyle>
            <a:lvl1pPr algn="l">
              <a:defRPr>
                <a:latin typeface="Arial" charset="0"/>
                <a:ea typeface="+mn-ea"/>
              </a:defRPr>
            </a:lvl1pPr>
          </a:lstStyle>
          <a:p>
            <a:pPr>
              <a:defRPr/>
            </a:pPr>
            <a:r>
              <a:rPr lang="en-US" altLang="en-US" dirty="0"/>
              <a:t>Department of Transportation </a:t>
            </a:r>
          </a:p>
          <a:p>
            <a:pPr algn="ctr">
              <a:defRPr/>
            </a:pPr>
            <a:endParaRPr lang="en-US" altLang="en-US" dirty="0"/>
          </a:p>
        </p:txBody>
      </p:sp>
    </p:spTree>
    <p:extLst>
      <p:ext uri="{BB962C8B-B14F-4D97-AF65-F5344CB8AC3E}">
        <p14:creationId xmlns:p14="http://schemas.microsoft.com/office/powerpoint/2010/main" val="86258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lgn="ctr">
              <a:defRPr/>
            </a:lvl1pPr>
          </a:lstStyle>
          <a:p>
            <a:pPr algn="l">
              <a:defRPr/>
            </a:pPr>
            <a:r>
              <a:rPr lang="en-US" altLang="en-US" dirty="0"/>
              <a:t>Department of Transportation </a:t>
            </a:r>
          </a:p>
          <a:p>
            <a:pPr>
              <a:defRPr/>
            </a:pPr>
            <a:fld id="{F9024EF5-84BD-4936-9214-A6AFD9605C13}" type="slidenum">
              <a:rPr lang="en-US" altLang="en-US"/>
              <a:pPr>
                <a:defRPr/>
              </a:pPr>
              <a:t>‹#›</a:t>
            </a:fld>
            <a:endParaRPr lang="en-US" altLang="en-US" dirty="0"/>
          </a:p>
        </p:txBody>
      </p:sp>
    </p:spTree>
    <p:extLst>
      <p:ext uri="{BB962C8B-B14F-4D97-AF65-F5344CB8AC3E}">
        <p14:creationId xmlns:p14="http://schemas.microsoft.com/office/powerpoint/2010/main" val="116204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lgn="ctr">
              <a:defRPr/>
            </a:lvl1pPr>
          </a:lstStyle>
          <a:p>
            <a:pPr algn="l">
              <a:defRPr/>
            </a:pPr>
            <a:r>
              <a:rPr lang="en-US" altLang="en-US" dirty="0"/>
              <a:t>Department of Transportation </a:t>
            </a:r>
          </a:p>
          <a:p>
            <a:pPr>
              <a:defRPr/>
            </a:pPr>
            <a:fld id="{6711C57F-D2EC-4542-9698-CD7B2599D4DA}" type="slidenum">
              <a:rPr lang="en-US" altLang="en-US"/>
              <a:pPr>
                <a:defRPr/>
              </a:pPr>
              <a:t>‹#›</a:t>
            </a:fld>
            <a:endParaRPr lang="en-US" altLang="en-US" dirty="0"/>
          </a:p>
        </p:txBody>
      </p:sp>
    </p:spTree>
    <p:extLst>
      <p:ext uri="{BB962C8B-B14F-4D97-AF65-F5344CB8AC3E}">
        <p14:creationId xmlns:p14="http://schemas.microsoft.com/office/powerpoint/2010/main" val="294594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Logos\Connector_179-115_061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6270625"/>
            <a:ext cx="6778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p:txBody>
          <a:bodyPr/>
          <a:lstStyle>
            <a:lvl1pPr algn="ctr">
              <a:defRPr/>
            </a:lvl1pPr>
          </a:lstStyle>
          <a:p>
            <a:pPr algn="l">
              <a:defRPr/>
            </a:pPr>
            <a:r>
              <a:rPr lang="en-US" altLang="en-US" dirty="0"/>
              <a:t>Department of Transportation </a:t>
            </a:r>
          </a:p>
          <a:p>
            <a:pPr>
              <a:defRPr/>
            </a:pPr>
            <a:fld id="{9A7ED02A-3E0F-4EDB-AAE1-BCD8A8B9FD0F}" type="slidenum">
              <a:rPr lang="en-US" altLang="en-US"/>
              <a:pPr>
                <a:defRPr/>
              </a:pPr>
              <a:t>‹#›</a:t>
            </a:fld>
            <a:endParaRPr lang="en-US" altLang="en-US" dirty="0"/>
          </a:p>
        </p:txBody>
      </p:sp>
    </p:spTree>
    <p:extLst>
      <p:ext uri="{BB962C8B-B14F-4D97-AF65-F5344CB8AC3E}">
        <p14:creationId xmlns:p14="http://schemas.microsoft.com/office/powerpoint/2010/main" val="200679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ftr" sz="quarter" idx="10"/>
          </p:nvPr>
        </p:nvSpPr>
        <p:spPr>
          <a:ln/>
        </p:spPr>
        <p:txBody>
          <a:bodyPr/>
          <a:lstStyle>
            <a:lvl1pPr algn="ctr">
              <a:defRPr/>
            </a:lvl1pPr>
          </a:lstStyle>
          <a:p>
            <a:pPr algn="l">
              <a:defRPr/>
            </a:pPr>
            <a:r>
              <a:rPr lang="en-US" altLang="en-US" dirty="0"/>
              <a:t>Department of Transportation </a:t>
            </a:r>
          </a:p>
          <a:p>
            <a:pPr>
              <a:defRPr/>
            </a:pPr>
            <a:fld id="{71F4C0E6-57FE-407F-AE3F-362F74137699}" type="slidenum">
              <a:rPr lang="en-US" altLang="en-US"/>
              <a:pPr>
                <a:defRPr/>
              </a:pPr>
              <a:t>‹#›</a:t>
            </a:fld>
            <a:endParaRPr lang="en-US" altLang="en-US" dirty="0"/>
          </a:p>
        </p:txBody>
      </p:sp>
    </p:spTree>
    <p:extLst>
      <p:ext uri="{BB962C8B-B14F-4D97-AF65-F5344CB8AC3E}">
        <p14:creationId xmlns:p14="http://schemas.microsoft.com/office/powerpoint/2010/main" val="237570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ftr" sz="quarter" idx="10"/>
          </p:nvPr>
        </p:nvSpPr>
        <p:spPr>
          <a:ln/>
        </p:spPr>
        <p:txBody>
          <a:bodyPr/>
          <a:lstStyle>
            <a:lvl1pPr algn="ctr">
              <a:defRPr/>
            </a:lvl1pPr>
          </a:lstStyle>
          <a:p>
            <a:pPr algn="l">
              <a:defRPr/>
            </a:pPr>
            <a:r>
              <a:rPr lang="en-US" altLang="en-US" dirty="0"/>
              <a:t>Department of Transportation </a:t>
            </a:r>
          </a:p>
          <a:p>
            <a:pPr>
              <a:defRPr/>
            </a:pPr>
            <a:fld id="{A1284B96-55E9-4AAF-A813-680E808ADE65}" type="slidenum">
              <a:rPr lang="en-US" altLang="en-US"/>
              <a:pPr>
                <a:defRPr/>
              </a:pPr>
              <a:t>‹#›</a:t>
            </a:fld>
            <a:endParaRPr lang="en-US" altLang="en-US" dirty="0"/>
          </a:p>
        </p:txBody>
      </p:sp>
    </p:spTree>
    <p:extLst>
      <p:ext uri="{BB962C8B-B14F-4D97-AF65-F5344CB8AC3E}">
        <p14:creationId xmlns:p14="http://schemas.microsoft.com/office/powerpoint/2010/main" val="377765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ftr" sz="quarter" idx="10"/>
          </p:nvPr>
        </p:nvSpPr>
        <p:spPr>
          <a:ln/>
        </p:spPr>
        <p:txBody>
          <a:bodyPr/>
          <a:lstStyle>
            <a:lvl1pPr algn="ctr">
              <a:defRPr/>
            </a:lvl1pPr>
          </a:lstStyle>
          <a:p>
            <a:pPr algn="l">
              <a:defRPr/>
            </a:pPr>
            <a:r>
              <a:rPr lang="en-US" altLang="en-US" dirty="0"/>
              <a:t>Department of Transportation </a:t>
            </a:r>
          </a:p>
          <a:p>
            <a:pPr>
              <a:defRPr/>
            </a:pPr>
            <a:fld id="{FA48C01A-7987-4618-9CB3-8905DBBE937F}" type="slidenum">
              <a:rPr lang="en-US" altLang="en-US"/>
              <a:pPr>
                <a:defRPr/>
              </a:pPr>
              <a:t>‹#›</a:t>
            </a:fld>
            <a:endParaRPr lang="en-US" altLang="en-US" dirty="0"/>
          </a:p>
        </p:txBody>
      </p:sp>
    </p:spTree>
    <p:extLst>
      <p:ext uri="{BB962C8B-B14F-4D97-AF65-F5344CB8AC3E}">
        <p14:creationId xmlns:p14="http://schemas.microsoft.com/office/powerpoint/2010/main" val="7306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ftr" sz="quarter" idx="10"/>
          </p:nvPr>
        </p:nvSpPr>
        <p:spPr>
          <a:ln/>
        </p:spPr>
        <p:txBody>
          <a:bodyPr/>
          <a:lstStyle>
            <a:lvl1pPr algn="ctr">
              <a:defRPr/>
            </a:lvl1pPr>
          </a:lstStyle>
          <a:p>
            <a:pPr algn="l">
              <a:defRPr/>
            </a:pPr>
            <a:r>
              <a:rPr lang="en-US" altLang="en-US" dirty="0"/>
              <a:t>Department of Transportation </a:t>
            </a:r>
          </a:p>
          <a:p>
            <a:pPr>
              <a:defRPr/>
            </a:pPr>
            <a:fld id="{55E7C7F4-4885-4FFB-B4A0-FB1CEA82261B}" type="slidenum">
              <a:rPr lang="en-US" altLang="en-US"/>
              <a:pPr>
                <a:defRPr/>
              </a:pPr>
              <a:t>‹#›</a:t>
            </a:fld>
            <a:endParaRPr lang="en-US" altLang="en-US" dirty="0"/>
          </a:p>
        </p:txBody>
      </p:sp>
    </p:spTree>
    <p:extLst>
      <p:ext uri="{BB962C8B-B14F-4D97-AF65-F5344CB8AC3E}">
        <p14:creationId xmlns:p14="http://schemas.microsoft.com/office/powerpoint/2010/main" val="221791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ftr" sz="quarter" idx="10"/>
          </p:nvPr>
        </p:nvSpPr>
        <p:spPr>
          <a:ln/>
        </p:spPr>
        <p:txBody>
          <a:bodyPr/>
          <a:lstStyle>
            <a:lvl1pPr algn="ctr">
              <a:defRPr/>
            </a:lvl1pPr>
          </a:lstStyle>
          <a:p>
            <a:pPr algn="l">
              <a:defRPr/>
            </a:pPr>
            <a:r>
              <a:rPr lang="en-US" altLang="en-US" dirty="0"/>
              <a:t>Department of Transportation </a:t>
            </a:r>
          </a:p>
          <a:p>
            <a:pPr>
              <a:defRPr/>
            </a:pPr>
            <a:fld id="{EB242397-F135-4D62-8636-0508AC1B0B2A}" type="slidenum">
              <a:rPr lang="en-US" altLang="en-US"/>
              <a:pPr>
                <a:defRPr/>
              </a:pPr>
              <a:t>‹#›</a:t>
            </a:fld>
            <a:endParaRPr lang="en-US" altLang="en-US" dirty="0"/>
          </a:p>
        </p:txBody>
      </p:sp>
    </p:spTree>
    <p:extLst>
      <p:ext uri="{BB962C8B-B14F-4D97-AF65-F5344CB8AC3E}">
        <p14:creationId xmlns:p14="http://schemas.microsoft.com/office/powerpoint/2010/main" val="220616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ftr" sz="quarter" idx="10"/>
          </p:nvPr>
        </p:nvSpPr>
        <p:spPr>
          <a:ln/>
        </p:spPr>
        <p:txBody>
          <a:bodyPr/>
          <a:lstStyle>
            <a:lvl1pPr algn="ctr">
              <a:defRPr/>
            </a:lvl1pPr>
          </a:lstStyle>
          <a:p>
            <a:pPr algn="l">
              <a:defRPr/>
            </a:pPr>
            <a:r>
              <a:rPr lang="en-US" altLang="en-US" dirty="0"/>
              <a:t>Department of Transportation </a:t>
            </a:r>
          </a:p>
          <a:p>
            <a:pPr>
              <a:defRPr/>
            </a:pPr>
            <a:fld id="{9AB2872A-ADFE-4EBD-B006-4E3803EC43F6}" type="slidenum">
              <a:rPr lang="en-US" altLang="en-US"/>
              <a:pPr>
                <a:defRPr/>
              </a:pPr>
              <a:t>‹#›</a:t>
            </a:fld>
            <a:endParaRPr lang="en-US" altLang="en-US" dirty="0"/>
          </a:p>
        </p:txBody>
      </p:sp>
    </p:spTree>
    <p:extLst>
      <p:ext uri="{BB962C8B-B14F-4D97-AF65-F5344CB8AC3E}">
        <p14:creationId xmlns:p14="http://schemas.microsoft.com/office/powerpoint/2010/main" val="231089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ftr" sz="quarter" idx="10"/>
          </p:nvPr>
        </p:nvSpPr>
        <p:spPr>
          <a:ln/>
        </p:spPr>
        <p:txBody>
          <a:bodyPr/>
          <a:lstStyle>
            <a:lvl1pPr algn="ctr">
              <a:defRPr/>
            </a:lvl1pPr>
          </a:lstStyle>
          <a:p>
            <a:pPr algn="l">
              <a:defRPr/>
            </a:pPr>
            <a:r>
              <a:rPr lang="en-US" altLang="en-US" dirty="0"/>
              <a:t>Department of Transportation </a:t>
            </a:r>
          </a:p>
          <a:p>
            <a:pPr>
              <a:defRPr/>
            </a:pPr>
            <a:fld id="{7BD60726-F0CC-416C-B0C7-A10D13BF0656}" type="slidenum">
              <a:rPr lang="en-US" altLang="en-US"/>
              <a:pPr>
                <a:defRPr/>
              </a:pPr>
              <a:t>‹#›</a:t>
            </a:fld>
            <a:endParaRPr lang="en-US" altLang="en-US" dirty="0"/>
          </a:p>
        </p:txBody>
      </p:sp>
    </p:spTree>
    <p:extLst>
      <p:ext uri="{BB962C8B-B14F-4D97-AF65-F5344CB8AC3E}">
        <p14:creationId xmlns:p14="http://schemas.microsoft.com/office/powerpoint/2010/main" val="323355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CoSealColo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228600"/>
            <a:ext cx="6397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19"/>
          <p:cNvSpPr txBox="1">
            <a:spLocks noChangeArrowheads="1"/>
          </p:cNvSpPr>
          <p:nvPr userDrawn="1"/>
        </p:nvSpPr>
        <p:spPr bwMode="auto">
          <a:xfrm>
            <a:off x="1185863" y="381000"/>
            <a:ext cx="33861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defRPr/>
            </a:pPr>
            <a:r>
              <a:rPr lang="en-US" sz="2000" dirty="0" smtClean="0">
                <a:latin typeface="Times New Roman" charset="0"/>
              </a:rPr>
              <a:t>County of Fairfax, Virginia</a:t>
            </a:r>
            <a:endParaRPr lang="en-US" dirty="0" smtClean="0"/>
          </a:p>
        </p:txBody>
      </p:sp>
      <p:sp>
        <p:nvSpPr>
          <p:cNvPr id="1028" name="Line 20"/>
          <p:cNvSpPr>
            <a:spLocks noChangeShapeType="1"/>
          </p:cNvSpPr>
          <p:nvPr userDrawn="1"/>
        </p:nvSpPr>
        <p:spPr bwMode="auto">
          <a:xfrm>
            <a:off x="1220788" y="762000"/>
            <a:ext cx="7466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ea typeface="ＭＳ Ｐゴシック" charset="0"/>
            </a:endParaRPr>
          </a:p>
        </p:txBody>
      </p:sp>
      <p:sp>
        <p:nvSpPr>
          <p:cNvPr id="1029" name="Line 22"/>
          <p:cNvSpPr>
            <a:spLocks noChangeShapeType="1"/>
          </p:cNvSpPr>
          <p:nvPr userDrawn="1"/>
        </p:nvSpPr>
        <p:spPr bwMode="auto">
          <a:xfrm>
            <a:off x="457200" y="6172200"/>
            <a:ext cx="822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ea typeface="ＭＳ Ｐゴシック" charset="0"/>
            </a:endParaRPr>
          </a:p>
        </p:txBody>
      </p:sp>
      <p:sp>
        <p:nvSpPr>
          <p:cNvPr id="1030" name="Rectangle 27"/>
          <p:cNvSpPr>
            <a:spLocks noGrp="1" noChangeArrowheads="1"/>
          </p:cNvSpPr>
          <p:nvPr>
            <p:ph type="title"/>
          </p:nvPr>
        </p:nvSpPr>
        <p:spPr bwMode="auto">
          <a:xfrm>
            <a:off x="457200" y="762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2" name="Picture 29" descr="FCDOT-Logo_COLOR_3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81913" y="6248400"/>
            <a:ext cx="1004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 name="Rectangle 25"/>
          <p:cNvSpPr>
            <a:spLocks noGrp="1" noChangeArrowheads="1"/>
          </p:cNvSpPr>
          <p:nvPr>
            <p:ph type="ftr" sz="quarter" idx="3"/>
          </p:nvPr>
        </p:nvSpPr>
        <p:spPr bwMode="auto">
          <a:xfrm>
            <a:off x="457200" y="6245225"/>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r>
              <a:rPr lang="en-US" altLang="en-US" dirty="0"/>
              <a:t>Department of Transportation </a:t>
            </a:r>
          </a:p>
          <a:p>
            <a:pPr algn="ctr">
              <a:defRPr/>
            </a:pPr>
            <a:fld id="{06A8239C-B2EC-4B3C-8951-463F24379123}" type="slidenum">
              <a:rPr lang="en-US" altLang="en-US"/>
              <a:pPr algn="ct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tabustracker.com/bustime/home.js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ctabustracker.com/bustime/home.j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ctabustracker.com/bustime/home.j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752600"/>
            <a:ext cx="4724400" cy="3962400"/>
          </a:xfrm>
          <a:solidFill>
            <a:srgbClr val="FFFF99"/>
          </a:solidFill>
          <a:ln w="38100">
            <a:solidFill>
              <a:schemeClr val="tx1"/>
            </a:solidFill>
          </a:ln>
        </p:spPr>
        <p:txBody>
          <a:bodyPr/>
          <a:lstStyle/>
          <a:p>
            <a:pPr>
              <a:defRPr/>
            </a:pPr>
            <a:r>
              <a:rPr lang="en-US" sz="3600" b="1" dirty="0" smtClean="0"/>
              <a:t>Intelligent Transportation System (ITS)</a:t>
            </a:r>
            <a:br>
              <a:rPr lang="en-US" sz="3600" b="1" dirty="0" smtClean="0"/>
            </a:br>
            <a:r>
              <a:rPr lang="en-US" sz="3600" b="1" dirty="0" smtClean="0"/>
              <a:t>Project Update</a:t>
            </a:r>
            <a:br>
              <a:rPr lang="en-US" sz="3600" b="1" dirty="0" smtClean="0"/>
            </a:br>
            <a:r>
              <a:rPr lang="en-US" sz="1000" b="1" smtClean="0"/>
              <a:t/>
            </a:r>
            <a:br>
              <a:rPr lang="en-US" sz="1000" b="1" smtClean="0"/>
            </a:br>
            <a:r>
              <a:rPr lang="en-US" sz="2200" b="1" i="1" smtClean="0"/>
              <a:t>TAC - July </a:t>
            </a:r>
            <a:r>
              <a:rPr lang="en-US" sz="2200" b="1" i="1" dirty="0" smtClean="0"/>
              <a:t>21, 2015</a:t>
            </a:r>
            <a:br>
              <a:rPr lang="en-US" sz="2200" b="1" i="1" dirty="0" smtClean="0"/>
            </a:br>
            <a:r>
              <a:rPr lang="en-US" sz="2000" b="1" i="1" dirty="0" smtClean="0"/>
              <a:t>Nick Perfili, FCDOT</a:t>
            </a:r>
            <a:endParaRPr lang="en-US" sz="2000" b="1" i="1" dirty="0"/>
          </a:p>
        </p:txBody>
      </p:sp>
      <p:sp>
        <p:nvSpPr>
          <p:cNvPr id="4" name="Footer Placeholder 3"/>
          <p:cNvSpPr>
            <a:spLocks noGrp="1"/>
          </p:cNvSpPr>
          <p:nvPr>
            <p:ph type="ftr" sz="quarter" idx="10"/>
          </p:nvPr>
        </p:nvSpPr>
        <p:spPr/>
        <p:txBody>
          <a:bodyPr/>
          <a:lstStyle/>
          <a:p>
            <a:pPr>
              <a:defRPr/>
            </a:pPr>
            <a:r>
              <a:rPr lang="en-US" altLang="en-US" dirty="0" smtClean="0"/>
              <a:t>Department of Transportation </a:t>
            </a:r>
          </a:p>
          <a:p>
            <a:pPr algn="ctr">
              <a:defRPr/>
            </a:pPr>
            <a:endParaRPr lang="en-US" altLang="en-US" dirty="0"/>
          </a:p>
        </p:txBody>
      </p:sp>
      <p:pic>
        <p:nvPicPr>
          <p:cNvPr id="410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3810000"/>
            <a:ext cx="26162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5800" y="1828800"/>
            <a:ext cx="248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en-US" altLang="en-US" sz="1400" dirty="0" smtClean="0"/>
              <a:t>Department of Transportation </a:t>
            </a:r>
          </a:p>
          <a:p>
            <a:pPr eaLnBrk="1" hangingPunct="1">
              <a:defRPr/>
            </a:pPr>
            <a:fld id="{B3701EA8-FC90-4D8F-B6A4-4B68D5BBDEE6}" type="slidenum">
              <a:rPr lang="en-US" altLang="en-US" sz="1400" smtClean="0"/>
              <a:pPr eaLnBrk="1" hangingPunct="1">
                <a:defRPr/>
              </a:pPr>
              <a:t>10</a:t>
            </a:fld>
            <a:endParaRPr lang="en-US" altLang="en-US" sz="1400" dirty="0" smtClean="0"/>
          </a:p>
        </p:txBody>
      </p:sp>
      <p:sp>
        <p:nvSpPr>
          <p:cNvPr id="6147" name="Rectangle 4"/>
          <p:cNvSpPr>
            <a:spLocks noGrp="1" noChangeArrowheads="1"/>
          </p:cNvSpPr>
          <p:nvPr>
            <p:ph type="title"/>
          </p:nvPr>
        </p:nvSpPr>
        <p:spPr>
          <a:xfrm>
            <a:off x="457200" y="990600"/>
            <a:ext cx="8229600" cy="914400"/>
          </a:xfrm>
        </p:spPr>
        <p:txBody>
          <a:bodyPr/>
          <a:lstStyle/>
          <a:p>
            <a:pPr eaLnBrk="1" hangingPunct="1">
              <a:defRPr/>
            </a:pPr>
            <a:r>
              <a:rPr lang="en-US" dirty="0" smtClean="0"/>
              <a:t>Real-Time Bus Information</a:t>
            </a:r>
            <a:endParaRPr lang="en-US" dirty="0"/>
          </a:p>
        </p:txBody>
      </p:sp>
      <p:sp>
        <p:nvSpPr>
          <p:cNvPr id="6148" name="Rectangle 5"/>
          <p:cNvSpPr>
            <a:spLocks noGrp="1" noChangeArrowheads="1"/>
          </p:cNvSpPr>
          <p:nvPr>
            <p:ph type="body" idx="1"/>
          </p:nvPr>
        </p:nvSpPr>
        <p:spPr>
          <a:xfrm>
            <a:off x="457200" y="1981200"/>
            <a:ext cx="8229600" cy="4038600"/>
          </a:xfrm>
        </p:spPr>
        <p:txBody>
          <a:bodyPr/>
          <a:lstStyle/>
          <a:p>
            <a:pPr>
              <a:defRPr/>
            </a:pPr>
            <a:r>
              <a:rPr lang="en-US" sz="2600" dirty="0" smtClean="0"/>
              <a:t>Bus arrival predictions for every stop</a:t>
            </a:r>
          </a:p>
          <a:p>
            <a:pPr>
              <a:defRPr/>
            </a:pPr>
            <a:r>
              <a:rPr lang="en-US" sz="2600" dirty="0" smtClean="0"/>
              <a:t>Offers riders an opportunity to reduce time waiting for buses</a:t>
            </a:r>
          </a:p>
          <a:p>
            <a:pPr>
              <a:defRPr/>
            </a:pPr>
            <a:r>
              <a:rPr lang="en-US" sz="2600" dirty="0" smtClean="0"/>
              <a:t>Accessed online (mobile device or computer) or through the Fairfax Connector call center</a:t>
            </a:r>
          </a:p>
          <a:p>
            <a:pPr>
              <a:defRPr/>
            </a:pPr>
            <a:r>
              <a:rPr lang="en-US" sz="2600" dirty="0" smtClean="0"/>
              <a:t>Provides onboard travel information, including bus stop announcements</a:t>
            </a:r>
          </a:p>
          <a:p>
            <a:pPr>
              <a:defRPr/>
            </a:pPr>
            <a:r>
              <a:rPr lang="en-US" sz="2600" dirty="0" smtClean="0"/>
              <a:t>Helps increase ridership and convenience of using the Fairfax Connector system</a:t>
            </a:r>
            <a:endParaRPr lang="en-US" sz="2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en-US" altLang="en-US" sz="1400" dirty="0" smtClean="0"/>
              <a:t>Department of Transportation </a:t>
            </a:r>
          </a:p>
          <a:p>
            <a:pPr eaLnBrk="1" hangingPunct="1">
              <a:defRPr/>
            </a:pPr>
            <a:fld id="{9C40BD9E-68CE-4745-BDD6-6A71B73C4995}" type="slidenum">
              <a:rPr lang="en-US" altLang="en-US" sz="1400" smtClean="0"/>
              <a:pPr eaLnBrk="1" hangingPunct="1">
                <a:defRPr/>
              </a:pPr>
              <a:t>11</a:t>
            </a:fld>
            <a:endParaRPr lang="en-US" altLang="en-US" sz="1400" dirty="0" smtClean="0"/>
          </a:p>
        </p:txBody>
      </p:sp>
      <p:sp>
        <p:nvSpPr>
          <p:cNvPr id="6147" name="Rectangle 4"/>
          <p:cNvSpPr>
            <a:spLocks noGrp="1" noChangeArrowheads="1"/>
          </p:cNvSpPr>
          <p:nvPr>
            <p:ph type="title"/>
          </p:nvPr>
        </p:nvSpPr>
        <p:spPr>
          <a:xfrm>
            <a:off x="457200" y="990600"/>
            <a:ext cx="8229600" cy="914400"/>
          </a:xfrm>
        </p:spPr>
        <p:txBody>
          <a:bodyPr/>
          <a:lstStyle/>
          <a:p>
            <a:pPr eaLnBrk="1" hangingPunct="1">
              <a:defRPr/>
            </a:pPr>
            <a:r>
              <a:rPr lang="en-US" dirty="0" smtClean="0"/>
              <a:t>Real-Time Bus Information </a:t>
            </a:r>
            <a:r>
              <a:rPr lang="en-US" sz="2200" i="1" dirty="0" smtClean="0"/>
              <a:t>(cont.)</a:t>
            </a:r>
            <a:endParaRPr lang="en-US" sz="2200" i="1" dirty="0"/>
          </a:p>
        </p:txBody>
      </p:sp>
      <p:sp>
        <p:nvSpPr>
          <p:cNvPr id="6148" name="Rectangle 5"/>
          <p:cNvSpPr>
            <a:spLocks noGrp="1" noChangeArrowheads="1"/>
          </p:cNvSpPr>
          <p:nvPr>
            <p:ph type="body" idx="1"/>
          </p:nvPr>
        </p:nvSpPr>
        <p:spPr>
          <a:xfrm>
            <a:off x="5334000" y="2362200"/>
            <a:ext cx="3124200" cy="3276600"/>
          </a:xfrm>
        </p:spPr>
        <p:txBody>
          <a:bodyPr/>
          <a:lstStyle/>
          <a:p>
            <a:pPr>
              <a:defRPr/>
            </a:pPr>
            <a:r>
              <a:rPr lang="en-US" sz="2600" dirty="0" smtClean="0"/>
              <a:t>Public-facing information will be formatted similar to the </a:t>
            </a:r>
            <a:r>
              <a:rPr lang="en-US" sz="2600" dirty="0" smtClean="0">
                <a:hlinkClick r:id="rId3"/>
              </a:rPr>
              <a:t>Chicago Transit Authority system </a:t>
            </a:r>
            <a:r>
              <a:rPr lang="en-US" sz="2600" dirty="0" smtClean="0"/>
              <a:t>(also a Clever Devices’ system)</a:t>
            </a:r>
            <a:endParaRPr lang="en-US" sz="2600" dirty="0"/>
          </a:p>
        </p:txBody>
      </p:sp>
      <p:pic>
        <p:nvPicPr>
          <p:cNvPr id="14341"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4724400" cy="424973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en-US" altLang="en-US" sz="1400" dirty="0" smtClean="0"/>
              <a:t>Department of Transportation </a:t>
            </a:r>
          </a:p>
          <a:p>
            <a:pPr eaLnBrk="1" hangingPunct="1">
              <a:defRPr/>
            </a:pPr>
            <a:fld id="{4093CB6C-EE6A-477D-A373-1461C5EB6E4B}" type="slidenum">
              <a:rPr lang="en-US" altLang="en-US" sz="1400" smtClean="0"/>
              <a:pPr eaLnBrk="1" hangingPunct="1">
                <a:defRPr/>
              </a:pPr>
              <a:t>12</a:t>
            </a:fld>
            <a:endParaRPr lang="en-US" altLang="en-US" sz="1400" dirty="0" smtClean="0"/>
          </a:p>
        </p:txBody>
      </p:sp>
      <p:sp>
        <p:nvSpPr>
          <p:cNvPr id="6147" name="Rectangle 4"/>
          <p:cNvSpPr>
            <a:spLocks noGrp="1" noChangeArrowheads="1"/>
          </p:cNvSpPr>
          <p:nvPr>
            <p:ph type="title"/>
          </p:nvPr>
        </p:nvSpPr>
        <p:spPr>
          <a:xfrm>
            <a:off x="457200" y="990600"/>
            <a:ext cx="8229600" cy="914400"/>
          </a:xfrm>
        </p:spPr>
        <p:txBody>
          <a:bodyPr/>
          <a:lstStyle/>
          <a:p>
            <a:pPr eaLnBrk="1" hangingPunct="1">
              <a:defRPr/>
            </a:pPr>
            <a:r>
              <a:rPr lang="en-US" dirty="0" smtClean="0"/>
              <a:t>Real-Time Bus Information </a:t>
            </a:r>
            <a:r>
              <a:rPr lang="en-US" sz="2200" i="1" dirty="0" smtClean="0"/>
              <a:t>(cont.)</a:t>
            </a:r>
            <a:endParaRPr lang="en-US" sz="2200" i="1" dirty="0"/>
          </a:p>
        </p:txBody>
      </p:sp>
      <p:sp>
        <p:nvSpPr>
          <p:cNvPr id="6148" name="Rectangle 5"/>
          <p:cNvSpPr>
            <a:spLocks noGrp="1" noChangeArrowheads="1"/>
          </p:cNvSpPr>
          <p:nvPr>
            <p:ph type="body" idx="1"/>
          </p:nvPr>
        </p:nvSpPr>
        <p:spPr>
          <a:xfrm>
            <a:off x="457200" y="2286000"/>
            <a:ext cx="3352800" cy="3124200"/>
          </a:xfrm>
        </p:spPr>
        <p:txBody>
          <a:bodyPr/>
          <a:lstStyle/>
          <a:p>
            <a:pPr>
              <a:defRPr/>
            </a:pPr>
            <a:r>
              <a:rPr lang="en-US" sz="2600" dirty="0" smtClean="0"/>
              <a:t>Riders will have access to bus arrival predictions by stop and will be able to view bus locations on a map</a:t>
            </a:r>
          </a:p>
        </p:txBody>
      </p:sp>
      <p:pic>
        <p:nvPicPr>
          <p:cNvPr id="15365"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852613"/>
            <a:ext cx="4195763" cy="416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en-US" altLang="en-US" sz="1400" dirty="0" smtClean="0"/>
              <a:t>Department of Transportation </a:t>
            </a:r>
          </a:p>
          <a:p>
            <a:pPr eaLnBrk="1" hangingPunct="1">
              <a:defRPr/>
            </a:pPr>
            <a:fld id="{35D9A272-9754-4D2A-A6A8-DEE448F3EF7B}" type="slidenum">
              <a:rPr lang="en-US" altLang="en-US" sz="1400" smtClean="0"/>
              <a:pPr eaLnBrk="1" hangingPunct="1">
                <a:defRPr/>
              </a:pPr>
              <a:t>13</a:t>
            </a:fld>
            <a:endParaRPr lang="en-US" altLang="en-US" sz="1400" dirty="0" smtClean="0"/>
          </a:p>
        </p:txBody>
      </p:sp>
      <p:sp>
        <p:nvSpPr>
          <p:cNvPr id="6147" name="Rectangle 4"/>
          <p:cNvSpPr>
            <a:spLocks noGrp="1" noChangeArrowheads="1"/>
          </p:cNvSpPr>
          <p:nvPr>
            <p:ph type="title"/>
          </p:nvPr>
        </p:nvSpPr>
        <p:spPr>
          <a:xfrm>
            <a:off x="457200" y="990600"/>
            <a:ext cx="8229600" cy="914400"/>
          </a:xfrm>
        </p:spPr>
        <p:txBody>
          <a:bodyPr/>
          <a:lstStyle/>
          <a:p>
            <a:pPr eaLnBrk="1" hangingPunct="1">
              <a:defRPr/>
            </a:pPr>
            <a:r>
              <a:rPr lang="en-US" dirty="0" smtClean="0"/>
              <a:t>Real-Time Bus Information </a:t>
            </a:r>
            <a:r>
              <a:rPr lang="en-US" sz="2200" i="1" dirty="0" smtClean="0"/>
              <a:t>(cont.)</a:t>
            </a:r>
            <a:endParaRPr lang="en-US" sz="2200" i="1" dirty="0"/>
          </a:p>
        </p:txBody>
      </p:sp>
      <p:pic>
        <p:nvPicPr>
          <p:cNvPr id="1638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725" y="2700338"/>
            <a:ext cx="6416675" cy="331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bwMode="auto">
          <a:xfrm>
            <a:off x="533400" y="2193925"/>
            <a:ext cx="8105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ormAutofit fontScale="70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sz="3000" i="1" kern="0" dirty="0" smtClean="0"/>
              <a:t>Bus location map (CTA Bus Routes 8 - Halsted and 77 - Belmont)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en-US" altLang="en-US" sz="1400" dirty="0" smtClean="0"/>
              <a:t>Department of Transportation </a:t>
            </a:r>
          </a:p>
          <a:p>
            <a:pPr eaLnBrk="1" hangingPunct="1">
              <a:defRPr/>
            </a:pPr>
            <a:fld id="{AAF03669-04BB-4845-9CBC-6A1981D084AE}" type="slidenum">
              <a:rPr lang="en-US" altLang="en-US" sz="1400" smtClean="0"/>
              <a:pPr eaLnBrk="1" hangingPunct="1">
                <a:defRPr/>
              </a:pPr>
              <a:t>14</a:t>
            </a:fld>
            <a:endParaRPr lang="en-US" altLang="en-US" sz="1400" dirty="0" smtClean="0"/>
          </a:p>
        </p:txBody>
      </p:sp>
      <p:sp>
        <p:nvSpPr>
          <p:cNvPr id="5123" name="Rectangle 4"/>
          <p:cNvSpPr>
            <a:spLocks noGrp="1" noChangeArrowheads="1"/>
          </p:cNvSpPr>
          <p:nvPr>
            <p:ph type="title"/>
          </p:nvPr>
        </p:nvSpPr>
        <p:spPr>
          <a:xfrm>
            <a:off x="457200" y="990600"/>
            <a:ext cx="8229600" cy="914400"/>
          </a:xfrm>
        </p:spPr>
        <p:txBody>
          <a:bodyPr/>
          <a:lstStyle/>
          <a:p>
            <a:pPr eaLnBrk="1" hangingPunct="1">
              <a:defRPr/>
            </a:pPr>
            <a:r>
              <a:rPr lang="en-US" dirty="0" smtClean="0"/>
              <a:t>Project History</a:t>
            </a:r>
            <a:endParaRPr lang="en-US" dirty="0"/>
          </a:p>
        </p:txBody>
      </p:sp>
      <p:sp>
        <p:nvSpPr>
          <p:cNvPr id="5124" name="Rectangle 5"/>
          <p:cNvSpPr>
            <a:spLocks noGrp="1" noChangeArrowheads="1"/>
          </p:cNvSpPr>
          <p:nvPr>
            <p:ph type="body" idx="1"/>
          </p:nvPr>
        </p:nvSpPr>
        <p:spPr>
          <a:xfrm>
            <a:off x="457200" y="1981200"/>
            <a:ext cx="8229600" cy="4038600"/>
          </a:xfrm>
        </p:spPr>
        <p:txBody>
          <a:bodyPr/>
          <a:lstStyle/>
          <a:p>
            <a:pPr eaLnBrk="1" hangingPunct="1">
              <a:defRPr/>
            </a:pPr>
            <a:r>
              <a:rPr lang="en-US" dirty="0" smtClean="0"/>
              <a:t>Began exploring ITS solutions in 2004</a:t>
            </a:r>
          </a:p>
          <a:p>
            <a:pPr eaLnBrk="1" hangingPunct="1">
              <a:defRPr/>
            </a:pPr>
            <a:r>
              <a:rPr lang="en-US" dirty="0" smtClean="0"/>
              <a:t>Included ITS in the FY-2013 budget</a:t>
            </a:r>
          </a:p>
          <a:p>
            <a:pPr eaLnBrk="1" hangingPunct="1">
              <a:defRPr/>
            </a:pPr>
            <a:r>
              <a:rPr lang="en-US" dirty="0" smtClean="0"/>
              <a:t>Procurement initiated: FY-2013</a:t>
            </a:r>
          </a:p>
          <a:p>
            <a:pPr eaLnBrk="1" hangingPunct="1">
              <a:defRPr/>
            </a:pPr>
            <a:r>
              <a:rPr lang="en-US" dirty="0" smtClean="0"/>
              <a:t>Contract award to Clever Devices: February 2014</a:t>
            </a:r>
          </a:p>
          <a:p>
            <a:pPr eaLnBrk="1" hangingPunct="1">
              <a:defRPr/>
            </a:pPr>
            <a:r>
              <a:rPr lang="en-US" dirty="0" smtClean="0"/>
              <a:t>Project design initiated: July 2014</a:t>
            </a:r>
            <a:endParaRPr lang="en-US" sz="1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en-US" altLang="en-US" sz="1400" dirty="0" smtClean="0"/>
              <a:t>Department of Transportation </a:t>
            </a:r>
          </a:p>
          <a:p>
            <a:pPr eaLnBrk="1" hangingPunct="1">
              <a:defRPr/>
            </a:pPr>
            <a:fld id="{E09718D7-6EC7-4971-9388-3C4B5CD16270}" type="slidenum">
              <a:rPr lang="en-US" altLang="en-US" sz="1400" smtClean="0"/>
              <a:pPr eaLnBrk="1" hangingPunct="1">
                <a:defRPr/>
              </a:pPr>
              <a:t>15</a:t>
            </a:fld>
            <a:endParaRPr lang="en-US" altLang="en-US" sz="1400" dirty="0" smtClean="0"/>
          </a:p>
        </p:txBody>
      </p:sp>
      <p:sp>
        <p:nvSpPr>
          <p:cNvPr id="5123" name="Rectangle 4"/>
          <p:cNvSpPr>
            <a:spLocks noGrp="1" noChangeArrowheads="1"/>
          </p:cNvSpPr>
          <p:nvPr>
            <p:ph type="title"/>
          </p:nvPr>
        </p:nvSpPr>
        <p:spPr>
          <a:xfrm>
            <a:off x="457200" y="990600"/>
            <a:ext cx="8229600" cy="914400"/>
          </a:xfrm>
        </p:spPr>
        <p:txBody>
          <a:bodyPr/>
          <a:lstStyle/>
          <a:p>
            <a:pPr eaLnBrk="1" hangingPunct="1">
              <a:defRPr/>
            </a:pPr>
            <a:r>
              <a:rPr lang="en-US" dirty="0" smtClean="0"/>
              <a:t>Project Milestones &amp; Schedule</a:t>
            </a:r>
            <a:endParaRPr lang="en-US" dirty="0"/>
          </a:p>
        </p:txBody>
      </p:sp>
      <p:sp>
        <p:nvSpPr>
          <p:cNvPr id="5124" name="Rectangle 5"/>
          <p:cNvSpPr>
            <a:spLocks noGrp="1" noChangeArrowheads="1"/>
          </p:cNvSpPr>
          <p:nvPr>
            <p:ph type="body" idx="1"/>
          </p:nvPr>
        </p:nvSpPr>
        <p:spPr>
          <a:xfrm>
            <a:off x="457200" y="2133600"/>
            <a:ext cx="8305800" cy="3962400"/>
          </a:xfrm>
        </p:spPr>
        <p:txBody>
          <a:bodyPr/>
          <a:lstStyle/>
          <a:p>
            <a:pPr eaLnBrk="1" hangingPunct="1">
              <a:defRPr/>
            </a:pPr>
            <a:r>
              <a:rPr lang="en-US" sz="2800" u="sng" dirty="0" smtClean="0"/>
              <a:t>February 2015</a:t>
            </a:r>
            <a:r>
              <a:rPr lang="en-US" sz="2800" dirty="0" smtClean="0"/>
              <a:t>: </a:t>
            </a:r>
            <a:r>
              <a:rPr lang="en-US" sz="2800" dirty="0"/>
              <a:t>T</a:t>
            </a:r>
            <a:r>
              <a:rPr lang="en-US" sz="2800" dirty="0" smtClean="0"/>
              <a:t>hree project design phases complete</a:t>
            </a:r>
          </a:p>
          <a:p>
            <a:pPr eaLnBrk="1" hangingPunct="1">
              <a:defRPr/>
            </a:pPr>
            <a:r>
              <a:rPr lang="en-US" sz="2800" u="sng" dirty="0" smtClean="0"/>
              <a:t>June 2015</a:t>
            </a:r>
            <a:r>
              <a:rPr lang="en-US" sz="2800" dirty="0" smtClean="0"/>
              <a:t>: Database testing (Factory Acceptance Testing)</a:t>
            </a:r>
          </a:p>
          <a:p>
            <a:pPr marL="400050" eaLnBrk="1" hangingPunct="1">
              <a:defRPr/>
            </a:pPr>
            <a:r>
              <a:rPr lang="en-US" sz="2800" u="sng" dirty="0" smtClean="0"/>
              <a:t>Late summer 2015</a:t>
            </a:r>
            <a:r>
              <a:rPr lang="en-US" sz="2800" dirty="0" smtClean="0"/>
              <a:t>: Pilot testing (Mini-fleet)</a:t>
            </a:r>
          </a:p>
          <a:p>
            <a:pPr marL="400050" eaLnBrk="1" hangingPunct="1">
              <a:defRPr/>
            </a:pPr>
            <a:r>
              <a:rPr lang="en-US" sz="2800" u="sng" dirty="0" smtClean="0"/>
              <a:t>Fall 2015</a:t>
            </a:r>
            <a:r>
              <a:rPr lang="en-US" sz="2800" dirty="0" smtClean="0"/>
              <a:t>: System-wide testing</a:t>
            </a:r>
          </a:p>
          <a:p>
            <a:pPr marL="400050" eaLnBrk="1" hangingPunct="1">
              <a:defRPr/>
            </a:pPr>
            <a:r>
              <a:rPr lang="en-US" sz="2800" u="sng" dirty="0" smtClean="0"/>
              <a:t>Spring 2016</a:t>
            </a:r>
            <a:r>
              <a:rPr lang="en-US" sz="2800" dirty="0" smtClean="0"/>
              <a:t>: System-wide deployment</a:t>
            </a:r>
          </a:p>
          <a:p>
            <a:pPr eaLnBrk="1" hangingPunct="1">
              <a:defRPr/>
            </a:pPr>
            <a:endParaRPr lang="en-US" dirty="0" smtClean="0"/>
          </a:p>
          <a:p>
            <a:pPr eaLnBrk="1" hangingPunct="1">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en-US" altLang="en-US" sz="1400" dirty="0" smtClean="0"/>
              <a:t>Department of Transportation </a:t>
            </a:r>
          </a:p>
          <a:p>
            <a:pPr eaLnBrk="1" hangingPunct="1">
              <a:defRPr/>
            </a:pPr>
            <a:fld id="{9F34F658-3FB2-45B3-A55C-25CD3CD9F569}" type="slidenum">
              <a:rPr lang="en-US" altLang="en-US" sz="1400" smtClean="0"/>
              <a:pPr eaLnBrk="1" hangingPunct="1">
                <a:defRPr/>
              </a:pPr>
              <a:t>16</a:t>
            </a:fld>
            <a:endParaRPr lang="en-US" altLang="en-US" sz="1400" dirty="0" smtClean="0"/>
          </a:p>
        </p:txBody>
      </p:sp>
      <p:sp>
        <p:nvSpPr>
          <p:cNvPr id="5123" name="Rectangle 4"/>
          <p:cNvSpPr>
            <a:spLocks noGrp="1" noChangeArrowheads="1"/>
          </p:cNvSpPr>
          <p:nvPr>
            <p:ph type="title"/>
          </p:nvPr>
        </p:nvSpPr>
        <p:spPr>
          <a:xfrm>
            <a:off x="457200" y="990600"/>
            <a:ext cx="8229600" cy="914400"/>
          </a:xfrm>
        </p:spPr>
        <p:txBody>
          <a:bodyPr/>
          <a:lstStyle/>
          <a:p>
            <a:pPr eaLnBrk="1" hangingPunct="1">
              <a:defRPr/>
            </a:pPr>
            <a:r>
              <a:rPr lang="en-US" dirty="0" smtClean="0"/>
              <a:t>ITS Project Update</a:t>
            </a:r>
            <a:endParaRPr lang="en-US" dirty="0"/>
          </a:p>
        </p:txBody>
      </p:sp>
      <p:sp>
        <p:nvSpPr>
          <p:cNvPr id="5124" name="Rectangle 5"/>
          <p:cNvSpPr>
            <a:spLocks noGrp="1" noChangeArrowheads="1"/>
          </p:cNvSpPr>
          <p:nvPr>
            <p:ph type="body" idx="1"/>
          </p:nvPr>
        </p:nvSpPr>
        <p:spPr>
          <a:xfrm>
            <a:off x="457200" y="2133600"/>
            <a:ext cx="8305800" cy="3962400"/>
          </a:xfrm>
        </p:spPr>
        <p:txBody>
          <a:bodyPr/>
          <a:lstStyle/>
          <a:p>
            <a:pPr marL="0" indent="0" eaLnBrk="1" hangingPunct="1">
              <a:buFontTx/>
              <a:buNone/>
              <a:defRPr/>
            </a:pPr>
            <a:endParaRPr lang="en-US" dirty="0" smtClean="0"/>
          </a:p>
          <a:p>
            <a:pPr marL="0" indent="0" eaLnBrk="1" hangingPunct="1">
              <a:buFontTx/>
              <a:buNone/>
              <a:defRPr/>
            </a:pPr>
            <a:endParaRPr lang="en-US" dirty="0" smtClean="0"/>
          </a:p>
          <a:p>
            <a:pPr marL="0" indent="0" algn="ctr" eaLnBrk="1" hangingPunct="1">
              <a:buFontTx/>
              <a:buNone/>
              <a:defRPr/>
            </a:pPr>
            <a:r>
              <a:rPr lang="en-US" dirty="0" smtClean="0"/>
              <a:t>Questions ?</a:t>
            </a:r>
          </a:p>
          <a:p>
            <a:pPr eaLnBrk="1" hangingPunct="1">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en-US" altLang="en-US" sz="1400" dirty="0" smtClean="0"/>
              <a:t>Department of Transportation </a:t>
            </a:r>
          </a:p>
          <a:p>
            <a:pPr eaLnBrk="1" hangingPunct="1">
              <a:defRPr/>
            </a:pPr>
            <a:fld id="{EACBEE84-FA0C-4722-AAB3-C03F9FBE018A}" type="slidenum">
              <a:rPr lang="en-US" altLang="en-US" sz="1400" smtClean="0"/>
              <a:pPr eaLnBrk="1" hangingPunct="1">
                <a:defRPr/>
              </a:pPr>
              <a:t>2</a:t>
            </a:fld>
            <a:endParaRPr lang="en-US" altLang="en-US" sz="1400" dirty="0" smtClean="0"/>
          </a:p>
        </p:txBody>
      </p:sp>
      <p:sp>
        <p:nvSpPr>
          <p:cNvPr id="6147" name="Rectangle 4"/>
          <p:cNvSpPr>
            <a:spLocks noGrp="1" noChangeArrowheads="1"/>
          </p:cNvSpPr>
          <p:nvPr>
            <p:ph type="title"/>
          </p:nvPr>
        </p:nvSpPr>
        <p:spPr>
          <a:xfrm>
            <a:off x="457200" y="990600"/>
            <a:ext cx="8229600" cy="914400"/>
          </a:xfrm>
        </p:spPr>
        <p:txBody>
          <a:bodyPr/>
          <a:lstStyle/>
          <a:p>
            <a:pPr eaLnBrk="1" hangingPunct="1">
              <a:defRPr/>
            </a:pPr>
            <a:r>
              <a:rPr lang="en-US" dirty="0" smtClean="0"/>
              <a:t>Fairfax Connector ITS</a:t>
            </a:r>
            <a:endParaRPr lang="en-US" dirty="0"/>
          </a:p>
        </p:txBody>
      </p:sp>
      <p:sp>
        <p:nvSpPr>
          <p:cNvPr id="6148" name="Rectangle 5"/>
          <p:cNvSpPr>
            <a:spLocks noGrp="1" noChangeArrowheads="1"/>
          </p:cNvSpPr>
          <p:nvPr>
            <p:ph type="body" idx="1"/>
          </p:nvPr>
        </p:nvSpPr>
        <p:spPr>
          <a:xfrm>
            <a:off x="457200" y="1981200"/>
            <a:ext cx="8229600" cy="4038600"/>
          </a:xfrm>
        </p:spPr>
        <p:txBody>
          <a:bodyPr/>
          <a:lstStyle/>
          <a:p>
            <a:pPr marL="0" indent="0">
              <a:buFontTx/>
              <a:buNone/>
              <a:defRPr/>
            </a:pPr>
            <a:r>
              <a:rPr lang="en-US" sz="2800" u="sng" dirty="0" smtClean="0"/>
              <a:t>Key goals</a:t>
            </a:r>
            <a:r>
              <a:rPr lang="en-US" sz="2800" dirty="0" smtClean="0"/>
              <a:t>:</a:t>
            </a:r>
            <a:endParaRPr lang="en-US" sz="2800" dirty="0"/>
          </a:p>
          <a:p>
            <a:pPr>
              <a:defRPr/>
            </a:pPr>
            <a:r>
              <a:rPr lang="en-US" sz="2800" dirty="0" smtClean="0"/>
              <a:t>Improve passenger &amp; employee safety</a:t>
            </a:r>
          </a:p>
          <a:p>
            <a:pPr>
              <a:defRPr/>
            </a:pPr>
            <a:r>
              <a:rPr lang="en-US" sz="2800" dirty="0" smtClean="0"/>
              <a:t>Increase ridership</a:t>
            </a:r>
          </a:p>
          <a:p>
            <a:pPr>
              <a:defRPr/>
            </a:pPr>
            <a:r>
              <a:rPr lang="en-US" sz="2800" dirty="0" smtClean="0"/>
              <a:t>Improve communications &amp; information</a:t>
            </a:r>
          </a:p>
          <a:p>
            <a:pPr>
              <a:defRPr/>
            </a:pPr>
            <a:r>
              <a:rPr lang="en-US" sz="2800" dirty="0" smtClean="0"/>
              <a:t>Enhance the rider experience </a:t>
            </a:r>
            <a:endParaRPr lang="en-US" sz="2800" dirty="0"/>
          </a:p>
          <a:p>
            <a:pPr>
              <a:defRPr/>
            </a:pPr>
            <a:r>
              <a:rPr lang="en-US" sz="2800" dirty="0" smtClean="0"/>
              <a:t>Improve service reliability &amp; on-time performance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en-US" altLang="en-US" sz="1400" dirty="0" smtClean="0"/>
              <a:t>Department of Transportation </a:t>
            </a:r>
          </a:p>
          <a:p>
            <a:pPr eaLnBrk="1" hangingPunct="1">
              <a:defRPr/>
            </a:pPr>
            <a:fld id="{BC51B8EA-6C6E-4718-8055-7ACD09758E6B}" type="slidenum">
              <a:rPr lang="en-US" altLang="en-US" sz="1400" smtClean="0"/>
              <a:pPr eaLnBrk="1" hangingPunct="1">
                <a:defRPr/>
              </a:pPr>
              <a:t>3</a:t>
            </a:fld>
            <a:endParaRPr lang="en-US" altLang="en-US" sz="1400" dirty="0" smtClean="0"/>
          </a:p>
        </p:txBody>
      </p:sp>
      <p:sp>
        <p:nvSpPr>
          <p:cNvPr id="5123" name="Rectangle 4"/>
          <p:cNvSpPr>
            <a:spLocks noGrp="1" noChangeArrowheads="1"/>
          </p:cNvSpPr>
          <p:nvPr>
            <p:ph type="title"/>
          </p:nvPr>
        </p:nvSpPr>
        <p:spPr>
          <a:xfrm>
            <a:off x="457200" y="990600"/>
            <a:ext cx="8229600" cy="914400"/>
          </a:xfrm>
        </p:spPr>
        <p:txBody>
          <a:bodyPr/>
          <a:lstStyle/>
          <a:p>
            <a:pPr eaLnBrk="1" hangingPunct="1">
              <a:defRPr/>
            </a:pPr>
            <a:r>
              <a:rPr lang="en-US" dirty="0" smtClean="0"/>
              <a:t>Fairfax Connector ITS </a:t>
            </a:r>
            <a:endParaRPr lang="en-US" sz="2200" i="1" dirty="0"/>
          </a:p>
        </p:txBody>
      </p:sp>
      <p:sp>
        <p:nvSpPr>
          <p:cNvPr id="5124" name="Rectangle 5"/>
          <p:cNvSpPr>
            <a:spLocks noGrp="1" noChangeArrowheads="1"/>
          </p:cNvSpPr>
          <p:nvPr>
            <p:ph type="body" idx="1"/>
          </p:nvPr>
        </p:nvSpPr>
        <p:spPr>
          <a:xfrm>
            <a:off x="457200" y="1981200"/>
            <a:ext cx="8458200" cy="4038600"/>
          </a:xfrm>
        </p:spPr>
        <p:txBody>
          <a:bodyPr/>
          <a:lstStyle/>
          <a:p>
            <a:pPr eaLnBrk="1" hangingPunct="1">
              <a:defRPr/>
            </a:pPr>
            <a:r>
              <a:rPr lang="en-US" dirty="0" smtClean="0"/>
              <a:t>Two-phase implementation:</a:t>
            </a:r>
            <a:endParaRPr lang="en-US" sz="700" dirty="0" smtClean="0"/>
          </a:p>
          <a:p>
            <a:pPr marL="457200" lvl="1" indent="0" eaLnBrk="1" hangingPunct="1">
              <a:buFontTx/>
              <a:buNone/>
              <a:defRPr/>
            </a:pPr>
            <a:r>
              <a:rPr lang="en-US" sz="2300" dirty="0" smtClean="0"/>
              <a:t>					</a:t>
            </a:r>
            <a:r>
              <a:rPr lang="en-US" sz="2300" u="sng" dirty="0" smtClean="0"/>
              <a:t>Phase 1</a:t>
            </a:r>
            <a:r>
              <a:rPr lang="en-US" sz="2300" dirty="0" smtClean="0"/>
              <a:t>: Computer-aided 						dispatch </a:t>
            </a:r>
            <a:r>
              <a:rPr lang="en-US" sz="2300" dirty="0"/>
              <a:t>&amp; </a:t>
            </a:r>
            <a:r>
              <a:rPr lang="en-US" sz="2300" dirty="0" smtClean="0"/>
              <a:t>Automatic 						Vehicle Location (CAD/AVL) 					and real-time passenger 						information</a:t>
            </a:r>
          </a:p>
          <a:p>
            <a:pPr marL="457200" lvl="1" indent="0" eaLnBrk="1" hangingPunct="1">
              <a:buFontTx/>
              <a:buNone/>
              <a:defRPr/>
            </a:pPr>
            <a:r>
              <a:rPr lang="en-US" sz="2300" dirty="0" smtClean="0"/>
              <a:t> 					</a:t>
            </a:r>
            <a:r>
              <a:rPr lang="en-US" sz="2300" u="sng" dirty="0" smtClean="0"/>
              <a:t>Phase 2</a:t>
            </a:r>
            <a:r>
              <a:rPr lang="en-US" sz="2300" dirty="0" smtClean="0"/>
              <a:t>: (Future) Options 						for </a:t>
            </a:r>
            <a:r>
              <a:rPr lang="en-US" sz="2300" dirty="0"/>
              <a:t>i</a:t>
            </a:r>
            <a:r>
              <a:rPr lang="en-US" sz="2300" dirty="0" smtClean="0"/>
              <a:t>nterior cameras and 						remote fleet component 						monitoring</a:t>
            </a:r>
          </a:p>
        </p:txBody>
      </p:sp>
      <p:pic>
        <p:nvPicPr>
          <p:cNvPr id="6149" name="Picture 6" descr="W:\nperfi\Social Media Images\423-Tysons Corner 2014.jpg"/>
          <p:cNvPicPr>
            <a:picLocks noChangeAspect="1" noChangeArrowheads="1"/>
          </p:cNvPicPr>
          <p:nvPr/>
        </p:nvPicPr>
        <p:blipFill>
          <a:blip r:embed="rId3">
            <a:extLst>
              <a:ext uri="{28A0092B-C50C-407E-A947-70E740481C1C}">
                <a14:useLocalDpi xmlns:a14="http://schemas.microsoft.com/office/drawing/2010/main" val="0"/>
              </a:ext>
            </a:extLst>
          </a:blip>
          <a:srcRect r="6897"/>
          <a:stretch>
            <a:fillRect/>
          </a:stretch>
        </p:blipFill>
        <p:spPr bwMode="auto">
          <a:xfrm>
            <a:off x="344488" y="2900363"/>
            <a:ext cx="4532312"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en-US" altLang="en-US" sz="1400" dirty="0" smtClean="0"/>
              <a:t>Department of Transportation </a:t>
            </a:r>
          </a:p>
          <a:p>
            <a:pPr eaLnBrk="1" hangingPunct="1">
              <a:defRPr/>
            </a:pPr>
            <a:fld id="{72CB93C9-0D32-40A1-A7D5-E63B4CE01312}" type="slidenum">
              <a:rPr lang="en-US" altLang="en-US" sz="1400" smtClean="0"/>
              <a:pPr eaLnBrk="1" hangingPunct="1">
                <a:defRPr/>
              </a:pPr>
              <a:t>4</a:t>
            </a:fld>
            <a:endParaRPr lang="en-US" altLang="en-US" sz="1400" dirty="0" smtClean="0"/>
          </a:p>
        </p:txBody>
      </p:sp>
      <p:sp>
        <p:nvSpPr>
          <p:cNvPr id="6147" name="Rectangle 4"/>
          <p:cNvSpPr>
            <a:spLocks noGrp="1" noChangeArrowheads="1"/>
          </p:cNvSpPr>
          <p:nvPr>
            <p:ph type="title"/>
          </p:nvPr>
        </p:nvSpPr>
        <p:spPr>
          <a:xfrm>
            <a:off x="457200" y="990600"/>
            <a:ext cx="8229600" cy="914400"/>
          </a:xfrm>
        </p:spPr>
        <p:txBody>
          <a:bodyPr/>
          <a:lstStyle/>
          <a:p>
            <a:pPr eaLnBrk="1" hangingPunct="1">
              <a:defRPr/>
            </a:pPr>
            <a:r>
              <a:rPr lang="en-US" dirty="0" smtClean="0"/>
              <a:t>Fairfax Connector ITS </a:t>
            </a:r>
            <a:r>
              <a:rPr lang="en-US" sz="2200" i="1" dirty="0" smtClean="0"/>
              <a:t>(cont.)</a:t>
            </a:r>
            <a:endParaRPr lang="en-US" sz="2200" i="1" dirty="0"/>
          </a:p>
        </p:txBody>
      </p:sp>
      <p:sp>
        <p:nvSpPr>
          <p:cNvPr id="6148" name="Rectangle 5"/>
          <p:cNvSpPr>
            <a:spLocks noGrp="1" noChangeArrowheads="1"/>
          </p:cNvSpPr>
          <p:nvPr>
            <p:ph type="body" idx="1"/>
          </p:nvPr>
        </p:nvSpPr>
        <p:spPr>
          <a:xfrm>
            <a:off x="457200" y="1981200"/>
            <a:ext cx="8229600" cy="4038600"/>
          </a:xfrm>
        </p:spPr>
        <p:txBody>
          <a:bodyPr/>
          <a:lstStyle/>
          <a:p>
            <a:pPr marL="0" indent="0">
              <a:buFontTx/>
              <a:buNone/>
              <a:defRPr/>
            </a:pPr>
            <a:r>
              <a:rPr lang="en-US" sz="2600" u="sng" dirty="0" smtClean="0"/>
              <a:t>Phase 1 Technology</a:t>
            </a:r>
            <a:r>
              <a:rPr lang="en-US" sz="2600" dirty="0" smtClean="0"/>
              <a:t>:</a:t>
            </a:r>
          </a:p>
          <a:p>
            <a:pPr>
              <a:defRPr/>
            </a:pPr>
            <a:r>
              <a:rPr lang="en-US" sz="2600" dirty="0" smtClean="0"/>
              <a:t>Computer-aided Dispatch &amp; Automatic Vehicle Location (CAD-AVL)</a:t>
            </a:r>
          </a:p>
          <a:p>
            <a:pPr>
              <a:defRPr/>
            </a:pPr>
            <a:r>
              <a:rPr lang="en-US" sz="2600" dirty="0"/>
              <a:t>Automatic Passenger Counters (APC)</a:t>
            </a:r>
          </a:p>
          <a:p>
            <a:pPr>
              <a:defRPr/>
            </a:pPr>
            <a:r>
              <a:rPr lang="en-US" sz="2600" dirty="0" smtClean="0"/>
              <a:t>Digital Message Signs (DMS)</a:t>
            </a:r>
          </a:p>
          <a:p>
            <a:pPr>
              <a:defRPr/>
            </a:pPr>
            <a:r>
              <a:rPr lang="en-US" sz="2600" dirty="0" smtClean="0"/>
              <a:t>Interactive Voice Response (IVR)</a:t>
            </a:r>
          </a:p>
          <a:p>
            <a:pPr>
              <a:defRPr/>
            </a:pPr>
            <a:r>
              <a:rPr lang="en-US" sz="2600" dirty="0"/>
              <a:t>Real-time bus information for </a:t>
            </a:r>
            <a:r>
              <a:rPr lang="en-US" sz="2600" dirty="0" smtClean="0"/>
              <a:t>passengers</a:t>
            </a:r>
          </a:p>
          <a:p>
            <a:pPr>
              <a:defRPr/>
            </a:pPr>
            <a:r>
              <a:rPr lang="en-US" sz="2600" dirty="0"/>
              <a:t>Data warehousing/reporting systems</a:t>
            </a:r>
          </a:p>
          <a:p>
            <a:pPr>
              <a:defRPr/>
            </a:pPr>
            <a:endParaRPr lang="en-US" sz="2600" dirty="0" smtClean="0"/>
          </a:p>
          <a:p>
            <a:pPr marL="0" indent="0">
              <a:buNone/>
              <a:defRPr/>
            </a:pPr>
            <a:endParaRPr lang="en-US" sz="2600" dirty="0" smtClean="0"/>
          </a:p>
          <a:p>
            <a:pPr>
              <a:defRPr/>
            </a:pPr>
            <a:endParaRPr lang="en-US" sz="2600" dirty="0" smtClean="0"/>
          </a:p>
          <a:p>
            <a:pPr>
              <a:defRPr/>
            </a:pPr>
            <a:endParaRPr lang="en-US" sz="2600" dirty="0" smtClean="0"/>
          </a:p>
          <a:p>
            <a:pPr>
              <a:defRPr/>
            </a:pPr>
            <a:endParaRPr lang="en-US" sz="2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en-US" altLang="en-US" sz="1400" dirty="0" smtClean="0"/>
              <a:t>Department of Transportation </a:t>
            </a:r>
          </a:p>
          <a:p>
            <a:pPr eaLnBrk="1" hangingPunct="1">
              <a:defRPr/>
            </a:pPr>
            <a:fld id="{72CB93C9-0D32-40A1-A7D5-E63B4CE01312}" type="slidenum">
              <a:rPr lang="en-US" altLang="en-US" sz="1400" smtClean="0"/>
              <a:pPr eaLnBrk="1" hangingPunct="1">
                <a:defRPr/>
              </a:pPr>
              <a:t>5</a:t>
            </a:fld>
            <a:endParaRPr lang="en-US" altLang="en-US" sz="1400" dirty="0" smtClean="0"/>
          </a:p>
        </p:txBody>
      </p:sp>
      <p:sp>
        <p:nvSpPr>
          <p:cNvPr id="6147" name="Rectangle 4"/>
          <p:cNvSpPr>
            <a:spLocks noGrp="1" noChangeArrowheads="1"/>
          </p:cNvSpPr>
          <p:nvPr>
            <p:ph type="title"/>
          </p:nvPr>
        </p:nvSpPr>
        <p:spPr>
          <a:xfrm>
            <a:off x="457200" y="990600"/>
            <a:ext cx="8229600" cy="914400"/>
          </a:xfrm>
        </p:spPr>
        <p:txBody>
          <a:bodyPr/>
          <a:lstStyle/>
          <a:p>
            <a:pPr eaLnBrk="1" hangingPunct="1">
              <a:defRPr/>
            </a:pPr>
            <a:r>
              <a:rPr lang="en-US" dirty="0" smtClean="0"/>
              <a:t>Fairfax Connector ITS </a:t>
            </a:r>
            <a:r>
              <a:rPr lang="en-US" sz="2200" i="1" dirty="0" smtClean="0"/>
              <a:t>(cont.)</a:t>
            </a:r>
            <a:endParaRPr lang="en-US" sz="2200" i="1" dirty="0"/>
          </a:p>
        </p:txBody>
      </p:sp>
      <p:sp>
        <p:nvSpPr>
          <p:cNvPr id="6148" name="Rectangle 5"/>
          <p:cNvSpPr>
            <a:spLocks noGrp="1" noChangeArrowheads="1"/>
          </p:cNvSpPr>
          <p:nvPr>
            <p:ph type="body" idx="1"/>
          </p:nvPr>
        </p:nvSpPr>
        <p:spPr>
          <a:xfrm>
            <a:off x="457200" y="1981200"/>
            <a:ext cx="8229600" cy="4038600"/>
          </a:xfrm>
        </p:spPr>
        <p:txBody>
          <a:bodyPr/>
          <a:lstStyle/>
          <a:p>
            <a:pPr marL="0" indent="0">
              <a:buFontTx/>
              <a:buNone/>
              <a:defRPr/>
            </a:pPr>
            <a:r>
              <a:rPr lang="en-US" sz="2600" u="sng" dirty="0" smtClean="0"/>
              <a:t>Phase  2 Technology</a:t>
            </a:r>
            <a:r>
              <a:rPr lang="en-US" sz="2600" dirty="0" smtClean="0"/>
              <a:t>:</a:t>
            </a:r>
            <a:endParaRPr lang="en-US" sz="2600" dirty="0"/>
          </a:p>
          <a:p>
            <a:pPr>
              <a:defRPr/>
            </a:pPr>
            <a:r>
              <a:rPr lang="en-US" sz="2600" dirty="0" smtClean="0"/>
              <a:t>Vehicle </a:t>
            </a:r>
            <a:r>
              <a:rPr lang="en-US" sz="2600" dirty="0"/>
              <a:t>Component </a:t>
            </a:r>
            <a:r>
              <a:rPr lang="en-US" sz="2600" dirty="0" smtClean="0"/>
              <a:t>monitoring</a:t>
            </a:r>
          </a:p>
          <a:p>
            <a:pPr>
              <a:defRPr/>
            </a:pPr>
            <a:r>
              <a:rPr lang="en-US" sz="2600" dirty="0" smtClean="0"/>
              <a:t>Video </a:t>
            </a:r>
            <a:r>
              <a:rPr lang="en-US" sz="2600" dirty="0"/>
              <a:t>system </a:t>
            </a:r>
            <a:r>
              <a:rPr lang="en-US" sz="2600" dirty="0" smtClean="0"/>
              <a:t>technology</a:t>
            </a:r>
          </a:p>
          <a:p>
            <a:pPr>
              <a:defRPr/>
            </a:pPr>
            <a:r>
              <a:rPr lang="en-US" sz="2600" dirty="0" smtClean="0"/>
              <a:t>Yard </a:t>
            </a:r>
            <a:r>
              <a:rPr lang="en-US" sz="2600" dirty="0"/>
              <a:t>management software</a:t>
            </a:r>
          </a:p>
          <a:p>
            <a:pPr marL="0" indent="0">
              <a:buNone/>
              <a:defRPr/>
            </a:pPr>
            <a:endParaRPr lang="en-US" sz="2600" dirty="0" smtClean="0"/>
          </a:p>
          <a:p>
            <a:pPr>
              <a:defRPr/>
            </a:pPr>
            <a:endParaRPr lang="en-US" sz="2600" dirty="0" smtClean="0"/>
          </a:p>
          <a:p>
            <a:pPr>
              <a:defRPr/>
            </a:pPr>
            <a:endParaRPr lang="en-US" sz="2600" dirty="0" smtClean="0"/>
          </a:p>
          <a:p>
            <a:pPr>
              <a:defRPr/>
            </a:pPr>
            <a:endParaRPr lang="en-US" sz="2600" dirty="0" smtClean="0"/>
          </a:p>
        </p:txBody>
      </p:sp>
    </p:spTree>
    <p:extLst>
      <p:ext uri="{BB962C8B-B14F-4D97-AF65-F5344CB8AC3E}">
        <p14:creationId xmlns:p14="http://schemas.microsoft.com/office/powerpoint/2010/main" val="736138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en-US" altLang="en-US" sz="1400" dirty="0" smtClean="0"/>
              <a:t>Department of Transportation </a:t>
            </a:r>
          </a:p>
          <a:p>
            <a:pPr eaLnBrk="1" hangingPunct="1">
              <a:defRPr/>
            </a:pPr>
            <a:fld id="{94C0D17A-A8F5-42BA-B102-E8FAF64D4151}" type="slidenum">
              <a:rPr lang="en-US" altLang="en-US" sz="1400" smtClean="0"/>
              <a:pPr eaLnBrk="1" hangingPunct="1">
                <a:defRPr/>
              </a:pPr>
              <a:t>6</a:t>
            </a:fld>
            <a:endParaRPr lang="en-US" altLang="en-US" sz="1400" dirty="0" smtClean="0"/>
          </a:p>
        </p:txBody>
      </p:sp>
      <p:sp>
        <p:nvSpPr>
          <p:cNvPr id="7171" name="Rectangle 4"/>
          <p:cNvSpPr>
            <a:spLocks noGrp="1" noChangeArrowheads="1"/>
          </p:cNvSpPr>
          <p:nvPr>
            <p:ph type="title"/>
          </p:nvPr>
        </p:nvSpPr>
        <p:spPr>
          <a:xfrm>
            <a:off x="457200" y="990600"/>
            <a:ext cx="8229600" cy="914400"/>
          </a:xfrm>
        </p:spPr>
        <p:txBody>
          <a:bodyPr/>
          <a:lstStyle/>
          <a:p>
            <a:pPr eaLnBrk="1" hangingPunct="1">
              <a:defRPr/>
            </a:pPr>
            <a:r>
              <a:rPr lang="en-US" dirty="0" smtClean="0"/>
              <a:t>Bus </a:t>
            </a:r>
            <a:r>
              <a:rPr lang="en-US" dirty="0"/>
              <a:t>Monitoring &amp; Management</a:t>
            </a:r>
          </a:p>
        </p:txBody>
      </p:sp>
      <p:sp>
        <p:nvSpPr>
          <p:cNvPr id="7172" name="Rectangle 5"/>
          <p:cNvSpPr>
            <a:spLocks noGrp="1" noChangeArrowheads="1"/>
          </p:cNvSpPr>
          <p:nvPr>
            <p:ph type="body" idx="1"/>
          </p:nvPr>
        </p:nvSpPr>
        <p:spPr>
          <a:xfrm>
            <a:off x="457200" y="1981200"/>
            <a:ext cx="8382000" cy="2286000"/>
          </a:xfrm>
        </p:spPr>
        <p:txBody>
          <a:bodyPr/>
          <a:lstStyle/>
          <a:p>
            <a:pPr>
              <a:defRPr/>
            </a:pPr>
            <a:r>
              <a:rPr lang="en-US" sz="2600" dirty="0" smtClean="0"/>
              <a:t>Establish Bus Operations Control Center (BOCC)</a:t>
            </a:r>
          </a:p>
          <a:p>
            <a:pPr>
              <a:defRPr/>
            </a:pPr>
            <a:r>
              <a:rPr lang="en-US" sz="2600" dirty="0" smtClean="0"/>
              <a:t>Control center staff actively manage service</a:t>
            </a:r>
          </a:p>
          <a:p>
            <a:pPr>
              <a:defRPr/>
            </a:pPr>
            <a:r>
              <a:rPr lang="en-US" sz="2600" dirty="0" smtClean="0"/>
              <a:t>Vehicle location and status is continuously monitored </a:t>
            </a:r>
          </a:p>
        </p:txBody>
      </p:sp>
      <p:sp>
        <p:nvSpPr>
          <p:cNvPr id="9221" name="TextBox 4"/>
          <p:cNvSpPr txBox="1">
            <a:spLocks noChangeArrowheads="1"/>
          </p:cNvSpPr>
          <p:nvPr/>
        </p:nvSpPr>
        <p:spPr bwMode="auto">
          <a:xfrm>
            <a:off x="457200" y="3429000"/>
            <a:ext cx="4800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buChar char="•"/>
              <a:defRPr sz="3200">
                <a:solidFill>
                  <a:schemeClr val="tx1"/>
                </a:solidFill>
                <a:latin typeface="Arial" charset="0"/>
                <a:ea typeface="ＭＳ Ｐゴシック" pitchFamily="34" charset="-128"/>
                <a:cs typeface="Arial" charset="0"/>
              </a:defRPr>
            </a:lvl1pPr>
            <a:lvl2pPr marL="914400" indent="-457200" algn="l" eaLnBrk="0" hangingPunct="0">
              <a:spcBef>
                <a:spcPct val="20000"/>
              </a:spcBef>
              <a:buChar char="–"/>
              <a:defRPr sz="2800">
                <a:solidFill>
                  <a:schemeClr val="tx1"/>
                </a:solidFill>
                <a:latin typeface="Arial" charset="0"/>
                <a:ea typeface="Arial" charset="0"/>
                <a:cs typeface="Arial" charset="0"/>
              </a:defRPr>
            </a:lvl2pPr>
            <a:lvl3pPr marL="1143000" indent="-228600" algn="l" eaLnBrk="0" hangingPunct="0">
              <a:spcBef>
                <a:spcPct val="20000"/>
              </a:spcBef>
              <a:buChar char="•"/>
              <a:defRPr sz="2400">
                <a:solidFill>
                  <a:schemeClr val="tx1"/>
                </a:solidFill>
                <a:latin typeface="Arial" charset="0"/>
                <a:ea typeface="Arial" charset="0"/>
                <a:cs typeface="Arial" charset="0"/>
              </a:defRPr>
            </a:lvl3pPr>
            <a:lvl4pPr marL="1600200" indent="-228600" algn="l" eaLnBrk="0" hangingPunct="0">
              <a:spcBef>
                <a:spcPct val="20000"/>
              </a:spcBef>
              <a:buChar char="–"/>
              <a:defRPr sz="2000">
                <a:solidFill>
                  <a:schemeClr val="tx1"/>
                </a:solidFill>
                <a:latin typeface="Arial" charset="0"/>
                <a:ea typeface="Arial" charset="0"/>
                <a:cs typeface="Arial" charset="0"/>
              </a:defRPr>
            </a:lvl4pPr>
            <a:lvl5pPr marL="2057400" indent="-228600" algn="l"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r>
              <a:rPr lang="en-US" altLang="en-US" sz="2600" dirty="0">
                <a:solidFill>
                  <a:srgbClr val="000000"/>
                </a:solidFill>
              </a:rPr>
              <a:t>Communication is better managed between controllers and operators</a:t>
            </a:r>
          </a:p>
        </p:txBody>
      </p:sp>
      <p:pic>
        <p:nvPicPr>
          <p:cNvPr id="922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862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en-US" altLang="en-US" sz="1400" dirty="0" smtClean="0"/>
              <a:t>Department of Transportation </a:t>
            </a:r>
          </a:p>
          <a:p>
            <a:pPr eaLnBrk="1" hangingPunct="1">
              <a:defRPr/>
            </a:pPr>
            <a:fld id="{C2602F3F-E238-4D33-9880-1AC75F507F5D}" type="slidenum">
              <a:rPr lang="en-US" altLang="en-US" sz="1400" smtClean="0"/>
              <a:pPr eaLnBrk="1" hangingPunct="1">
                <a:defRPr/>
              </a:pPr>
              <a:t>7</a:t>
            </a:fld>
            <a:endParaRPr lang="en-US" altLang="en-US" sz="1400" dirty="0" smtClean="0"/>
          </a:p>
        </p:txBody>
      </p:sp>
      <p:sp>
        <p:nvSpPr>
          <p:cNvPr id="7171" name="Rectangle 4"/>
          <p:cNvSpPr>
            <a:spLocks noGrp="1" noChangeArrowheads="1"/>
          </p:cNvSpPr>
          <p:nvPr>
            <p:ph type="title"/>
          </p:nvPr>
        </p:nvSpPr>
        <p:spPr>
          <a:xfrm>
            <a:off x="152400" y="990600"/>
            <a:ext cx="8839200" cy="914400"/>
          </a:xfrm>
        </p:spPr>
        <p:txBody>
          <a:bodyPr/>
          <a:lstStyle/>
          <a:p>
            <a:pPr eaLnBrk="1" hangingPunct="1">
              <a:defRPr/>
            </a:pPr>
            <a:r>
              <a:rPr lang="en-US" dirty="0" smtClean="0"/>
              <a:t>Bus </a:t>
            </a:r>
            <a:r>
              <a:rPr lang="en-US" dirty="0"/>
              <a:t>Monitoring &amp; </a:t>
            </a:r>
            <a:r>
              <a:rPr lang="en-US" dirty="0" smtClean="0"/>
              <a:t>Management </a:t>
            </a:r>
            <a:r>
              <a:rPr lang="en-US" sz="2200" i="1" dirty="0" smtClean="0"/>
              <a:t>(cont.)</a:t>
            </a:r>
            <a:endParaRPr lang="en-US" sz="2200" i="1" dirty="0"/>
          </a:p>
        </p:txBody>
      </p:sp>
      <p:sp>
        <p:nvSpPr>
          <p:cNvPr id="7172" name="Rectangle 5"/>
          <p:cNvSpPr>
            <a:spLocks noGrp="1" noChangeArrowheads="1"/>
          </p:cNvSpPr>
          <p:nvPr>
            <p:ph type="body" idx="1"/>
          </p:nvPr>
        </p:nvSpPr>
        <p:spPr>
          <a:xfrm>
            <a:off x="457200" y="1905000"/>
            <a:ext cx="3200400" cy="4114800"/>
          </a:xfrm>
        </p:spPr>
        <p:txBody>
          <a:bodyPr/>
          <a:lstStyle/>
          <a:p>
            <a:pPr marL="0" indent="0">
              <a:buFontTx/>
              <a:buNone/>
              <a:defRPr/>
            </a:pPr>
            <a:r>
              <a:rPr lang="en-US" sz="2400" u="sng" dirty="0" smtClean="0"/>
              <a:t>CAD/AVL</a:t>
            </a:r>
            <a:r>
              <a:rPr lang="en-US" sz="2400" dirty="0" smtClean="0"/>
              <a:t>:</a:t>
            </a:r>
          </a:p>
          <a:p>
            <a:pPr>
              <a:defRPr/>
            </a:pPr>
            <a:r>
              <a:rPr lang="en-US" sz="2200" dirty="0" smtClean="0"/>
              <a:t>Bus location</a:t>
            </a:r>
          </a:p>
          <a:p>
            <a:pPr>
              <a:defRPr/>
            </a:pPr>
            <a:r>
              <a:rPr lang="en-US" sz="2200" dirty="0" smtClean="0"/>
              <a:t>Schedule adherence</a:t>
            </a:r>
          </a:p>
          <a:p>
            <a:pPr>
              <a:defRPr/>
            </a:pPr>
            <a:r>
              <a:rPr lang="en-US" sz="2200" dirty="0" smtClean="0"/>
              <a:t>Interior/exterior announcements</a:t>
            </a:r>
          </a:p>
          <a:p>
            <a:pPr>
              <a:defRPr/>
            </a:pPr>
            <a:r>
              <a:rPr lang="en-US" sz="2200" dirty="0" smtClean="0"/>
              <a:t>Next stop display</a:t>
            </a:r>
          </a:p>
          <a:p>
            <a:pPr>
              <a:defRPr/>
            </a:pPr>
            <a:r>
              <a:rPr lang="en-US" sz="2200" dirty="0" smtClean="0"/>
              <a:t>Destination sign display</a:t>
            </a:r>
          </a:p>
          <a:p>
            <a:pPr>
              <a:defRPr/>
            </a:pPr>
            <a:r>
              <a:rPr lang="en-US" sz="2200" dirty="0" smtClean="0"/>
              <a:t>Passenger counts</a:t>
            </a:r>
          </a:p>
          <a:p>
            <a:pPr>
              <a:defRPr/>
            </a:pPr>
            <a:r>
              <a:rPr lang="en-US" sz="2200" dirty="0" smtClean="0"/>
              <a:t>Farebox settings</a:t>
            </a:r>
          </a:p>
        </p:txBody>
      </p:sp>
      <p:pic>
        <p:nvPicPr>
          <p:cNvPr id="102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81200"/>
            <a:ext cx="517366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en-US" altLang="en-US" sz="1400" dirty="0" smtClean="0"/>
              <a:t>Department of Transportation </a:t>
            </a:r>
          </a:p>
          <a:p>
            <a:pPr eaLnBrk="1" hangingPunct="1">
              <a:defRPr/>
            </a:pPr>
            <a:fld id="{C8F2C8D4-0D73-4556-B443-CFCDBC89571F}" type="slidenum">
              <a:rPr lang="en-US" altLang="en-US" sz="1400" smtClean="0"/>
              <a:pPr eaLnBrk="1" hangingPunct="1">
                <a:defRPr/>
              </a:pPr>
              <a:t>8</a:t>
            </a:fld>
            <a:endParaRPr lang="en-US" altLang="en-US" sz="1400" dirty="0" smtClean="0"/>
          </a:p>
        </p:txBody>
      </p:sp>
      <p:sp>
        <p:nvSpPr>
          <p:cNvPr id="7171" name="Rectangle 4"/>
          <p:cNvSpPr>
            <a:spLocks noGrp="1" noChangeArrowheads="1"/>
          </p:cNvSpPr>
          <p:nvPr>
            <p:ph type="title"/>
          </p:nvPr>
        </p:nvSpPr>
        <p:spPr>
          <a:xfrm>
            <a:off x="152400" y="990600"/>
            <a:ext cx="8839200" cy="914400"/>
          </a:xfrm>
        </p:spPr>
        <p:txBody>
          <a:bodyPr/>
          <a:lstStyle/>
          <a:p>
            <a:pPr eaLnBrk="1" hangingPunct="1">
              <a:defRPr/>
            </a:pPr>
            <a:r>
              <a:rPr lang="en-US" dirty="0" smtClean="0"/>
              <a:t>Bus </a:t>
            </a:r>
            <a:r>
              <a:rPr lang="en-US" dirty="0"/>
              <a:t>Monitoring &amp; </a:t>
            </a:r>
            <a:r>
              <a:rPr lang="en-US" dirty="0" smtClean="0"/>
              <a:t>Management </a:t>
            </a:r>
            <a:r>
              <a:rPr lang="en-US" sz="2200" i="1" dirty="0" smtClean="0"/>
              <a:t>(cont.)</a:t>
            </a:r>
            <a:endParaRPr lang="en-US" sz="2200" i="1" dirty="0"/>
          </a:p>
        </p:txBody>
      </p:sp>
      <p:sp>
        <p:nvSpPr>
          <p:cNvPr id="7172" name="Rectangle 5"/>
          <p:cNvSpPr>
            <a:spLocks noGrp="1" noChangeArrowheads="1"/>
          </p:cNvSpPr>
          <p:nvPr>
            <p:ph type="body" idx="1"/>
          </p:nvPr>
        </p:nvSpPr>
        <p:spPr>
          <a:xfrm>
            <a:off x="457200" y="1905000"/>
            <a:ext cx="3733800" cy="4114800"/>
          </a:xfrm>
        </p:spPr>
        <p:txBody>
          <a:bodyPr/>
          <a:lstStyle/>
          <a:p>
            <a:pPr marL="0" indent="0">
              <a:buFontTx/>
              <a:buNone/>
              <a:defRPr/>
            </a:pPr>
            <a:r>
              <a:rPr lang="en-US" sz="2600" u="sng" dirty="0" smtClean="0"/>
              <a:t>Operations support</a:t>
            </a:r>
            <a:r>
              <a:rPr lang="en-US" sz="2600" dirty="0" smtClean="0"/>
              <a:t>:</a:t>
            </a:r>
          </a:p>
          <a:p>
            <a:pPr>
              <a:defRPr/>
            </a:pPr>
            <a:r>
              <a:rPr lang="en-US" sz="2400" dirty="0" smtClean="0"/>
              <a:t>Timepoint and schedule adherence indications</a:t>
            </a:r>
          </a:p>
          <a:p>
            <a:pPr>
              <a:defRPr/>
            </a:pPr>
            <a:r>
              <a:rPr lang="en-US" sz="2400" dirty="0" smtClean="0"/>
              <a:t>Control center communication</a:t>
            </a:r>
          </a:p>
          <a:p>
            <a:pPr>
              <a:defRPr/>
            </a:pPr>
            <a:r>
              <a:rPr lang="en-US" sz="2400" dirty="0" smtClean="0"/>
              <a:t>Incident reporting</a:t>
            </a:r>
          </a:p>
          <a:p>
            <a:pPr>
              <a:defRPr/>
            </a:pPr>
            <a:r>
              <a:rPr lang="en-US" sz="2400" dirty="0" smtClean="0"/>
              <a:t>Security/emergency response</a:t>
            </a:r>
          </a:p>
          <a:p>
            <a:pPr>
              <a:defRPr/>
            </a:pPr>
            <a:endParaRPr lang="en-US" sz="2200" dirty="0" smtClean="0"/>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849563"/>
            <a:ext cx="4976813"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Content Placeholder 2"/>
          <p:cNvSpPr txBox="1">
            <a:spLocks/>
          </p:cNvSpPr>
          <p:nvPr/>
        </p:nvSpPr>
        <p:spPr bwMode="auto">
          <a:xfrm>
            <a:off x="3810000" y="2438400"/>
            <a:ext cx="49053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ea typeface="ＭＳ Ｐゴシック" pitchFamily="34" charset="-128"/>
                <a:cs typeface="Arial" charset="0"/>
              </a:defRPr>
            </a:lvl1pPr>
            <a:lvl2pPr marL="742950" indent="-285750" algn="l" eaLnBrk="0" hangingPunct="0">
              <a:spcBef>
                <a:spcPct val="20000"/>
              </a:spcBef>
              <a:buChar char="–"/>
              <a:defRPr sz="2800">
                <a:solidFill>
                  <a:schemeClr val="tx1"/>
                </a:solidFill>
                <a:latin typeface="Arial" charset="0"/>
                <a:ea typeface="Arial" charset="0"/>
                <a:cs typeface="Arial" charset="0"/>
              </a:defRPr>
            </a:lvl2pPr>
            <a:lvl3pPr marL="1143000" indent="-228600" algn="l" eaLnBrk="0" hangingPunct="0">
              <a:spcBef>
                <a:spcPct val="20000"/>
              </a:spcBef>
              <a:buChar char="•"/>
              <a:defRPr sz="2400">
                <a:solidFill>
                  <a:schemeClr val="tx1"/>
                </a:solidFill>
                <a:latin typeface="Arial" charset="0"/>
                <a:ea typeface="Arial" charset="0"/>
                <a:cs typeface="Arial" charset="0"/>
              </a:defRPr>
            </a:lvl3pPr>
            <a:lvl4pPr marL="1600200" indent="-228600" algn="l" eaLnBrk="0" hangingPunct="0">
              <a:spcBef>
                <a:spcPct val="20000"/>
              </a:spcBef>
              <a:buChar char="–"/>
              <a:defRPr sz="2000">
                <a:solidFill>
                  <a:schemeClr val="tx1"/>
                </a:solidFill>
                <a:latin typeface="Arial" charset="0"/>
                <a:ea typeface="Arial" charset="0"/>
                <a:cs typeface="Arial" charset="0"/>
              </a:defRPr>
            </a:lvl4pPr>
            <a:lvl5pPr marL="2057400" indent="-228600" algn="l"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lnSpc>
                <a:spcPct val="90000"/>
              </a:lnSpc>
              <a:buFontTx/>
              <a:buNone/>
            </a:pPr>
            <a:r>
              <a:rPr lang="en-US" altLang="en-US" sz="2200" b="1" i="1" dirty="0"/>
              <a:t>Operator information display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en-US" altLang="en-US" sz="1400" dirty="0" smtClean="0"/>
              <a:t>Department of Transportation </a:t>
            </a:r>
          </a:p>
          <a:p>
            <a:pPr eaLnBrk="1" hangingPunct="1">
              <a:defRPr/>
            </a:pPr>
            <a:fld id="{FA7A35C2-7380-432A-A328-B71B29916A46}" type="slidenum">
              <a:rPr lang="en-US" altLang="en-US" sz="1400" smtClean="0"/>
              <a:pPr eaLnBrk="1" hangingPunct="1">
                <a:defRPr/>
              </a:pPr>
              <a:t>9</a:t>
            </a:fld>
            <a:endParaRPr lang="en-US" altLang="en-US" sz="1400" dirty="0" smtClean="0"/>
          </a:p>
        </p:txBody>
      </p:sp>
      <p:sp>
        <p:nvSpPr>
          <p:cNvPr id="7171" name="Rectangle 4"/>
          <p:cNvSpPr>
            <a:spLocks noGrp="1" noChangeArrowheads="1"/>
          </p:cNvSpPr>
          <p:nvPr>
            <p:ph type="title"/>
          </p:nvPr>
        </p:nvSpPr>
        <p:spPr>
          <a:xfrm>
            <a:off x="152400" y="990600"/>
            <a:ext cx="8858250" cy="914400"/>
          </a:xfrm>
        </p:spPr>
        <p:txBody>
          <a:bodyPr/>
          <a:lstStyle/>
          <a:p>
            <a:pPr eaLnBrk="1" hangingPunct="1">
              <a:defRPr/>
            </a:pPr>
            <a:r>
              <a:rPr lang="en-US" dirty="0" smtClean="0"/>
              <a:t>Bus </a:t>
            </a:r>
            <a:r>
              <a:rPr lang="en-US" dirty="0"/>
              <a:t>Monitoring &amp; </a:t>
            </a:r>
            <a:r>
              <a:rPr lang="en-US" dirty="0" smtClean="0"/>
              <a:t>Management </a:t>
            </a:r>
            <a:r>
              <a:rPr lang="en-US" sz="2200" i="1" dirty="0" smtClean="0"/>
              <a:t>(cont.)</a:t>
            </a:r>
            <a:endParaRPr lang="en-US" sz="2200" i="1" dirty="0"/>
          </a:p>
        </p:txBody>
      </p:sp>
      <p:sp>
        <p:nvSpPr>
          <p:cNvPr id="7172" name="Rectangle 5"/>
          <p:cNvSpPr>
            <a:spLocks noGrp="1" noChangeArrowheads="1"/>
          </p:cNvSpPr>
          <p:nvPr>
            <p:ph type="body" idx="1"/>
          </p:nvPr>
        </p:nvSpPr>
        <p:spPr>
          <a:xfrm>
            <a:off x="457200" y="1897063"/>
            <a:ext cx="3641725" cy="4114800"/>
          </a:xfrm>
        </p:spPr>
        <p:txBody>
          <a:bodyPr/>
          <a:lstStyle/>
          <a:p>
            <a:pPr marL="0" indent="0">
              <a:buFontTx/>
              <a:buNone/>
              <a:defRPr/>
            </a:pPr>
            <a:r>
              <a:rPr lang="en-US" sz="2600" u="sng" dirty="0" smtClean="0"/>
              <a:t>Planning support</a:t>
            </a:r>
            <a:r>
              <a:rPr lang="en-US" sz="2600" dirty="0" smtClean="0"/>
              <a:t>:</a:t>
            </a:r>
          </a:p>
          <a:p>
            <a:pPr>
              <a:defRPr/>
            </a:pPr>
            <a:r>
              <a:rPr lang="en-US" sz="2400" dirty="0" smtClean="0"/>
              <a:t>Improved schedules &amp; service planning</a:t>
            </a:r>
          </a:p>
          <a:p>
            <a:pPr>
              <a:defRPr/>
            </a:pPr>
            <a:r>
              <a:rPr lang="en-US" sz="2400" dirty="0" smtClean="0"/>
              <a:t>Historical travel time data at the trip level</a:t>
            </a:r>
          </a:p>
          <a:p>
            <a:pPr>
              <a:defRPr/>
            </a:pPr>
            <a:r>
              <a:rPr lang="en-US" sz="2400" dirty="0" smtClean="0"/>
              <a:t>Will track bus stop utilization, allowing for better allocation of resources to stops with higher rider usage</a:t>
            </a:r>
          </a:p>
        </p:txBody>
      </p:sp>
      <p:pic>
        <p:nvPicPr>
          <p:cNvPr id="122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925" y="2209800"/>
            <a:ext cx="4816475"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CDOT">
  <a:themeElements>
    <a:clrScheme name="FCD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CDO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FCD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CD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CD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CD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CD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CD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CD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CD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CD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CD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CD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CD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4C7EE352D3D04F9918BDDE7358CDB2" ma:contentTypeVersion="1" ma:contentTypeDescription="Create a new document." ma:contentTypeScope="" ma:versionID="11cd61ff9261d6f13f40ed58b939f69f">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F79BA15-D0D9-46EE-9E56-09BAA074B65A}">
  <ds:schemaRefs>
    <ds:schemaRef ds:uri="http://schemas.microsoft.com/sharepoint/v3/contenttype/forms"/>
  </ds:schemaRefs>
</ds:datastoreItem>
</file>

<file path=customXml/itemProps2.xml><?xml version="1.0" encoding="utf-8"?>
<ds:datastoreItem xmlns:ds="http://schemas.openxmlformats.org/officeDocument/2006/customXml" ds:itemID="{5BFAFE5F-3449-4746-B06D-CF52E082A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BD00B1-E580-4458-B151-0E7E218491FF}">
  <ds:schemaRefs>
    <ds:schemaRef ds:uri="http://purl.org/dc/elements/1.1/"/>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microsoft.com/sharepoint/v3"/>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1812</TotalTime>
  <Words>1471</Words>
  <Application>Microsoft Office PowerPoint</Application>
  <PresentationFormat>On-screen Show (4:3)</PresentationFormat>
  <Paragraphs>213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FCDOT</vt:lpstr>
      <vt:lpstr>Intelligent Transportation System (ITS) Project Update  TAC - July 21, 2015 Nick Perfili, FCDOT</vt:lpstr>
      <vt:lpstr>Fairfax Connector ITS</vt:lpstr>
      <vt:lpstr>Fairfax Connector ITS </vt:lpstr>
      <vt:lpstr>Fairfax Connector ITS (cont.)</vt:lpstr>
      <vt:lpstr>Fairfax Connector ITS (cont.)</vt:lpstr>
      <vt:lpstr>Bus Monitoring &amp; Management</vt:lpstr>
      <vt:lpstr>Bus Monitoring &amp; Management (cont.)</vt:lpstr>
      <vt:lpstr>Bus Monitoring &amp; Management (cont.)</vt:lpstr>
      <vt:lpstr>Bus Monitoring &amp; Management (cont.)</vt:lpstr>
      <vt:lpstr>Real-Time Bus Information</vt:lpstr>
      <vt:lpstr>Real-Time Bus Information (cont.)</vt:lpstr>
      <vt:lpstr>Real-Time Bus Information (cont.)</vt:lpstr>
      <vt:lpstr>Real-Time Bus Information (cont.)</vt:lpstr>
      <vt:lpstr>Project History</vt:lpstr>
      <vt:lpstr>Project Milestones &amp; Schedule</vt:lpstr>
      <vt:lpstr>ITS Project Update</vt:lpstr>
    </vt:vector>
  </TitlesOfParts>
  <Company>Fairfax County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Perfili</dc:creator>
  <cp:lastModifiedBy>Lam, Calvin C.</cp:lastModifiedBy>
  <cp:revision>209</cp:revision>
  <cp:lastPrinted>2015-05-18T19:41:16Z</cp:lastPrinted>
  <dcterms:created xsi:type="dcterms:W3CDTF">2005-08-25T13:54:33Z</dcterms:created>
  <dcterms:modified xsi:type="dcterms:W3CDTF">2015-07-21T18:38:43Z</dcterms:modified>
</cp:coreProperties>
</file>