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lvl1pPr>
      <a:defRPr sz="3200">
        <a:latin typeface="Gill Sans MT"/>
        <a:ea typeface="Gill Sans MT"/>
        <a:cs typeface="Gill Sans MT"/>
        <a:sym typeface="Gill Sans MT"/>
      </a:defRPr>
    </a:lvl1pPr>
    <a:lvl2pPr indent="457200">
      <a:defRPr sz="3200">
        <a:latin typeface="Gill Sans MT"/>
        <a:ea typeface="Gill Sans MT"/>
        <a:cs typeface="Gill Sans MT"/>
        <a:sym typeface="Gill Sans MT"/>
      </a:defRPr>
    </a:lvl2pPr>
    <a:lvl3pPr indent="914400">
      <a:defRPr sz="3200">
        <a:latin typeface="Gill Sans MT"/>
        <a:ea typeface="Gill Sans MT"/>
        <a:cs typeface="Gill Sans MT"/>
        <a:sym typeface="Gill Sans MT"/>
      </a:defRPr>
    </a:lvl3pPr>
    <a:lvl4pPr indent="1371600">
      <a:defRPr sz="3200">
        <a:latin typeface="Gill Sans MT"/>
        <a:ea typeface="Gill Sans MT"/>
        <a:cs typeface="Gill Sans MT"/>
        <a:sym typeface="Gill Sans MT"/>
      </a:defRPr>
    </a:lvl4pPr>
    <a:lvl5pPr indent="1828800">
      <a:defRPr sz="3200">
        <a:latin typeface="Gill Sans MT"/>
        <a:ea typeface="Gill Sans MT"/>
        <a:cs typeface="Gill Sans MT"/>
        <a:sym typeface="Gill Sans MT"/>
      </a:defRPr>
    </a:lvl5pPr>
    <a:lvl6pPr>
      <a:defRPr sz="3200">
        <a:latin typeface="Gill Sans MT"/>
        <a:ea typeface="Gill Sans MT"/>
        <a:cs typeface="Gill Sans MT"/>
        <a:sym typeface="Gill Sans MT"/>
      </a:defRPr>
    </a:lvl6pPr>
    <a:lvl7pPr>
      <a:defRPr sz="3200">
        <a:latin typeface="Gill Sans MT"/>
        <a:ea typeface="Gill Sans MT"/>
        <a:cs typeface="Gill Sans MT"/>
        <a:sym typeface="Gill Sans MT"/>
      </a:defRPr>
    </a:lvl7pPr>
    <a:lvl8pPr>
      <a:defRPr sz="3200">
        <a:latin typeface="Gill Sans MT"/>
        <a:ea typeface="Gill Sans MT"/>
        <a:cs typeface="Gill Sans MT"/>
        <a:sym typeface="Gill Sans MT"/>
      </a:defRPr>
    </a:lvl8pPr>
    <a:lvl9pPr>
      <a:defRPr sz="3200">
        <a:latin typeface="Gill Sans MT"/>
        <a:ea typeface="Gill Sans MT"/>
        <a:cs typeface="Gill Sans MT"/>
        <a:sym typeface="Gill Sans M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6E0"/>
          </a:solidFill>
        </a:fill>
      </a:tcStyle>
    </a:wholeTbl>
    <a:band2H>
      <a:tcTxStyle b="def" i="def"/>
      <a:tcStyle>
        <a:tcBdr/>
        <a:fill>
          <a:solidFill>
            <a:srgbClr val="EBECF0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27CA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1E6"/>
          </a:solidFill>
        </a:fill>
      </a:tcStyle>
    </a:wholeTbl>
    <a:band2H>
      <a:tcTxStyle b="def" i="def"/>
      <a:tcStyle>
        <a:tcBdr/>
        <a:fill>
          <a:solidFill>
            <a:srgbClr val="EEF0F3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A7B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27CA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MT"/>
          <a:ea typeface="Gill Sans MT"/>
          <a:cs typeface="Gill Sans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5" name="Shape 6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ln w="6350" cap="rnd">
            <a:solidFill>
              <a:srgbClr val="9FB8CD"/>
            </a:solidFill>
            <a:round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17" name="Shape 17"/>
          <p:cNvSpPr/>
          <p:nvPr>
            <p:ph type="sldNum" sz="quarter" idx="2"/>
          </p:nvPr>
        </p:nvSpPr>
        <p:spPr>
          <a:xfrm>
            <a:off x="1216025" y="6354762"/>
            <a:ext cx="1219200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5" name="Shape 25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26" name="Shape 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27" name="Shape 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28" name="Shape 28"/>
          <p:cNvSpPr/>
          <p:nvPr>
            <p:ph type="sldNum" sz="quarter" idx="2"/>
          </p:nvPr>
        </p:nvSpPr>
        <p:spPr>
          <a:xfrm>
            <a:off x="8001000" y="6400800"/>
            <a:ext cx="20574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1" name="Shape 31"/>
          <p:cNvSpPr/>
          <p:nvPr/>
        </p:nvSpPr>
        <p:spPr>
          <a:xfrm>
            <a:off x="457200" y="1143000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2" name="Shape 32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36" name="Shape 36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9" name="Shape 39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5" name="Shape 45"/>
          <p:cNvSpPr/>
          <p:nvPr/>
        </p:nvSpPr>
        <p:spPr>
          <a:xfrm flipH="1">
            <a:off x="6179184" y="307022"/>
            <a:ext cx="2" cy="6035676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6" name="Shape 46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2" name="Shape 52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457200" y="500062"/>
            <a:ext cx="182563" cy="685801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457200" y="6353175"/>
            <a:ext cx="8229600" cy="0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9" name="Shape 59"/>
          <p:cNvSpPr/>
          <p:nvPr/>
        </p:nvSpPr>
        <p:spPr>
          <a:xfrm rot="5400000">
            <a:off x="419099" y="6467474"/>
            <a:ext cx="190501" cy="120652"/>
          </a:xfrm>
          <a:prstGeom prst="triangle">
            <a:avLst/>
          </a:prstGeom>
          <a:solidFill>
            <a:srgbClr val="9FB8C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6557009" y="276860"/>
            <a:ext cx="1" cy="5851525"/>
          </a:xfrm>
          <a:prstGeom prst="line">
            <a:avLst/>
          </a:prstGeom>
          <a:ln>
            <a:solidFill>
              <a:srgbClr val="9FB8CD"/>
            </a:solidFill>
            <a:prstDash val="dash"/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61" name="Shape 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64653"/>
                </a:solidFill>
              </a:rPr>
              <a:t>Click to edit Master title style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Click to edit Master text styles</a:t>
            </a:r>
            <a:endParaRPr sz="2600"/>
          </a:p>
          <a:p>
            <a:pPr lvl="1">
              <a:defRPr sz="1800"/>
            </a:pPr>
            <a:r>
              <a:rPr sz="2600"/>
              <a:t>Second level</a:t>
            </a:r>
            <a:endParaRPr sz="2600"/>
          </a:p>
          <a:p>
            <a:pPr lvl="2">
              <a:defRPr sz="1800"/>
            </a:pPr>
            <a:r>
              <a:rPr sz="2600"/>
              <a:t>Third level</a:t>
            </a:r>
            <a:endParaRPr sz="2600"/>
          </a:p>
          <a:p>
            <a:pPr lvl="3">
              <a:defRPr sz="1800"/>
            </a:pPr>
            <a:r>
              <a:rPr sz="2600"/>
              <a:t>Fourth level</a:t>
            </a:r>
            <a:endParaRPr sz="2600"/>
          </a:p>
          <a:p>
            <a:pPr lvl="4">
              <a:defRPr sz="1800"/>
            </a:pPr>
            <a:r>
              <a:rPr sz="2600"/>
              <a:t>Fifth level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xfrm>
            <a:off x="612775" y="6356350"/>
            <a:ext cx="19812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4653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465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ln w="6350" cap="rnd">
            <a:solidFill>
              <a:srgbClr val="727CA3"/>
            </a:solidFill>
            <a:round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rgbClr val="727CA3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spcBef>
                <a:spcPts val="400"/>
              </a:spcBef>
              <a:defRPr sz="1800">
                <a:solidFill>
                  <a:srgbClr val="FFFFFF"/>
                </a:solidFill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DDE9EC"/>
                </a:solidFill>
              </a:rPr>
              <a:t>Click to edit Master title style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457200" y="1219200"/>
            <a:ext cx="8229600" cy="563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Click to edit Master text styles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Second level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Third level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Fourth level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Fifth level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1069975" y="6354762"/>
            <a:ext cx="1520825" cy="3073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spcBef>
                <a:spcPts val="300"/>
              </a:spcBef>
              <a:buClr>
                <a:srgbClr val="6B5680"/>
              </a:buClr>
              <a:buSzPct val="60000"/>
              <a:buFont typeface="Wingdings"/>
              <a:buChar char="■"/>
              <a:defRPr sz="1400">
                <a:solidFill>
                  <a:srgbClr val="DDE9EC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spd="med" advClick="1"/>
  <p:txStyles>
    <p:titleStyle>
      <a:lvl1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1pPr>
      <a:lvl2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2pPr>
      <a:lvl3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3pPr>
      <a:lvl4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4pPr>
      <a:lvl5pPr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5pPr>
      <a:lvl6pPr indent="4572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6pPr>
      <a:lvl7pPr indent="9144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7pPr>
      <a:lvl8pPr indent="13716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8pPr>
      <a:lvl9pPr indent="1828800">
        <a:defRPr sz="3200">
          <a:solidFill>
            <a:srgbClr val="DDE9EC"/>
          </a:solidFill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273050" indent="-273050">
        <a:spcBef>
          <a:spcPts val="600"/>
        </a:spcBef>
        <a:buClr>
          <a:srgbClr val="727CA3"/>
        </a:buClr>
        <a:buSzPct val="76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1pPr>
      <a:lvl2pPr marL="583302" indent="-308665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2pPr>
      <a:lvl3pPr marL="890905" indent="-297180">
        <a:spcBef>
          <a:spcPts val="600"/>
        </a:spcBef>
        <a:buClr>
          <a:srgbClr val="727CA3"/>
        </a:buClr>
        <a:buSzPct val="76000"/>
        <a:buFont typeface="Wingdings 3"/>
        <a:buChar char="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3pPr>
      <a:lvl4pPr marL="1198562" indent="-330200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4pPr>
      <a:lvl5pPr marL="1514475" indent="-371475">
        <a:spcBef>
          <a:spcPts val="600"/>
        </a:spcBef>
        <a:buClr>
          <a:srgbClr val="727CA3"/>
        </a:buClr>
        <a:buSzPct val="70000"/>
        <a:buFont typeface="Wingdings 3"/>
        <a:buChar char="◻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5pPr>
      <a:lvl6pPr marL="19716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6pPr>
      <a:lvl7pPr marL="24288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7pPr>
      <a:lvl8pPr marL="28860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8pPr>
      <a:lvl9pPr marL="3343275" indent="-371475">
        <a:spcBef>
          <a:spcPts val="600"/>
        </a:spcBef>
        <a:buClr>
          <a:srgbClr val="727CA3"/>
        </a:buClr>
        <a:buSzPct val="70000"/>
        <a:buFont typeface="Wingdings 3"/>
        <a:buChar char="•"/>
        <a:defRPr sz="2600">
          <a:solidFill>
            <a:srgbClr val="FFFFFF"/>
          </a:solidFill>
          <a:latin typeface="Gill Sans MT"/>
          <a:ea typeface="Gill Sans MT"/>
          <a:cs typeface="Gill Sans MT"/>
          <a:sym typeface="Gill Sans MT"/>
        </a:defRPr>
      </a:lvl9pPr>
    </p:bodyStyle>
    <p:otherStyle>
      <a:lvl1pPr>
        <a:spcBef>
          <a:spcPts val="300"/>
        </a:spcBef>
        <a:buClr>
          <a:srgbClr val="6B5680"/>
        </a:buClr>
        <a:buSzPct val="60000"/>
        <a:buFont typeface="Wingdings"/>
        <a:buChar char="■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1pPr>
      <a:lvl2pPr indent="457200"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2pPr>
      <a:lvl3pPr indent="914400"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3pPr>
      <a:lvl4pPr indent="1371600"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4pPr>
      <a:lvl5pPr indent="1828800"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5pPr>
      <a:lvl6pPr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6pPr>
      <a:lvl7pPr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7pPr>
      <a:lvl8pPr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8pPr>
      <a:lvl9pPr>
        <a:spcBef>
          <a:spcPts val="300"/>
        </a:spcBef>
        <a:buClr>
          <a:srgbClr val="6B5680"/>
        </a:buClr>
        <a:buFont typeface="Wingdings"/>
        <a:defRPr sz="1400">
          <a:solidFill>
            <a:schemeClr val="tx1"/>
          </a:solidFill>
          <a:latin typeface="+mn-lt"/>
          <a:ea typeface="+mn-ea"/>
          <a:cs typeface="+mn-cs"/>
          <a:sym typeface="Gill Sans M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 idx="4294967295"/>
          </p:nvPr>
        </p:nvSpPr>
        <p:spPr>
          <a:xfrm>
            <a:off x="914400" y="1752600"/>
            <a:ext cx="7162800" cy="4648200"/>
          </a:xfrm>
          <a:prstGeom prst="rect">
            <a:avLst/>
          </a:prstGeom>
        </p:spPr>
        <p:txBody>
          <a:bodyPr lIns="0" tIns="0" rIns="0" bIns="0" anchor="t">
            <a:normAutofit fontScale="100000" lnSpcReduction="0"/>
          </a:bodyPr>
          <a:lstStyle/>
          <a:p>
            <a:pPr lvl="0" algn="ctr" defTabSz="685800"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2015 Taxicab Rate Review:</a:t>
            </a:r>
            <a:b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Staff Recommendation </a:t>
            </a:r>
            <a:b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Transportation Advisory Commission </a:t>
            </a: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August 18, 2015</a:t>
            </a: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68" name="Shape 68"/>
          <p:cNvSpPr/>
          <p:nvPr>
            <p:ph type="body" idx="4294967295"/>
          </p:nvPr>
        </p:nvSpPr>
        <p:spPr>
          <a:xfrm>
            <a:off x="1219200" y="5029200"/>
            <a:ext cx="68580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r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52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Susan Hafeli</a:t>
            </a:r>
            <a:br>
              <a:rPr sz="152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152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Department of Cable and Consumer Services</a:t>
            </a:r>
            <a:br>
              <a:rPr sz="152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Regional Regulated Rate Comparison</a:t>
            </a:r>
          </a:p>
        </p:txBody>
      </p:sp>
      <p:sp>
        <p:nvSpPr>
          <p:cNvPr id="105" name="Shape 105"/>
          <p:cNvSpPr/>
          <p:nvPr/>
        </p:nvSpPr>
        <p:spPr>
          <a:xfrm>
            <a:off x="609600" y="640080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64653"/>
                </a:solidFill>
              </a:rPr>
              <a:t>10</a:t>
            </a:r>
          </a:p>
        </p:txBody>
      </p:sp>
      <p:sp>
        <p:nvSpPr>
          <p:cNvPr id="106" name="Shape 106"/>
          <p:cNvSpPr/>
          <p:nvPr>
            <p:ph type="body" idx="4294967295"/>
          </p:nvPr>
        </p:nvSpPr>
        <p:spPr>
          <a:xfrm>
            <a:off x="457200" y="1447800"/>
            <a:ext cx="8001000" cy="44926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2" marL="0" indent="0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2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07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250" y="647700"/>
            <a:ext cx="10344150" cy="449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Competition from TNCs</a:t>
            </a:r>
          </a:p>
        </p:txBody>
      </p:sp>
      <p:sp>
        <p:nvSpPr>
          <p:cNvPr id="110" name="Shape 110"/>
          <p:cNvSpPr/>
          <p:nvPr>
            <p:ph type="body" idx="4294967295"/>
          </p:nvPr>
        </p:nvSpPr>
        <p:spPr>
          <a:xfrm>
            <a:off x="444500" y="1371600"/>
            <a:ext cx="8229600" cy="50212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Virginia established regulatory framework for TNCs in 2015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No local oversight of TNCs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TNCs enjoy pricing flexibility that regulated companies do not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“Surge pricing” helps balance supply and demand</a:t>
            </a:r>
            <a:endParaRPr sz="28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Data regarding TNC impact on regulated taxi companies not available</a:t>
            </a:r>
          </a:p>
        </p:txBody>
      </p:sp>
      <p:sp>
        <p:nvSpPr>
          <p:cNvPr id="111" name="Shape 111"/>
          <p:cNvSpPr/>
          <p:nvPr/>
        </p:nvSpPr>
        <p:spPr>
          <a:xfrm>
            <a:off x="654050" y="635635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64653"/>
                </a:solidFill>
              </a:rPr>
              <a:t>11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 idx="4294967295"/>
          </p:nvPr>
        </p:nvSpPr>
        <p:spPr>
          <a:xfrm>
            <a:off x="457200" y="1397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Comparison:  Taxi vs. Uber Options</a:t>
            </a:r>
          </a:p>
        </p:txBody>
      </p:sp>
      <p:sp>
        <p:nvSpPr>
          <p:cNvPr id="114" name="Shape 114"/>
          <p:cNvSpPr/>
          <p:nvPr>
            <p:ph type="body" idx="4294967295"/>
          </p:nvPr>
        </p:nvSpPr>
        <p:spPr>
          <a:xfrm>
            <a:off x="457200" y="1219200"/>
            <a:ext cx="8229600" cy="4937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marL="0" indent="0">
              <a:spcBef>
                <a:spcPts val="1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  Notes about Fairfax County regulated fares: 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1" marL="487009" indent="-212372">
              <a:spcBef>
                <a:spcPts val="3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Base fare, or drop charge, includes first 1/6</a:t>
            </a:r>
            <a:r>
              <a:rPr baseline="30000" sz="14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sz="1400">
                <a:latin typeface="Arial"/>
                <a:ea typeface="Arial"/>
                <a:cs typeface="Arial"/>
                <a:sym typeface="Arial"/>
              </a:rPr>
              <a:t> of a mile. </a:t>
            </a:r>
            <a:endParaRPr sz="1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487009" indent="-212372">
              <a:spcBef>
                <a:spcPts val="3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When traffic is traveling less than 10 miles per hour, driver may charge either the mileage </a:t>
            </a:r>
            <a:endParaRPr sz="1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273050" indent="1587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00">
                <a:latin typeface="Arial"/>
                <a:ea typeface="Arial"/>
                <a:cs typeface="Arial"/>
                <a:sym typeface="Arial"/>
              </a:rPr>
              <a:t>      fee or a waiting charge of $0.36 per 61 seconds.  </a:t>
            </a:r>
          </a:p>
        </p:txBody>
      </p:sp>
      <p:sp>
        <p:nvSpPr>
          <p:cNvPr id="115" name="Shape 115"/>
          <p:cNvSpPr/>
          <p:nvPr/>
        </p:nvSpPr>
        <p:spPr>
          <a:xfrm>
            <a:off x="612775" y="635635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64653"/>
                </a:solidFill>
              </a:rPr>
              <a:t> 12</a:t>
            </a:r>
          </a:p>
        </p:txBody>
      </p:sp>
      <p:pic>
        <p:nvPicPr>
          <p:cNvPr id="116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5150" y="381000"/>
            <a:ext cx="9798050" cy="48148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Staff Recommendation</a:t>
            </a:r>
          </a:p>
        </p:txBody>
      </p:sp>
      <p:sp>
        <p:nvSpPr>
          <p:cNvPr id="119" name="Shape 119"/>
          <p:cNvSpPr/>
          <p:nvPr/>
        </p:nvSpPr>
        <p:spPr>
          <a:xfrm>
            <a:off x="609600" y="640080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13</a:t>
            </a:r>
          </a:p>
        </p:txBody>
      </p:sp>
      <p:sp>
        <p:nvSpPr>
          <p:cNvPr id="120" name="Shape 120"/>
          <p:cNvSpPr/>
          <p:nvPr>
            <p:ph type="body" idx="4294967295"/>
          </p:nvPr>
        </p:nvSpPr>
        <p:spPr>
          <a:xfrm>
            <a:off x="609600" y="1295400"/>
            <a:ext cx="8001000" cy="47609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"/>
              <a:defRPr sz="1800">
                <a:solidFill>
                  <a:srgbClr val="000000"/>
                </a:solidFill>
              </a:defRPr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Rates have increased 8.2% since 2012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2" marL="936625" indent="-342900">
              <a:spcBef>
                <a:spcPts val="500"/>
              </a:spcBef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3.5% (2014) + 4.7% (2012) = 8.2%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Staff recommends </a:t>
            </a:r>
            <a:r>
              <a:rPr b="1" sz="2800">
                <a:latin typeface="Arial"/>
                <a:ea typeface="Arial"/>
                <a:cs typeface="Arial"/>
                <a:sym typeface="Arial"/>
              </a:rPr>
              <a:t>no change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in rates in 2015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Keep initial charge (drop fee) at $3.50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Keep per-mile charge at $2.16 ($0.36 per 1/6</a:t>
            </a:r>
            <a:r>
              <a:rPr baseline="30000" sz="24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mile)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3" name="Shape 123"/>
          <p:cNvSpPr/>
          <p:nvPr>
            <p:ph type="body" idx="4294967295"/>
          </p:nvPr>
        </p:nvSpPr>
        <p:spPr>
          <a:xfrm>
            <a:off x="685800" y="1447799"/>
            <a:ext cx="8001000" cy="4572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0" indent="0" algn="ctr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0" indent="0" algn="ctr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latin typeface="Arial"/>
              <a:ea typeface="Arial"/>
              <a:cs typeface="Arial"/>
              <a:sym typeface="Arial"/>
            </a:endParaRPr>
          </a:p>
          <a:p>
            <a:pPr lvl="0" marL="0" indent="0" algn="ctr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Staff Recommendation</a:t>
            </a:r>
          </a:p>
        </p:txBody>
      </p:sp>
      <p:sp>
        <p:nvSpPr>
          <p:cNvPr id="71" name="Shape 71"/>
          <p:cNvSpPr/>
          <p:nvPr>
            <p:ph type="body" idx="4294967295"/>
          </p:nvPr>
        </p:nvSpPr>
        <p:spPr>
          <a:xfrm>
            <a:off x="457200" y="1905000"/>
            <a:ext cx="8229600" cy="42513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Staff recommends </a:t>
            </a:r>
            <a:r>
              <a:rPr b="1" sz="2800">
                <a:latin typeface="Arial"/>
                <a:ea typeface="Arial"/>
                <a:cs typeface="Arial"/>
                <a:sym typeface="Arial"/>
              </a:rPr>
              <a:t>no change </a:t>
            </a:r>
            <a:r>
              <a:rPr sz="2800">
                <a:latin typeface="Arial"/>
                <a:ea typeface="Arial"/>
                <a:cs typeface="Arial"/>
                <a:sym typeface="Arial"/>
              </a:rPr>
              <a:t>in rates in 2015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Keep initial charge (drop fee) at $3.50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Keep per-mile charge at $2.16 ($0.36 per 1/6</a:t>
            </a:r>
            <a:r>
              <a:rPr baseline="30000" sz="24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mile)</a:t>
            </a:r>
          </a:p>
        </p:txBody>
      </p:sp>
      <p:sp>
        <p:nvSpPr>
          <p:cNvPr id="72" name="Shape 72"/>
          <p:cNvSpPr/>
          <p:nvPr/>
        </p:nvSpPr>
        <p:spPr>
          <a:xfrm>
            <a:off x="609600" y="6430962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64653"/>
                </a:solidFill>
              </a:rPr>
              <a:t> 2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Taxicab Industry in Fairfax County </a:t>
            </a:r>
          </a:p>
        </p:txBody>
      </p:sp>
      <p:sp>
        <p:nvSpPr>
          <p:cNvPr id="75" name="Shape 75"/>
          <p:cNvSpPr/>
          <p:nvPr/>
        </p:nvSpPr>
        <p:spPr>
          <a:xfrm>
            <a:off x="533400" y="640080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 3</a:t>
            </a:r>
          </a:p>
        </p:txBody>
      </p:sp>
      <p:sp>
        <p:nvSpPr>
          <p:cNvPr id="76" name="Shape 76"/>
          <p:cNvSpPr/>
          <p:nvPr>
            <p:ph type="body" idx="4294967295"/>
          </p:nvPr>
        </p:nvSpPr>
        <p:spPr>
          <a:xfrm>
            <a:off x="609600" y="1425575"/>
            <a:ext cx="7924800" cy="464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Industry provides both on-demand and contract transportation services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Current fleet information: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Five authorized operators (companies)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654 taxicab certificates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45 wheelchair-accessible certificates 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2" marL="893762" indent="-300037">
              <a:buClr>
                <a:srgbClr val="BCBCBC"/>
              </a:buClr>
              <a:defRPr sz="1800">
                <a:solidFill>
                  <a:srgbClr val="000000"/>
                </a:solidFill>
              </a:defRPr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Code requirement of 4% WAC taxis (= 26 cabs)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Over 770 licensed drivers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Taxicab Rates</a:t>
            </a:r>
          </a:p>
        </p:txBody>
      </p:sp>
      <p:sp>
        <p:nvSpPr>
          <p:cNvPr id="79" name="Shape 79"/>
          <p:cNvSpPr/>
          <p:nvPr>
            <p:ph type="body" idx="4294967295"/>
          </p:nvPr>
        </p:nvSpPr>
        <p:spPr>
          <a:xfrm>
            <a:off x="533400" y="1371600"/>
            <a:ext cx="7924800" cy="47085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DCCS conducts annual rate reviews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Fairfax County Code governs taxi rate changes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Code allows for rate change petitions – but none filed in 2015</a:t>
            </a:r>
            <a:r>
              <a:rPr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 rate change requires public hearings before both Consumer Protection Commission and Board of Supervisors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Code standard for assessing whether a rate change is warranted:  </a:t>
            </a:r>
            <a:r>
              <a:rPr i="1" sz="2400">
                <a:latin typeface="Arial"/>
                <a:ea typeface="Arial"/>
                <a:cs typeface="Arial"/>
                <a:sym typeface="Arial"/>
              </a:rPr>
              <a:t>change in taxicab price index since last adoption of rates, plus or minus two percent</a:t>
            </a:r>
          </a:p>
        </p:txBody>
      </p:sp>
      <p:sp>
        <p:nvSpPr>
          <p:cNvPr id="80" name="Shape 80"/>
          <p:cNvSpPr/>
          <p:nvPr/>
        </p:nvSpPr>
        <p:spPr>
          <a:xfrm>
            <a:off x="533400" y="6424612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64653"/>
                </a:solidFill>
              </a:rPr>
              <a:t>4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 idx="4294967295"/>
          </p:nvPr>
        </p:nvSpPr>
        <p:spPr>
          <a:xfrm>
            <a:off x="381000" y="609600"/>
            <a:ext cx="8229600" cy="838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832104">
              <a:defRPr sz="1800">
                <a:solidFill>
                  <a:srgbClr val="000000"/>
                </a:solidFill>
              </a:defRPr>
            </a:pPr>
            <a:r>
              <a:rPr b="1" sz="2912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Fairfax County Taxicab Price Index</a:t>
            </a:r>
            <a:br>
              <a:rPr b="1" sz="2912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2184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Section 84.1-6-2(d)</a:t>
            </a:r>
          </a:p>
        </p:txBody>
      </p:sp>
      <p:sp>
        <p:nvSpPr>
          <p:cNvPr id="83" name="Shape 83"/>
          <p:cNvSpPr/>
          <p:nvPr/>
        </p:nvSpPr>
        <p:spPr>
          <a:xfrm>
            <a:off x="612775" y="635635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5</a:t>
            </a:r>
          </a:p>
        </p:txBody>
      </p:sp>
      <p:pic>
        <p:nvPicPr>
          <p:cNvPr id="84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828800"/>
            <a:ext cx="10287000" cy="38115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title" idx="4294967295"/>
          </p:nvPr>
        </p:nvSpPr>
        <p:spPr>
          <a:xfrm>
            <a:off x="457200" y="4572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FCTIPI Weighted Change</a:t>
            </a:r>
            <a:br>
              <a:rPr b="1" sz="3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sz="24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rPr>
              <a:t>November 2014 – June 2015</a:t>
            </a:r>
          </a:p>
        </p:txBody>
      </p:sp>
      <p:sp>
        <p:nvSpPr>
          <p:cNvPr id="87" name="Shape 87"/>
          <p:cNvSpPr/>
          <p:nvPr/>
        </p:nvSpPr>
        <p:spPr>
          <a:xfrm>
            <a:off x="609600" y="6400800"/>
            <a:ext cx="19050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6</a:t>
            </a:r>
          </a:p>
        </p:txBody>
      </p:sp>
      <p:pic>
        <p:nvPicPr>
          <p:cNvPr id="88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1000" y="1676400"/>
            <a:ext cx="9201150" cy="4394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 idx="4294967295"/>
          </p:nvPr>
        </p:nvSpPr>
        <p:spPr>
          <a:xfrm>
            <a:off x="457200" y="228600"/>
            <a:ext cx="7793038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Evaluation Factors</a:t>
            </a:r>
          </a:p>
        </p:txBody>
      </p:sp>
      <p:sp>
        <p:nvSpPr>
          <p:cNvPr id="91" name="Shape 91"/>
          <p:cNvSpPr/>
          <p:nvPr/>
        </p:nvSpPr>
        <p:spPr>
          <a:xfrm>
            <a:off x="612775" y="640080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7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457200" y="1371600"/>
            <a:ext cx="8153400" cy="4419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County Code:  change in FCTIPI since rates last adopted, plus or minus 2%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b="1" sz="2400">
                <a:latin typeface="Arial"/>
                <a:ea typeface="Arial"/>
                <a:cs typeface="Arial"/>
                <a:sym typeface="Arial"/>
              </a:rPr>
              <a:t>FCTIPI result = 0.5%</a:t>
            </a:r>
            <a:endParaRPr b="1"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Adjustment of </a:t>
            </a:r>
            <a:r>
              <a:rPr sz="2400" u="sng">
                <a:latin typeface="Arial"/>
                <a:ea typeface="Arial"/>
                <a:cs typeface="Arial"/>
                <a:sym typeface="Arial"/>
              </a:rPr>
              <a:t>+</a:t>
            </a:r>
            <a:r>
              <a:rPr sz="2400">
                <a:latin typeface="Arial"/>
                <a:ea typeface="Arial"/>
                <a:cs typeface="Arial"/>
                <a:sym typeface="Arial"/>
              </a:rPr>
              <a:t> 2% = range of -1.5% to 2.5%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382270" indent="-382270">
              <a:buChar char=""/>
              <a:defRPr sz="1800">
                <a:solidFill>
                  <a:srgbClr val="000000"/>
                </a:solidFill>
              </a:defRPr>
            </a:pPr>
            <a:r>
              <a:rPr sz="2800">
                <a:latin typeface="Arial"/>
                <a:ea typeface="Arial"/>
                <a:cs typeface="Arial"/>
                <a:sym typeface="Arial"/>
              </a:rPr>
              <a:t>Other factors considered 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Trends in gasoline prices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Driver licensing rates 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Regional taxicab rate comparison </a:t>
            </a:r>
            <a:endParaRPr sz="2400">
              <a:solidFill>
                <a:srgbClr val="464653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38704" indent="-364066">
              <a:spcBef>
                <a:spcPts val="500"/>
              </a:spcBef>
              <a:buClr>
                <a:srgbClr val="9FB8CD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latin typeface="Arial"/>
                <a:ea typeface="Arial"/>
                <a:cs typeface="Arial"/>
                <a:sym typeface="Arial"/>
              </a:rPr>
              <a:t>Competition from TNCs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Gasoline Price Trends:  2012-2015</a:t>
            </a:r>
          </a:p>
        </p:txBody>
      </p:sp>
      <p:sp>
        <p:nvSpPr>
          <p:cNvPr id="95" name="Shape 95"/>
          <p:cNvSpPr/>
          <p:nvPr>
            <p:ph type="body" idx="4294967295"/>
          </p:nvPr>
        </p:nvSpPr>
        <p:spPr>
          <a:xfrm>
            <a:off x="457200" y="1142999"/>
            <a:ext cx="824230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96" name="Shape 96"/>
          <p:cNvSpPr/>
          <p:nvPr/>
        </p:nvSpPr>
        <p:spPr>
          <a:xfrm>
            <a:off x="609600" y="640080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464653"/>
                </a:solidFill>
              </a:rPr>
              <a:t>8</a:t>
            </a:r>
          </a:p>
        </p:txBody>
      </p:sp>
      <p:pic>
        <p:nvPicPr>
          <p:cNvPr id="97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1403350"/>
            <a:ext cx="6629400" cy="44878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 idx="4294967295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1">
                <a:solidFill>
                  <a:srgbClr val="46465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464653"/>
                </a:solidFill>
              </a:rPr>
              <a:t>Driver Licensing Rates </a:t>
            </a:r>
          </a:p>
        </p:txBody>
      </p:sp>
      <p:sp>
        <p:nvSpPr>
          <p:cNvPr id="100" name="Shape 100"/>
          <p:cNvSpPr/>
          <p:nvPr/>
        </p:nvSpPr>
        <p:spPr>
          <a:xfrm>
            <a:off x="612775" y="6400800"/>
            <a:ext cx="19812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2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9</a:t>
            </a:r>
          </a:p>
        </p:txBody>
      </p:sp>
      <p:sp>
        <p:nvSpPr>
          <p:cNvPr id="101" name="Shape 101"/>
          <p:cNvSpPr/>
          <p:nvPr>
            <p:ph type="body" idx="4294967295"/>
          </p:nvPr>
        </p:nvSpPr>
        <p:spPr>
          <a:xfrm>
            <a:off x="457200" y="1296987"/>
            <a:ext cx="8305800" cy="48371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327660" indent="-327660">
              <a:buChar char=""/>
              <a:defRPr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Continuing interest in taxi driver (hack) licenses, despite FY2015 decline in both new licenses and renewals</a:t>
            </a:r>
          </a:p>
        </p:txBody>
      </p:sp>
      <p:pic>
        <p:nvPicPr>
          <p:cNvPr id="102" name="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352675"/>
            <a:ext cx="9666288" cy="35147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27CA3"/>
      </a:accent1>
      <a:accent2>
        <a:srgbClr val="9FB8CD"/>
      </a:accent2>
      <a:accent3>
        <a:srgbClr val="8F8F8F"/>
      </a:accent3>
      <a:accent4>
        <a:srgbClr val="707070"/>
      </a:accent4>
      <a:accent5>
        <a:srgbClr val="BBBECD"/>
      </a:accent5>
      <a:accent6>
        <a:srgbClr val="90A7BA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27CA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27CA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 MT"/>
            <a:ea typeface="Gill Sans MT"/>
            <a:cs typeface="Gill Sans MT"/>
            <a:sym typeface="Gill Sans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