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  <Override PartName="/ppt/media/image7.jpeg" ContentType="image/jpeg"/>
  <Override PartName="/ppt/media/image8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D2E2"/>
          </a:solidFill>
        </a:fill>
      </a:tcStyle>
    </a:wholeTbl>
    <a:band2H>
      <a:tcTxStyle b="def" i="def"/>
      <a:tcStyle>
        <a:tcBdr/>
        <a:fill>
          <a:solidFill>
            <a:srgbClr val="ECEAF1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65A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65A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65A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E0F1"/>
          </a:solidFill>
        </a:fill>
      </a:tcStyle>
    </a:wholeTbl>
    <a:band2H>
      <a:tcTxStyle b="def" i="def"/>
      <a:tcStyle>
        <a:tcBdr/>
        <a:fill>
          <a:solidFill>
            <a:srgbClr val="EAF0F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1A6DB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1A6DB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1A6DB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A65A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A65A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view3D>
      <c:rotX val="15"/>
      <c:hPercent val="59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 idx="0">
                  <c:v>Existing</c:v>
                </c:pt>
              </c:strCache>
            </c:strRef>
          </c:tx>
          <c:spPr>
            <a:solidFill>
              <a:srgbClr val="7A65A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0" i="0" strike="noStrike" sz="1000" u="none">
                    <a:solidFill>
                      <a:srgbClr val="000000"/>
                    </a:solidFill>
                    <a:effectLst/>
                    <a:latin typeface="+mn-lt"/>
                  </a:defRPr>
                </a:pPr>
                <a:r>
                  <a:rPr b="0" i="0" strike="noStrike" sz="1000" u="none">
                    <a:solidFill>
                      <a:srgbClr val="000000"/>
                    </a:solidFill>
                    <a:effectLst/>
                    <a:latin typeface="+mn-lt"/>
                  </a:rPr>
                  <a:t/>
                </a: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McLean</c:v>
                </c:pt>
                <c:pt idx="1">
                  <c:v>Tysons</c:v>
                </c:pt>
                <c:pt idx="2">
                  <c:v>Vienna &amp; Pimmit Hills</c:v>
                </c:pt>
                <c:pt idx="3">
                  <c:v>West Falls Church</c:v>
                </c:pt>
                <c:pt idx="4">
                  <c:v>East Falls Church</c:v>
                </c:pt>
                <c:pt idx="5">
                  <c:v>North Arlington</c:v>
                </c:pt>
                <c:pt idx="6">
                  <c:v>Rosslyn Ballston Corridor</c:v>
                </c:pt>
                <c:pt idx="7">
                  <c:v>Columbia Pike Corridor West</c:v>
                </c:pt>
                <c:pt idx="8">
                  <c:v>Columbia Pike Corridor East</c:v>
                </c:pt>
                <c:pt idx="9">
                  <c:v>Seven Corners</c:v>
                </c:pt>
                <c:pt idx="10">
                  <c:v>Baileys Crossroads</c:v>
                </c:pt>
                <c:pt idx="11">
                  <c:v>Skyline</c:v>
                </c:pt>
                <c:pt idx="12">
                  <c:v>Shirlington/Fairlington/Beauregard</c:v>
                </c:pt>
                <c:pt idx="13">
                  <c:v>Western Alexandria</c:v>
                </c:pt>
                <c:pt idx="14">
                  <c:v>Easten Alexandria outside of Old Town</c:v>
                </c:pt>
                <c:pt idx="15">
                  <c:v>Old Town</c:v>
                </c:pt>
              </c:strCache>
            </c:strRef>
          </c:cat>
          <c:val>
            <c:numRef>
              <c:f>Sheet1!$B$2:$B$17</c:f>
              <c:numCache>
                <c:ptCount val="16"/>
                <c:pt idx="0">
                  <c:v>28793.000000</c:v>
                </c:pt>
                <c:pt idx="1">
                  <c:v>18028.000000</c:v>
                </c:pt>
                <c:pt idx="2">
                  <c:v>46756.000000</c:v>
                </c:pt>
                <c:pt idx="3">
                  <c:v>38200.000000</c:v>
                </c:pt>
                <c:pt idx="4">
                  <c:v>18061.000000</c:v>
                </c:pt>
                <c:pt idx="5">
                  <c:v>25052.000000</c:v>
                </c:pt>
                <c:pt idx="6">
                  <c:v>86930.000000</c:v>
                </c:pt>
                <c:pt idx="7">
                  <c:v>37069.000000</c:v>
                </c:pt>
                <c:pt idx="8">
                  <c:v>49322.000000</c:v>
                </c:pt>
                <c:pt idx="9">
                  <c:v>23083.000000</c:v>
                </c:pt>
                <c:pt idx="10">
                  <c:v>6412.000000</c:v>
                </c:pt>
                <c:pt idx="11">
                  <c:v>15844.000000</c:v>
                </c:pt>
                <c:pt idx="12">
                  <c:v>25749.000000</c:v>
                </c:pt>
                <c:pt idx="13">
                  <c:v>59549.000000</c:v>
                </c:pt>
                <c:pt idx="14">
                  <c:v>57990.000000</c:v>
                </c:pt>
                <c:pt idx="15">
                  <c:v>16491.000000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 idx="0">
                  <c:v>Year 2040</c:v>
                </c:pt>
              </c:strCache>
            </c:strRef>
          </c:tx>
          <c:spPr>
            <a:solidFill>
              <a:srgbClr val="94C03E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0" i="0" strike="noStrike" sz="1000" u="none">
                    <a:solidFill>
                      <a:srgbClr val="000000"/>
                    </a:solidFill>
                    <a:effectLst/>
                    <a:latin typeface="+mn-lt"/>
                  </a:defRPr>
                </a:pPr>
                <a:r>
                  <a:rPr b="0" i="0" strike="noStrike" sz="1000" u="none">
                    <a:solidFill>
                      <a:srgbClr val="000000"/>
                    </a:solidFill>
                    <a:effectLst/>
                    <a:latin typeface="+mn-lt"/>
                  </a:rPr>
                  <a:t/>
                </a: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McLean</c:v>
                </c:pt>
                <c:pt idx="1">
                  <c:v>Tysons</c:v>
                </c:pt>
                <c:pt idx="2">
                  <c:v>Vienna &amp; Pimmit Hills</c:v>
                </c:pt>
                <c:pt idx="3">
                  <c:v>West Falls Church</c:v>
                </c:pt>
                <c:pt idx="4">
                  <c:v>East Falls Church</c:v>
                </c:pt>
                <c:pt idx="5">
                  <c:v>North Arlington</c:v>
                </c:pt>
                <c:pt idx="6">
                  <c:v>Rosslyn Ballston Corridor</c:v>
                </c:pt>
                <c:pt idx="7">
                  <c:v>Columbia Pike Corridor West</c:v>
                </c:pt>
                <c:pt idx="8">
                  <c:v>Columbia Pike Corridor East</c:v>
                </c:pt>
                <c:pt idx="9">
                  <c:v>Seven Corners</c:v>
                </c:pt>
                <c:pt idx="10">
                  <c:v>Baileys Crossroads</c:v>
                </c:pt>
                <c:pt idx="11">
                  <c:v>Skyline</c:v>
                </c:pt>
                <c:pt idx="12">
                  <c:v>Shirlington/Fairlington/Beauregard</c:v>
                </c:pt>
                <c:pt idx="13">
                  <c:v>Western Alexandria</c:v>
                </c:pt>
                <c:pt idx="14">
                  <c:v>Easten Alexandria outside of Old Town</c:v>
                </c:pt>
                <c:pt idx="15">
                  <c:v>Old Town</c:v>
                </c:pt>
              </c:strCache>
            </c:strRef>
          </c:cat>
          <c:val>
            <c:numRef>
              <c:f>Sheet1!$C$2:$C$17</c:f>
              <c:numCache>
                <c:ptCount val="16"/>
                <c:pt idx="0">
                  <c:v>3593.000000</c:v>
                </c:pt>
                <c:pt idx="1">
                  <c:v>57183.000000</c:v>
                </c:pt>
                <c:pt idx="2">
                  <c:v>5185.000000</c:v>
                </c:pt>
                <c:pt idx="3">
                  <c:v>7641.000000</c:v>
                </c:pt>
                <c:pt idx="4">
                  <c:v>1510.000000</c:v>
                </c:pt>
                <c:pt idx="5">
                  <c:v>321.000000</c:v>
                </c:pt>
                <c:pt idx="6">
                  <c:v>10842.000000</c:v>
                </c:pt>
                <c:pt idx="7">
                  <c:v>20493.000000</c:v>
                </c:pt>
                <c:pt idx="8">
                  <c:v>20039.000000</c:v>
                </c:pt>
                <c:pt idx="9">
                  <c:v>12457.000000</c:v>
                </c:pt>
                <c:pt idx="10">
                  <c:v>362.000000</c:v>
                </c:pt>
                <c:pt idx="11">
                  <c:v>3967.000000</c:v>
                </c:pt>
                <c:pt idx="12">
                  <c:v>5795.000000</c:v>
                </c:pt>
                <c:pt idx="13">
                  <c:v>16754.000000</c:v>
                </c:pt>
                <c:pt idx="14">
                  <c:v>17571.000000</c:v>
                </c:pt>
                <c:pt idx="15">
                  <c:v>6257.000000</c:v>
                </c:pt>
              </c:numCache>
            </c:numRef>
          </c:val>
          <c:shape val="box"/>
        </c:ser>
        <c:gapWidth val="35"/>
        <c:gapDepth val="150"/>
        <c:shape val="box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000" u="none">
                <a:solidFill>
                  <a:srgbClr val="0D0D0D"/>
                </a:solidFill>
                <a:effectLst/>
                <a:latin typeface="+mn-lt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100" u="none">
                <a:solidFill>
                  <a:srgbClr val="000000"/>
                </a:solidFill>
                <a:effectLst/>
                <a:latin typeface="+mn-lt"/>
              </a:defRPr>
            </a:pPr>
          </a:p>
        </c:txPr>
        <c:crossAx val="0"/>
        <c:crosses val="autoZero"/>
        <c:crossBetween val="between"/>
        <c:majorUnit val="25000"/>
        <c:minorUnit val="12500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view3D>
      <c:rotX val="15"/>
      <c:hPercent val="60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 idx="0">
                  <c:v>Existing</c:v>
                </c:pt>
              </c:strCache>
            </c:strRef>
          </c:tx>
          <c:spPr>
            <a:solidFill>
              <a:srgbClr val="7A65A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0" i="0" strike="noStrike" sz="1000" u="non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r>
                  <a:rPr b="0" i="0" strike="noStrike" sz="1000" u="none">
                    <a:solidFill>
                      <a:srgbClr val="000000"/>
                    </a:solidFill>
                    <a:effectLst/>
                    <a:latin typeface="Calibri"/>
                  </a:rPr>
                  <a:t/>
                </a: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McLean</c:v>
                </c:pt>
                <c:pt idx="1">
                  <c:v>Tysons</c:v>
                </c:pt>
                <c:pt idx="2">
                  <c:v>Vienna &amp; Pimmit Hills</c:v>
                </c:pt>
                <c:pt idx="3">
                  <c:v>West Falls Church</c:v>
                </c:pt>
                <c:pt idx="4">
                  <c:v>East Falls Church</c:v>
                </c:pt>
                <c:pt idx="5">
                  <c:v>North Arlington</c:v>
                </c:pt>
                <c:pt idx="6">
                  <c:v>Rosslyn Ballston Corridor</c:v>
                </c:pt>
                <c:pt idx="7">
                  <c:v>Columbia Pike Corridor West</c:v>
                </c:pt>
                <c:pt idx="8">
                  <c:v>Columbia Pike Corridor East</c:v>
                </c:pt>
                <c:pt idx="9">
                  <c:v>Seven Corners</c:v>
                </c:pt>
                <c:pt idx="10">
                  <c:v>Baileys Crossroads</c:v>
                </c:pt>
                <c:pt idx="11">
                  <c:v>Skyline</c:v>
                </c:pt>
                <c:pt idx="12">
                  <c:v>Shirlington/Fairlington/Beauregard</c:v>
                </c:pt>
                <c:pt idx="13">
                  <c:v>Western Alexandria</c:v>
                </c:pt>
                <c:pt idx="14">
                  <c:v>Easten Alexandria outside of Old Town</c:v>
                </c:pt>
                <c:pt idx="15">
                  <c:v>Old Town</c:v>
                </c:pt>
              </c:strCache>
            </c:strRef>
          </c:cat>
          <c:val>
            <c:numRef>
              <c:f>Sheet1!$B$2:$B$17</c:f>
              <c:numCache>
                <c:ptCount val="16"/>
                <c:pt idx="0">
                  <c:v>24548.000000</c:v>
                </c:pt>
                <c:pt idx="1">
                  <c:v>89308.000000</c:v>
                </c:pt>
                <c:pt idx="2">
                  <c:v>21106.000000</c:v>
                </c:pt>
                <c:pt idx="3">
                  <c:v>16469.000000</c:v>
                </c:pt>
                <c:pt idx="4">
                  <c:v>1953.000000</c:v>
                </c:pt>
                <c:pt idx="5">
                  <c:v>5402.000000</c:v>
                </c:pt>
                <c:pt idx="6">
                  <c:v>119767.000000</c:v>
                </c:pt>
                <c:pt idx="7">
                  <c:v>10246.000000</c:v>
                </c:pt>
                <c:pt idx="8">
                  <c:v>106332.000000</c:v>
                </c:pt>
                <c:pt idx="9">
                  <c:v>13166.000000</c:v>
                </c:pt>
                <c:pt idx="10">
                  <c:v>2779.000000</c:v>
                </c:pt>
                <c:pt idx="11">
                  <c:v>13144.000000</c:v>
                </c:pt>
                <c:pt idx="12">
                  <c:v>10686.000000</c:v>
                </c:pt>
                <c:pt idx="13">
                  <c:v>33505.000000</c:v>
                </c:pt>
                <c:pt idx="14">
                  <c:v>34427.000000</c:v>
                </c:pt>
                <c:pt idx="15">
                  <c:v>35965.000000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 idx="0">
                  <c:v>Additional 2040</c:v>
                </c:pt>
              </c:strCache>
            </c:strRef>
          </c:tx>
          <c:spPr>
            <a:solidFill>
              <a:srgbClr val="94C03E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0" i="0" strike="noStrike" sz="1000" u="non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r>
                  <a:rPr b="0" i="0" strike="noStrike" sz="1000" u="none">
                    <a:solidFill>
                      <a:srgbClr val="000000"/>
                    </a:solidFill>
                    <a:effectLst/>
                    <a:latin typeface="Calibri"/>
                  </a:rPr>
                  <a:t/>
                </a: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McLean</c:v>
                </c:pt>
                <c:pt idx="1">
                  <c:v>Tysons</c:v>
                </c:pt>
                <c:pt idx="2">
                  <c:v>Vienna &amp; Pimmit Hills</c:v>
                </c:pt>
                <c:pt idx="3">
                  <c:v>West Falls Church</c:v>
                </c:pt>
                <c:pt idx="4">
                  <c:v>East Falls Church</c:v>
                </c:pt>
                <c:pt idx="5">
                  <c:v>North Arlington</c:v>
                </c:pt>
                <c:pt idx="6">
                  <c:v>Rosslyn Ballston Corridor</c:v>
                </c:pt>
                <c:pt idx="7">
                  <c:v>Columbia Pike Corridor West</c:v>
                </c:pt>
                <c:pt idx="8">
                  <c:v>Columbia Pike Corridor East</c:v>
                </c:pt>
                <c:pt idx="9">
                  <c:v>Seven Corners</c:v>
                </c:pt>
                <c:pt idx="10">
                  <c:v>Baileys Crossroads</c:v>
                </c:pt>
                <c:pt idx="11">
                  <c:v>Skyline</c:v>
                </c:pt>
                <c:pt idx="12">
                  <c:v>Shirlington/Fairlington/Beauregard</c:v>
                </c:pt>
                <c:pt idx="13">
                  <c:v>Western Alexandria</c:v>
                </c:pt>
                <c:pt idx="14">
                  <c:v>Easten Alexandria outside of Old Town</c:v>
                </c:pt>
                <c:pt idx="15">
                  <c:v>Old Town</c:v>
                </c:pt>
              </c:strCache>
            </c:strRef>
          </c:cat>
          <c:val>
            <c:numRef>
              <c:f>Sheet1!$C$2:$C$17</c:f>
              <c:numCache>
                <c:ptCount val="16"/>
                <c:pt idx="0">
                  <c:v>701.000000</c:v>
                </c:pt>
                <c:pt idx="1">
                  <c:v>62152.000000</c:v>
                </c:pt>
                <c:pt idx="2">
                  <c:v>1483.000000</c:v>
                </c:pt>
                <c:pt idx="3">
                  <c:v>6572.000000</c:v>
                </c:pt>
                <c:pt idx="4">
                  <c:v>43.000000</c:v>
                </c:pt>
                <c:pt idx="5">
                  <c:v>51.000000</c:v>
                </c:pt>
                <c:pt idx="6">
                  <c:v>28445.000000</c:v>
                </c:pt>
                <c:pt idx="7">
                  <c:v>1308.000000</c:v>
                </c:pt>
                <c:pt idx="8">
                  <c:v>31537.000000</c:v>
                </c:pt>
                <c:pt idx="9">
                  <c:v>2810.000000</c:v>
                </c:pt>
                <c:pt idx="10">
                  <c:v>69.000000</c:v>
                </c:pt>
                <c:pt idx="11">
                  <c:v>4748.000000</c:v>
                </c:pt>
                <c:pt idx="12">
                  <c:v>1429.000000</c:v>
                </c:pt>
                <c:pt idx="13">
                  <c:v>17882.000000</c:v>
                </c:pt>
                <c:pt idx="14">
                  <c:v>32067.000000</c:v>
                </c:pt>
                <c:pt idx="15">
                  <c:v>5972.000000</c:v>
                </c:pt>
              </c:numCache>
            </c:numRef>
          </c:val>
          <c:shape val="box"/>
        </c:ser>
        <c:gapWidth val="20"/>
        <c:gapDepth val="150"/>
        <c:shape val="box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1000" u="none">
                <a:solidFill>
                  <a:srgbClr val="0D0D0D"/>
                </a:solidFill>
                <a:effectLst/>
                <a:latin typeface="+mn-lt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100" u="none">
                <a:solidFill>
                  <a:srgbClr val="595959"/>
                </a:solidFill>
                <a:effectLst/>
                <a:latin typeface="+mn-lt"/>
              </a:defRPr>
            </a:pPr>
          </a:p>
        </c:txPr>
        <c:crossAx val="0"/>
        <c:crosses val="autoZero"/>
        <c:crossBetween val="between"/>
        <c:majorUnit val="40000"/>
        <c:minorUnit val="20000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 w="9525" cap="flat">
      <a:solidFill>
        <a:srgbClr val="FFFFFF"/>
      </a:solidFill>
      <a:prstDash val="solid"/>
      <a:beve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0" i="0" strike="noStrike" sz="1600" u="none">
                <a:solidFill>
                  <a:srgbClr val="000000"/>
                </a:solidFill>
                <a:effectLst/>
                <a:latin typeface="+mn-lt"/>
              </a:defRPr>
            </a:pPr>
            <a:r>
              <a:rPr b="0" i="0" strike="noStrike" sz="1600" u="none">
                <a:solidFill>
                  <a:srgbClr val="000000"/>
                </a:solidFill>
                <a:effectLst/>
                <a:latin typeface="+mn-lt"/>
              </a:rPr>
              <a:t>Central Business District (Downtown) Employment </a:t>
            </a:r>
          </a:p>
        </c:rich>
      </c:tx>
      <c:layout>
        <c:manualLayout>
          <c:xMode val="edge"/>
          <c:yMode val="edge"/>
          <c:x val="0.234174"/>
          <c:y val="0.005"/>
          <c:w val="0.531651"/>
          <c:h val="0.185102"/>
        </c:manualLayout>
      </c:layout>
      <c:overlay val="1"/>
      <c:spPr>
        <a:noFill/>
        <a:effectLst/>
      </c:spPr>
    </c:title>
    <c:autoTitleDeleted val="1"/>
    <c:view3D>
      <c:rotX val="15"/>
      <c:hPercent val="6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185102"/>
          <c:w val="1"/>
          <c:h val="0.8148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 idx="0">
                  <c:v>Existing</c:v>
                </c:pt>
              </c:strCache>
            </c:strRef>
          </c:tx>
          <c:spPr>
            <a:solidFill>
              <a:srgbClr val="7A65A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0" i="0" strike="noStrike" sz="1000" u="non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r>
                  <a:rPr b="0" i="0" strike="noStrike" sz="1000" u="none">
                    <a:solidFill>
                      <a:srgbClr val="000000"/>
                    </a:solidFill>
                    <a:effectLst/>
                    <a:latin typeface="Calibri"/>
                  </a:rPr>
                  <a:t/>
                </a: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Tysons</c:v>
                </c:pt>
                <c:pt idx="1">
                  <c:v>Miami</c:v>
                </c:pt>
                <c:pt idx="2">
                  <c:v>Denver</c:v>
                </c:pt>
                <c:pt idx="3">
                  <c:v>Seattle</c:v>
                </c:pt>
                <c:pt idx="4">
                  <c:v>Houston</c:v>
                </c:pt>
                <c:pt idx="5">
                  <c:v>Baltimore</c:v>
                </c:pt>
              </c:strCache>
            </c:strRef>
          </c:cat>
          <c:val>
            <c:numRef>
              <c:f>Sheet1!$B$2:$B$7</c:f>
              <c:numCache>
                <c:ptCount val="6"/>
                <c:pt idx="0">
                  <c:v>89308.000000</c:v>
                </c:pt>
                <c:pt idx="1">
                  <c:v>96760.000000</c:v>
                </c:pt>
                <c:pt idx="2">
                  <c:v>119565.000000</c:v>
                </c:pt>
                <c:pt idx="3">
                  <c:v>163830.000000</c:v>
                </c:pt>
                <c:pt idx="4">
                  <c:v>169495.000000</c:v>
                </c:pt>
                <c:pt idx="5">
                  <c:v>91600.000000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 idx="0">
                  <c:v>Year 2040</c:v>
                </c:pt>
              </c:strCache>
            </c:strRef>
          </c:tx>
          <c:spPr>
            <a:solidFill>
              <a:srgbClr val="94C03E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0" i="0" strike="noStrike" sz="1000" u="non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r>
                  <a:rPr b="0" i="0" strike="noStrike" sz="1000" u="none">
                    <a:solidFill>
                      <a:srgbClr val="000000"/>
                    </a:solidFill>
                    <a:effectLst/>
                    <a:latin typeface="Calibri"/>
                  </a:rPr>
                  <a:t/>
                </a: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Tysons</c:v>
                </c:pt>
                <c:pt idx="1">
                  <c:v>Miami</c:v>
                </c:pt>
                <c:pt idx="2">
                  <c:v>Denver</c:v>
                </c:pt>
                <c:pt idx="3">
                  <c:v>Seattle</c:v>
                </c:pt>
                <c:pt idx="4">
                  <c:v>Houston</c:v>
                </c:pt>
                <c:pt idx="5">
                  <c:v>Baltimore</c:v>
                </c:pt>
              </c:strCache>
            </c:strRef>
          </c:cat>
          <c:val>
            <c:numRef>
              <c:f>Sheet1!$C$2:$C$7</c:f>
              <c:numCache>
                <c:ptCount val="1"/>
                <c:pt idx="0">
                  <c:v>62152.000000</c:v>
                </c:pt>
              </c:numCache>
            </c:numRef>
          </c:val>
          <c:shape val="box"/>
        </c:ser>
        <c:gapWidth val="150"/>
        <c:gapDepth val="150"/>
        <c:shape val="box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100" u="none">
                <a:solidFill>
                  <a:srgbClr val="000000"/>
                </a:solidFill>
                <a:effectLst/>
                <a:latin typeface="+mn-lt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100" u="none">
                <a:solidFill>
                  <a:srgbClr val="000000"/>
                </a:solidFill>
                <a:effectLst/>
                <a:latin typeface="+mn-lt"/>
              </a:defRPr>
            </a:pPr>
          </a:p>
        </c:txPr>
        <c:crossAx val="0"/>
        <c:crosses val="autoZero"/>
        <c:crossBetween val="between"/>
        <c:majorUnit val="45000"/>
        <c:minorUnit val="22500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3.jpg" descr="slide0001_image00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723321"/>
            <a:ext cx="2104845" cy="1404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4.jpg" descr="slide0001_image006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95122" y="1720968"/>
            <a:ext cx="2109611" cy="1406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5.jpg" descr="slide0001_image00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95010" y="1720969"/>
            <a:ext cx="2096669" cy="1397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6.jpg" descr="slide0001_image008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81956" y="1729595"/>
            <a:ext cx="2104846" cy="14032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/>
          <p:nvPr/>
        </p:nvSpPr>
        <p:spPr>
          <a:xfrm>
            <a:off x="0" y="1725276"/>
            <a:ext cx="9144001" cy="1"/>
          </a:xfrm>
          <a:prstGeom prst="line">
            <a:avLst/>
          </a:prstGeom>
          <a:ln w="50800">
            <a:solidFill>
              <a:srgbClr val="F6881F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1302588" y="3429000"/>
            <a:ext cx="8264106" cy="1505309"/>
          </a:xfrm>
          <a:prstGeom prst="roundRect">
            <a:avLst>
              <a:gd name="adj" fmla="val 16667"/>
            </a:avLst>
          </a:prstGeom>
          <a:solidFill>
            <a:srgbClr val="F6881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cap="all" sz="4000"/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4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457200" y="32462"/>
            <a:ext cx="8229600" cy="1161548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457200" y="1194009"/>
            <a:ext cx="4040188" cy="98086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b="1" sz="2400"/>
            </a:lvl1pPr>
          </a:lstStyle>
          <a:p>
            <a:pPr lvl="0">
              <a:defRPr b="0" sz="1800"/>
            </a:pPr>
            <a:r>
              <a:rPr b="1" sz="2400"/>
              <a:t>Click to edit Master text styles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36429" y="94895"/>
            <a:ext cx="9109497" cy="1056044"/>
          </a:xfrm>
          <a:prstGeom prst="roundRect">
            <a:avLst>
              <a:gd name="adj" fmla="val 16667"/>
            </a:avLst>
          </a:prstGeom>
          <a:solidFill>
            <a:srgbClr val="F688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57200" y="0"/>
            <a:ext cx="8229600" cy="122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276709"/>
            <a:ext cx="8229600" cy="558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553200" y="6356350"/>
            <a:ext cx="2133600" cy="3581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 advClick="1"/>
  <p:txStyles>
    <p:titleStyle>
      <a:lvl1pPr>
        <a:defRPr b="1" sz="4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Narrow"/>
          <a:ea typeface="Arial Narrow"/>
          <a:cs typeface="Arial Narrow"/>
          <a:sym typeface="Arial Narrow"/>
        </a:defRPr>
      </a:lvl1pPr>
      <a:lvl2pPr>
        <a:defRPr b="1" sz="4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Narrow"/>
          <a:ea typeface="Arial Narrow"/>
          <a:cs typeface="Arial Narrow"/>
          <a:sym typeface="Arial Narrow"/>
        </a:defRPr>
      </a:lvl2pPr>
      <a:lvl3pPr>
        <a:defRPr b="1" sz="4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Narrow"/>
          <a:ea typeface="Arial Narrow"/>
          <a:cs typeface="Arial Narrow"/>
          <a:sym typeface="Arial Narrow"/>
        </a:defRPr>
      </a:lvl3pPr>
      <a:lvl4pPr>
        <a:defRPr b="1" sz="4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Narrow"/>
          <a:ea typeface="Arial Narrow"/>
          <a:cs typeface="Arial Narrow"/>
          <a:sym typeface="Arial Narrow"/>
        </a:defRPr>
      </a:lvl4pPr>
      <a:lvl5pPr>
        <a:defRPr b="1" sz="4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Narrow"/>
          <a:ea typeface="Arial Narrow"/>
          <a:cs typeface="Arial Narrow"/>
          <a:sym typeface="Arial Narrow"/>
        </a:defRPr>
      </a:lvl5pPr>
      <a:lvl6pPr>
        <a:defRPr b="1" sz="4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Narrow"/>
          <a:ea typeface="Arial Narrow"/>
          <a:cs typeface="Arial Narrow"/>
          <a:sym typeface="Arial Narrow"/>
        </a:defRPr>
      </a:lvl6pPr>
      <a:lvl7pPr>
        <a:defRPr b="1" sz="4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Narrow"/>
          <a:ea typeface="Arial Narrow"/>
          <a:cs typeface="Arial Narrow"/>
          <a:sym typeface="Arial Narrow"/>
        </a:defRPr>
      </a:lvl7pPr>
      <a:lvl8pPr>
        <a:defRPr b="1" sz="4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Narrow"/>
          <a:ea typeface="Arial Narrow"/>
          <a:cs typeface="Arial Narrow"/>
          <a:sym typeface="Arial Narrow"/>
        </a:defRPr>
      </a:lvl8pPr>
      <a:lvl9pPr>
        <a:defRPr b="1" sz="4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Narrow"/>
          <a:ea typeface="Arial Narrow"/>
          <a:cs typeface="Arial Narrow"/>
          <a:sym typeface="Arial Narrow"/>
        </a:defRPr>
      </a:lvl9pPr>
    </p:titleStyle>
    <p:bodyStyle>
      <a:lvl1pPr marL="342900" indent="-342900">
        <a:spcBef>
          <a:spcPts val="700"/>
        </a:spcBef>
        <a:buClr>
          <a:srgbClr val="94C03E"/>
        </a:buClr>
        <a:buSzPct val="85000"/>
        <a:buFont typeface="Wingdings"/>
        <a:buChar char="➲"/>
        <a:defRPr sz="3200">
          <a:latin typeface="Arial Narrow"/>
          <a:ea typeface="Arial Narrow"/>
          <a:cs typeface="Arial Narrow"/>
          <a:sym typeface="Arial Narrow"/>
        </a:defRPr>
      </a:lvl1pPr>
      <a:lvl2pPr marL="783771" indent="-326571">
        <a:spcBef>
          <a:spcPts val="700"/>
        </a:spcBef>
        <a:buClr>
          <a:srgbClr val="94C03E"/>
        </a:buClr>
        <a:buSzPct val="85000"/>
        <a:buFont typeface="Wingdings"/>
        <a:buChar char=""/>
        <a:defRPr sz="3200">
          <a:latin typeface="Arial Narrow"/>
          <a:ea typeface="Arial Narrow"/>
          <a:cs typeface="Arial Narrow"/>
          <a:sym typeface="Arial Narrow"/>
        </a:defRPr>
      </a:lvl2pPr>
      <a:lvl3pPr marL="1219200" indent="-304800">
        <a:spcBef>
          <a:spcPts val="700"/>
        </a:spcBef>
        <a:buClr>
          <a:srgbClr val="94C03E"/>
        </a:buClr>
        <a:buSzPct val="100000"/>
        <a:buFont typeface="Wingdings"/>
        <a:buChar char=""/>
        <a:defRPr sz="3200">
          <a:latin typeface="Arial Narrow"/>
          <a:ea typeface="Arial Narrow"/>
          <a:cs typeface="Arial Narrow"/>
          <a:sym typeface="Arial Narrow"/>
        </a:defRPr>
      </a:lvl3pPr>
      <a:lvl4pPr marL="1737360" indent="-365760">
        <a:spcBef>
          <a:spcPts val="700"/>
        </a:spcBef>
        <a:buClr>
          <a:srgbClr val="94C03E"/>
        </a:buClr>
        <a:buSzPct val="100000"/>
        <a:buFont typeface="Wingdings"/>
        <a:buChar char="–"/>
        <a:defRPr sz="3200">
          <a:latin typeface="Arial Narrow"/>
          <a:ea typeface="Arial Narrow"/>
          <a:cs typeface="Arial Narrow"/>
          <a:sym typeface="Arial Narrow"/>
        </a:defRPr>
      </a:lvl4pPr>
      <a:lvl5pPr marL="2194560" indent="-365760">
        <a:spcBef>
          <a:spcPts val="700"/>
        </a:spcBef>
        <a:buClr>
          <a:srgbClr val="94C03E"/>
        </a:buClr>
        <a:buSzPct val="100000"/>
        <a:buFont typeface="Wingdings"/>
        <a:buChar char="»"/>
        <a:defRPr sz="3200">
          <a:latin typeface="Arial Narrow"/>
          <a:ea typeface="Arial Narrow"/>
          <a:cs typeface="Arial Narrow"/>
          <a:sym typeface="Arial Narrow"/>
        </a:defRPr>
      </a:lvl5pPr>
      <a:lvl6pPr marL="2651760" indent="-365760">
        <a:spcBef>
          <a:spcPts val="700"/>
        </a:spcBef>
        <a:buClr>
          <a:srgbClr val="94C03E"/>
        </a:buClr>
        <a:buSzPct val="100000"/>
        <a:buFont typeface="Wingdings"/>
        <a:buChar char="•"/>
        <a:defRPr sz="3200">
          <a:latin typeface="Arial Narrow"/>
          <a:ea typeface="Arial Narrow"/>
          <a:cs typeface="Arial Narrow"/>
          <a:sym typeface="Arial Narrow"/>
        </a:defRPr>
      </a:lvl6pPr>
      <a:lvl7pPr marL="3108960" indent="-365760">
        <a:spcBef>
          <a:spcPts val="700"/>
        </a:spcBef>
        <a:buClr>
          <a:srgbClr val="94C03E"/>
        </a:buClr>
        <a:buSzPct val="100000"/>
        <a:buFont typeface="Wingdings"/>
        <a:buChar char="•"/>
        <a:defRPr sz="3200">
          <a:latin typeface="Arial Narrow"/>
          <a:ea typeface="Arial Narrow"/>
          <a:cs typeface="Arial Narrow"/>
          <a:sym typeface="Arial Narrow"/>
        </a:defRPr>
      </a:lvl7pPr>
      <a:lvl8pPr marL="3566159" indent="-365759">
        <a:spcBef>
          <a:spcPts val="700"/>
        </a:spcBef>
        <a:buClr>
          <a:srgbClr val="94C03E"/>
        </a:buClr>
        <a:buSzPct val="100000"/>
        <a:buFont typeface="Wingdings"/>
        <a:buChar char="•"/>
        <a:defRPr sz="3200">
          <a:latin typeface="Arial Narrow"/>
          <a:ea typeface="Arial Narrow"/>
          <a:cs typeface="Arial Narrow"/>
          <a:sym typeface="Arial Narrow"/>
        </a:defRPr>
      </a:lvl8pPr>
      <a:lvl9pPr marL="4023359" indent="-365759">
        <a:spcBef>
          <a:spcPts val="700"/>
        </a:spcBef>
        <a:buClr>
          <a:srgbClr val="94C03E"/>
        </a:buClr>
        <a:buSzPct val="100000"/>
        <a:buFont typeface="Wingdings"/>
        <a:buChar char="•"/>
        <a:defRPr sz="3200">
          <a:latin typeface="Arial Narrow"/>
          <a:ea typeface="Arial Narrow"/>
          <a:cs typeface="Arial Narrow"/>
          <a:sym typeface="Arial Narrow"/>
        </a:defRPr>
      </a:lvl9pPr>
    </p:bodyStyle>
    <p:otherStyle>
      <a:lvl1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chart" Target="../charts/chart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3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276709" y="3493701"/>
            <a:ext cx="7435972" cy="1369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>
              <a:lnSpc>
                <a:spcPts val="5000"/>
              </a:lnSpc>
            </a:pPr>
            <a:r>
              <a:rPr sz="5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Tapping Transit to Transform a </a:t>
            </a:r>
            <a:r>
              <a:rPr b="1" sz="5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Thoroughfare</a:t>
            </a:r>
          </a:p>
        </p:txBody>
      </p:sp>
      <p:sp>
        <p:nvSpPr>
          <p:cNvPr id="53" name="Shape 53"/>
          <p:cNvSpPr/>
          <p:nvPr/>
        </p:nvSpPr>
        <p:spPr>
          <a:xfrm>
            <a:off x="1998482" y="5262109"/>
            <a:ext cx="660205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i="1" sz="1300">
                <a:latin typeface="Arial Narrow"/>
                <a:ea typeface="Arial Narrow"/>
                <a:cs typeface="Arial Narrow"/>
                <a:sym typeface="Arial Narrow"/>
              </a:rPr>
              <a:t>Presented to: </a:t>
            </a:r>
            <a:r>
              <a:rPr b="1">
                <a:latin typeface="Arial Narrow"/>
                <a:ea typeface="Arial Narrow"/>
                <a:cs typeface="Arial Narrow"/>
                <a:sym typeface="Arial Narrow"/>
              </a:rPr>
              <a:t>Fairfax County Transportation Advisory Committee</a:t>
            </a:r>
          </a:p>
        </p:txBody>
      </p:sp>
      <p:sp>
        <p:nvSpPr>
          <p:cNvPr id="54" name="Shape 54"/>
          <p:cNvSpPr/>
          <p:nvPr/>
        </p:nvSpPr>
        <p:spPr>
          <a:xfrm>
            <a:off x="2958860" y="5681929"/>
            <a:ext cx="565605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i="1" sz="1300">
                <a:latin typeface="Arial Narrow"/>
                <a:ea typeface="Arial Narrow"/>
                <a:cs typeface="Arial Narrow"/>
                <a:sym typeface="Arial Narrow"/>
              </a:rPr>
              <a:t>Presented by: </a:t>
            </a:r>
            <a:r>
              <a:rPr b="1">
                <a:latin typeface="Arial Narrow"/>
                <a:ea typeface="Arial Narrow"/>
                <a:cs typeface="Arial Narrow"/>
                <a:sym typeface="Arial Narrow"/>
              </a:rPr>
              <a:t>Northern Virginia Transportation Commission</a:t>
            </a:r>
          </a:p>
        </p:txBody>
      </p:sp>
      <p:sp>
        <p:nvSpPr>
          <p:cNvPr id="55" name="Shape 55"/>
          <p:cNvSpPr/>
          <p:nvPr/>
        </p:nvSpPr>
        <p:spPr>
          <a:xfrm>
            <a:off x="431314" y="5779684"/>
            <a:ext cx="251028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000"/>
              <a:t>Tuesday, September 15, 2015</a:t>
            </a:r>
          </a:p>
        </p:txBody>
      </p:sp>
      <p:sp>
        <p:nvSpPr>
          <p:cNvPr id="56" name="Shape 56"/>
          <p:cNvSpPr/>
          <p:nvPr/>
        </p:nvSpPr>
        <p:spPr>
          <a:xfrm>
            <a:off x="431315" y="6101750"/>
            <a:ext cx="2895601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/>
            </a:lvl1pPr>
          </a:lstStyle>
          <a:p>
            <a:pPr lvl="0">
              <a:defRPr sz="1800"/>
            </a:pPr>
            <a:r>
              <a:rPr sz="900"/>
              <a:t>Page 1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457200" y="41736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The Road Ahead</a:t>
            </a:r>
          </a:p>
        </p:txBody>
      </p:sp>
      <p:sp>
        <p:nvSpPr>
          <p:cNvPr id="136" name="Shape 136"/>
          <p:cNvSpPr/>
          <p:nvPr/>
        </p:nvSpPr>
        <p:spPr>
          <a:xfrm>
            <a:off x="0" y="6391373"/>
            <a:ext cx="2895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Page 9</a:t>
            </a:r>
          </a:p>
        </p:txBody>
      </p:sp>
      <p:pic>
        <p:nvPicPr>
          <p:cNvPr id="137" name="image2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14525"/>
            <a:ext cx="8774087" cy="375313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2260352" y="1611484"/>
            <a:ext cx="291781" cy="171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766"/>
                </a:moveTo>
                <a:lnTo>
                  <a:pt x="5400" y="19766"/>
                </a:lnTo>
                <a:lnTo>
                  <a:pt x="5400" y="0"/>
                </a:lnTo>
                <a:lnTo>
                  <a:pt x="16200" y="0"/>
                </a:lnTo>
                <a:lnTo>
                  <a:pt x="16200" y="19766"/>
                </a:lnTo>
                <a:lnTo>
                  <a:pt x="21600" y="19766"/>
                </a:lnTo>
                <a:lnTo>
                  <a:pt x="10800" y="21600"/>
                </a:lnTo>
                <a:close/>
              </a:path>
            </a:pathLst>
          </a:custGeom>
          <a:solidFill>
            <a:srgbClr val="2C80C1"/>
          </a:solidFill>
          <a:ln w="25400">
            <a:solidFill>
              <a:srgbClr val="558ED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383998" y="4124290"/>
            <a:ext cx="8119872" cy="411481"/>
          </a:xfrm>
          <a:prstGeom prst="roundRect">
            <a:avLst>
              <a:gd name="adj" fmla="val 16667"/>
            </a:avLst>
          </a:prstGeom>
          <a:solidFill>
            <a:srgbClr val="94C0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383998" y="1347900"/>
            <a:ext cx="8119872" cy="685801"/>
          </a:xfrm>
          <a:prstGeom prst="roundRect">
            <a:avLst>
              <a:gd name="adj" fmla="val 16667"/>
            </a:avLst>
          </a:prstGeom>
          <a:solidFill>
            <a:srgbClr val="94C0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" name="Shape 142"/>
          <p:cNvSpPr/>
          <p:nvPr/>
        </p:nvSpPr>
        <p:spPr>
          <a:xfrm>
            <a:off x="3121675" y="2141566"/>
            <a:ext cx="2624329" cy="1755650"/>
          </a:xfrm>
          <a:prstGeom prst="roundRect">
            <a:avLst>
              <a:gd name="adj" fmla="val 16667"/>
            </a:avLst>
          </a:prstGeom>
          <a:solidFill>
            <a:srgbClr val="F6881F"/>
          </a:solidFill>
          <a:ln w="25400">
            <a:solidFill>
              <a:srgbClr val="F6881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3" name="image21.jpg" descr="Envision Route 7 Horiz 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709" y="303642"/>
            <a:ext cx="8024091" cy="92585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502103" y="1301263"/>
            <a:ext cx="7907251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Upcoming Public Meetings</a:t>
            </a:r>
          </a:p>
        </p:txBody>
      </p:sp>
      <p:sp>
        <p:nvSpPr>
          <p:cNvPr id="145" name="Shape 145"/>
          <p:cNvSpPr/>
          <p:nvPr/>
        </p:nvSpPr>
        <p:spPr>
          <a:xfrm>
            <a:off x="3163351" y="2142751"/>
            <a:ext cx="2508627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Tues., Nov. 10, 7-9 p.m.</a:t>
            </a:r>
            <a:endParaRPr b="1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/>
            <a:r>
              <a: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Mary Ellen Henderson Middle School</a:t>
            </a:r>
            <a:endParaRPr b="1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/>
            <a:r>
              <a: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7130 Leesburg Pike Auditorium</a:t>
            </a:r>
            <a:endParaRPr b="1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/>
            <a:r>
              <a: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Falls Church, VA 22043</a:t>
            </a:r>
          </a:p>
        </p:txBody>
      </p:sp>
      <p:sp>
        <p:nvSpPr>
          <p:cNvPr id="146" name="Shape 146"/>
          <p:cNvSpPr/>
          <p:nvPr/>
        </p:nvSpPr>
        <p:spPr>
          <a:xfrm>
            <a:off x="515957" y="4107974"/>
            <a:ext cx="7877766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To learn more…</a:t>
            </a:r>
          </a:p>
        </p:txBody>
      </p:sp>
      <p:sp>
        <p:nvSpPr>
          <p:cNvPr id="147" name="Shape 147"/>
          <p:cNvSpPr/>
          <p:nvPr/>
        </p:nvSpPr>
        <p:spPr>
          <a:xfrm>
            <a:off x="397306" y="4687975"/>
            <a:ext cx="3998849" cy="563964"/>
          </a:xfrm>
          <a:prstGeom prst="roundRect">
            <a:avLst>
              <a:gd name="adj" fmla="val 16667"/>
            </a:avLst>
          </a:prstGeom>
          <a:solidFill>
            <a:srgbClr val="7A65AD"/>
          </a:solidFill>
          <a:ln w="12700">
            <a:miter lim="400000"/>
          </a:ln>
          <a:effectLst>
            <a:reflection blurRad="0" stA="52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" name="Shape 148"/>
          <p:cNvSpPr/>
          <p:nvPr/>
        </p:nvSpPr>
        <p:spPr>
          <a:xfrm>
            <a:off x="525938" y="4778054"/>
            <a:ext cx="37529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Follow us!</a:t>
            </a:r>
          </a:p>
        </p:txBody>
      </p:sp>
      <p:pic>
        <p:nvPicPr>
          <p:cNvPr id="149" name="image22.png" descr="Facebook_logo_(square)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950" y="5377641"/>
            <a:ext cx="704089" cy="704089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-206678" y="6082010"/>
            <a:ext cx="245687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5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500"/>
              <a:t>‘Envision Route 7’</a:t>
            </a:r>
          </a:p>
        </p:txBody>
      </p:sp>
      <p:pic>
        <p:nvPicPr>
          <p:cNvPr id="151" name="image23.png" descr="instagram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2613" y="5369776"/>
            <a:ext cx="704089" cy="70408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1145457" y="6078759"/>
            <a:ext cx="245687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5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500"/>
              <a:t>@EnvisionRoute7</a:t>
            </a:r>
          </a:p>
        </p:txBody>
      </p:sp>
      <p:pic>
        <p:nvPicPr>
          <p:cNvPr id="153" name="image24.png" descr="twitter_logo-201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52910" y="5375059"/>
            <a:ext cx="704089" cy="704089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2487145" y="6079421"/>
            <a:ext cx="245687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5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500"/>
              <a:t>@EnvisionRoute7</a:t>
            </a:r>
          </a:p>
        </p:txBody>
      </p:sp>
      <p:sp>
        <p:nvSpPr>
          <p:cNvPr id="155" name="Shape 155"/>
          <p:cNvSpPr/>
          <p:nvPr/>
        </p:nvSpPr>
        <p:spPr>
          <a:xfrm>
            <a:off x="4693206" y="4687975"/>
            <a:ext cx="3834112" cy="1066079"/>
          </a:xfrm>
          <a:prstGeom prst="roundRect">
            <a:avLst>
              <a:gd name="adj" fmla="val 16667"/>
            </a:avLst>
          </a:prstGeom>
          <a:solidFill>
            <a:srgbClr val="7A65AD"/>
          </a:solidFill>
          <a:ln w="12700">
            <a:miter lim="400000"/>
          </a:ln>
          <a:effectLst>
            <a:reflection blurRad="0" stA="52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Shape 156"/>
          <p:cNvSpPr/>
          <p:nvPr/>
        </p:nvSpPr>
        <p:spPr>
          <a:xfrm>
            <a:off x="4693206" y="4853218"/>
            <a:ext cx="382270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Visit our website at</a:t>
            </a:r>
            <a:endParaRPr b="1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ctr"/>
            <a:r>
              <a:rPr b="1"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EnvisionRoute7.com</a:t>
            </a:r>
          </a:p>
        </p:txBody>
      </p:sp>
      <p:sp>
        <p:nvSpPr>
          <p:cNvPr id="157" name="Shape 157"/>
          <p:cNvSpPr/>
          <p:nvPr/>
        </p:nvSpPr>
        <p:spPr>
          <a:xfrm>
            <a:off x="0" y="6391373"/>
            <a:ext cx="2895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Page 10</a:t>
            </a:r>
          </a:p>
        </p:txBody>
      </p:sp>
      <p:sp>
        <p:nvSpPr>
          <p:cNvPr id="158" name="Shape 158"/>
          <p:cNvSpPr/>
          <p:nvPr/>
        </p:nvSpPr>
        <p:spPr>
          <a:xfrm>
            <a:off x="383570" y="2144098"/>
            <a:ext cx="2624329" cy="1755649"/>
          </a:xfrm>
          <a:prstGeom prst="roundRect">
            <a:avLst>
              <a:gd name="adj" fmla="val 16667"/>
            </a:avLst>
          </a:prstGeom>
          <a:solidFill>
            <a:srgbClr val="F6881F"/>
          </a:solidFill>
          <a:ln w="25400">
            <a:solidFill>
              <a:srgbClr val="F6881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" name="Shape 159"/>
          <p:cNvSpPr/>
          <p:nvPr/>
        </p:nvSpPr>
        <p:spPr>
          <a:xfrm>
            <a:off x="383250" y="2142751"/>
            <a:ext cx="2612927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53975"/>
            <a:r>
              <a: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Wed., Nov. 4, 7-9 p.m.</a:t>
            </a:r>
            <a:endParaRPr b="1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indent="53975"/>
            <a:r>
              <a: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Alexandria Health Department Building </a:t>
            </a:r>
            <a:endParaRPr b="1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indent="53975"/>
            <a:r>
              <a: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4480 King St. </a:t>
            </a:r>
            <a:endParaRPr b="1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indent="53975"/>
            <a:r>
              <a: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5th Fl. Conference Room</a:t>
            </a:r>
            <a:endParaRPr b="1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indent="53975"/>
            <a:r>
              <a: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Alexandria, VA 22302</a:t>
            </a:r>
          </a:p>
        </p:txBody>
      </p:sp>
      <p:sp>
        <p:nvSpPr>
          <p:cNvPr id="160" name="Shape 160"/>
          <p:cNvSpPr/>
          <p:nvPr/>
        </p:nvSpPr>
        <p:spPr>
          <a:xfrm>
            <a:off x="5850875" y="2141566"/>
            <a:ext cx="2624329" cy="1755650"/>
          </a:xfrm>
          <a:prstGeom prst="roundRect">
            <a:avLst>
              <a:gd name="adj" fmla="val 16667"/>
            </a:avLst>
          </a:prstGeom>
          <a:solidFill>
            <a:srgbClr val="F6881F"/>
          </a:solidFill>
          <a:ln w="25400">
            <a:solidFill>
              <a:srgbClr val="F6881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Shape 161"/>
          <p:cNvSpPr/>
          <p:nvPr/>
        </p:nvSpPr>
        <p:spPr>
          <a:xfrm>
            <a:off x="5839152" y="2142751"/>
            <a:ext cx="2664718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177800"/>
            <a:r>
              <a: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Wed., Nov. 18, 7-9 p.m.</a:t>
            </a:r>
            <a:endParaRPr b="1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indent="177800"/>
            <a:r>
              <a: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Glen Forest </a:t>
            </a:r>
            <a:endParaRPr b="1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indent="177800"/>
            <a:r>
              <a: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Elementary School </a:t>
            </a:r>
            <a:endParaRPr b="1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indent="177800"/>
            <a:r>
              <a: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Cafeteria </a:t>
            </a:r>
            <a:endParaRPr b="1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indent="177800"/>
            <a:r>
              <a: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5829 Glen Forest Dr. </a:t>
            </a:r>
            <a:endParaRPr b="1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indent="177800"/>
            <a:r>
              <a: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Falls Church, VA 22041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457200" y="41736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Envision Route 7 Transit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457199" y="1276709"/>
            <a:ext cx="4530438" cy="512409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Envision a transit option that:</a:t>
            </a:r>
            <a:endParaRPr sz="3200"/>
          </a:p>
          <a:p>
            <a:pPr lvl="1" marL="742950" indent="-285750">
              <a:spcBef>
                <a:spcPts val="1200"/>
              </a:spcBef>
              <a:buFont typeface="Wingdings 3"/>
              <a:defRPr sz="1800"/>
            </a:pPr>
            <a:r>
              <a:rPr sz="2800"/>
              <a:t>Connects people and businesses to economic opportunity</a:t>
            </a:r>
            <a:endParaRPr sz="2800"/>
          </a:p>
          <a:p>
            <a:pPr lvl="1" marL="742950" indent="-285750">
              <a:spcBef>
                <a:spcPts val="1200"/>
              </a:spcBef>
              <a:buFont typeface="Wingdings 3"/>
              <a:defRPr sz="1800"/>
            </a:pPr>
            <a:r>
              <a:rPr sz="2800"/>
              <a:t>Moves more people</a:t>
            </a:r>
            <a:endParaRPr sz="2800"/>
          </a:p>
          <a:p>
            <a:pPr lvl="1" marL="742950" indent="-285750">
              <a:spcBef>
                <a:spcPts val="1200"/>
              </a:spcBef>
              <a:buFont typeface="Wingdings 3"/>
              <a:defRPr sz="1800"/>
            </a:pPr>
            <a:r>
              <a:rPr sz="2800"/>
              <a:t>Provides a faster trip</a:t>
            </a:r>
            <a:endParaRPr sz="2800"/>
          </a:p>
          <a:p>
            <a:pPr lvl="1" marL="742950" indent="-285750">
              <a:spcBef>
                <a:spcPts val="1200"/>
              </a:spcBef>
              <a:buFont typeface="Wingdings 3"/>
              <a:defRPr sz="1800"/>
            </a:pPr>
            <a:r>
              <a:rPr sz="2800"/>
              <a:t>Offers higher quality service</a:t>
            </a:r>
          </a:p>
        </p:txBody>
      </p:sp>
      <p:pic>
        <p:nvPicPr>
          <p:cNvPr id="60" name="image7.jpg" descr="http://www.archpaper.com/uploads/image/chicago_brt_01.jpg"/>
          <p:cNvPicPr/>
          <p:nvPr/>
        </p:nvPicPr>
        <p:blipFill>
          <a:blip r:embed="rId2">
            <a:extLst/>
          </a:blip>
          <a:srcRect l="0" t="22102" r="0" b="0"/>
          <a:stretch>
            <a:fillRect/>
          </a:stretch>
        </p:blipFill>
        <p:spPr>
          <a:xfrm>
            <a:off x="4937423" y="1302336"/>
            <a:ext cx="3606209" cy="2326926"/>
          </a:xfrm>
          <a:prstGeom prst="rect">
            <a:avLst/>
          </a:prstGeom>
          <a:ln w="25400">
            <a:solidFill>
              <a:srgbClr val="94C03E"/>
            </a:solidFill>
          </a:ln>
        </p:spPr>
      </p:pic>
      <p:pic>
        <p:nvPicPr>
          <p:cNvPr id="61" name="image8.jpg" descr="http://www.railforthevalley.com/wp-content/uploads/2012/06/104th-light-rail-car.jpg"/>
          <p:cNvPicPr/>
          <p:nvPr/>
        </p:nvPicPr>
        <p:blipFill>
          <a:blip r:embed="rId3">
            <a:extLst/>
          </a:blip>
          <a:srcRect l="0" t="0" r="0" b="10130"/>
          <a:stretch>
            <a:fillRect/>
          </a:stretch>
        </p:blipFill>
        <p:spPr>
          <a:xfrm>
            <a:off x="4937423" y="3761304"/>
            <a:ext cx="3606209" cy="2251561"/>
          </a:xfrm>
          <a:prstGeom prst="rect">
            <a:avLst/>
          </a:prstGeom>
          <a:ln w="25400">
            <a:solidFill>
              <a:srgbClr val="94C03E"/>
            </a:solidFill>
          </a:ln>
        </p:spPr>
      </p:pic>
      <p:sp>
        <p:nvSpPr>
          <p:cNvPr id="62" name="Shape 62"/>
          <p:cNvSpPr/>
          <p:nvPr/>
        </p:nvSpPr>
        <p:spPr>
          <a:xfrm>
            <a:off x="0" y="6391373"/>
            <a:ext cx="2895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Page 2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9.png"/>
          <p:cNvPicPr/>
          <p:nvPr/>
        </p:nvPicPr>
        <p:blipFill>
          <a:blip r:embed="rId2">
            <a:extLst/>
          </a:blip>
          <a:srcRect l="25946" t="25600" r="26971" b="26425"/>
          <a:stretch>
            <a:fillRect/>
          </a:stretch>
        </p:blipFill>
        <p:spPr>
          <a:xfrm>
            <a:off x="0" y="-139354"/>
            <a:ext cx="9323679" cy="712535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-1" y="-139355"/>
            <a:ext cx="9323680" cy="6997356"/>
          </a:xfrm>
          <a:prstGeom prst="rect">
            <a:avLst/>
          </a:prstGeom>
          <a:solidFill>
            <a:srgbClr val="FFFFFF">
              <a:alpha val="70000"/>
            </a:srgbClr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66" name="Chart 66"/>
          <p:cNvGraphicFramePr/>
          <p:nvPr/>
        </p:nvGraphicFramePr>
        <p:xfrm>
          <a:off x="418860" y="326665"/>
          <a:ext cx="9117477" cy="503891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67" name="Shape 67"/>
          <p:cNvSpPr/>
          <p:nvPr/>
        </p:nvSpPr>
        <p:spPr>
          <a:xfrm>
            <a:off x="4571999" y="170067"/>
            <a:ext cx="3199245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b="0" sz="1800"/>
            </a:pPr>
            <a:r>
              <a:rPr b="1" sz="3200"/>
              <a:t>34 Percent Population Growth</a:t>
            </a:r>
          </a:p>
        </p:txBody>
      </p:sp>
      <p:sp>
        <p:nvSpPr>
          <p:cNvPr id="68" name="Shape 68"/>
          <p:cNvSpPr/>
          <p:nvPr/>
        </p:nvSpPr>
        <p:spPr>
          <a:xfrm rot="16200000">
            <a:off x="1135409" y="4585205"/>
            <a:ext cx="89430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Existing</a:t>
            </a:r>
          </a:p>
        </p:txBody>
      </p:sp>
      <p:sp>
        <p:nvSpPr>
          <p:cNvPr id="69" name="Shape 69"/>
          <p:cNvSpPr/>
          <p:nvPr/>
        </p:nvSpPr>
        <p:spPr>
          <a:xfrm rot="16200000">
            <a:off x="1135241" y="3680939"/>
            <a:ext cx="89464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By 2040</a:t>
            </a:r>
          </a:p>
        </p:txBody>
      </p:sp>
      <p:sp>
        <p:nvSpPr>
          <p:cNvPr id="70" name="Shape 70"/>
          <p:cNvSpPr/>
          <p:nvPr/>
        </p:nvSpPr>
        <p:spPr>
          <a:xfrm>
            <a:off x="0" y="6391373"/>
            <a:ext cx="2895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Page 3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9.tif"/>
          <p:cNvPicPr/>
          <p:nvPr/>
        </p:nvPicPr>
        <p:blipFill>
          <a:blip r:embed="rId2">
            <a:extLst/>
          </a:blip>
          <a:srcRect l="25946" t="25600" r="26971" b="26425"/>
          <a:stretch>
            <a:fillRect/>
          </a:stretch>
        </p:blipFill>
        <p:spPr>
          <a:xfrm>
            <a:off x="0" y="-139354"/>
            <a:ext cx="9323679" cy="712535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-1" y="-139355"/>
            <a:ext cx="9323680" cy="6997356"/>
          </a:xfrm>
          <a:prstGeom prst="rect">
            <a:avLst/>
          </a:prstGeom>
          <a:solidFill>
            <a:srgbClr val="FFFFFF">
              <a:alpha val="70000"/>
            </a:srgbClr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74" name="Chart 74"/>
          <p:cNvGraphicFramePr/>
          <p:nvPr/>
        </p:nvGraphicFramePr>
        <p:xfrm>
          <a:off x="367758" y="454416"/>
          <a:ext cx="8870823" cy="496694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75" name="Shape 75"/>
          <p:cNvSpPr/>
          <p:nvPr/>
        </p:nvSpPr>
        <p:spPr>
          <a:xfrm>
            <a:off x="112484" y="6574036"/>
            <a:ext cx="289560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Page 4</a:t>
            </a:r>
          </a:p>
        </p:txBody>
      </p:sp>
      <p:sp>
        <p:nvSpPr>
          <p:cNvPr id="76" name="Shape 76"/>
          <p:cNvSpPr/>
          <p:nvPr/>
        </p:nvSpPr>
        <p:spPr>
          <a:xfrm rot="16200000">
            <a:off x="1099364" y="2947231"/>
            <a:ext cx="89430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Existing</a:t>
            </a:r>
          </a:p>
        </p:txBody>
      </p:sp>
      <p:sp>
        <p:nvSpPr>
          <p:cNvPr id="77" name="Shape 77"/>
          <p:cNvSpPr/>
          <p:nvPr/>
        </p:nvSpPr>
        <p:spPr>
          <a:xfrm rot="16200000">
            <a:off x="1099198" y="1962130"/>
            <a:ext cx="89464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By 2040</a:t>
            </a:r>
          </a:p>
        </p:txBody>
      </p:sp>
      <p:sp>
        <p:nvSpPr>
          <p:cNvPr id="78" name="Shape 78"/>
          <p:cNvSpPr/>
          <p:nvPr/>
        </p:nvSpPr>
        <p:spPr>
          <a:xfrm>
            <a:off x="5377217" y="497003"/>
            <a:ext cx="3946461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3200">
                <a:latin typeface="Arial Narrow"/>
                <a:ea typeface="Arial Narrow"/>
                <a:cs typeface="Arial Narrow"/>
                <a:sym typeface="Arial Narrow"/>
              </a:rPr>
              <a:t>36 Percent </a:t>
            </a:r>
            <a:br>
              <a:rPr b="1" sz="32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sz="3200">
                <a:latin typeface="Arial Narrow"/>
                <a:ea typeface="Arial Narrow"/>
                <a:cs typeface="Arial Narrow"/>
                <a:sym typeface="Arial Narrow"/>
              </a:rPr>
              <a:t>Job Growth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10.png"/>
          <p:cNvPicPr/>
          <p:nvPr/>
        </p:nvPicPr>
        <p:blipFill>
          <a:blip r:embed="rId2">
            <a:extLst/>
          </a:blip>
          <a:srcRect l="19796" t="0" r="12878" b="234"/>
          <a:stretch>
            <a:fillRect/>
          </a:stretch>
        </p:blipFill>
        <p:spPr>
          <a:xfrm>
            <a:off x="-1" y="-79727"/>
            <a:ext cx="9554310" cy="693772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-1" y="-81888"/>
            <a:ext cx="9567083" cy="6939890"/>
          </a:xfrm>
          <a:prstGeom prst="rect">
            <a:avLst/>
          </a:prstGeom>
          <a:solidFill>
            <a:srgbClr val="FFFFFF">
              <a:alpha val="61000"/>
            </a:srgbClr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82" name="Chart 82"/>
          <p:cNvGraphicFramePr/>
          <p:nvPr/>
        </p:nvGraphicFramePr>
        <p:xfrm>
          <a:off x="576474" y="-217029"/>
          <a:ext cx="8644788" cy="646487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3" name="Shape 83"/>
          <p:cNvSpPr/>
          <p:nvPr>
            <p:ph type="title"/>
          </p:nvPr>
        </p:nvSpPr>
        <p:spPr>
          <a:xfrm>
            <a:off x="1447800" y="261050"/>
            <a:ext cx="6740857" cy="11430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 lvl="0">
              <a:defRPr b="0" sz="1800">
                <a:effectLst/>
              </a:defRPr>
            </a:pPr>
            <a:r>
              <a:rPr b="1" sz="3600"/>
              <a:t>Tyson’s Employment = Miami CBD</a:t>
            </a:r>
          </a:p>
        </p:txBody>
      </p:sp>
      <p:sp>
        <p:nvSpPr>
          <p:cNvPr id="84" name="Shape 84"/>
          <p:cNvSpPr/>
          <p:nvPr/>
        </p:nvSpPr>
        <p:spPr>
          <a:xfrm>
            <a:off x="0" y="6391373"/>
            <a:ext cx="2895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Page 5</a:t>
            </a:r>
          </a:p>
        </p:txBody>
      </p:sp>
      <p:sp>
        <p:nvSpPr>
          <p:cNvPr id="85" name="Shape 85"/>
          <p:cNvSpPr/>
          <p:nvPr/>
        </p:nvSpPr>
        <p:spPr>
          <a:xfrm rot="16200000">
            <a:off x="1218475" y="4081540"/>
            <a:ext cx="89430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Existing</a:t>
            </a:r>
          </a:p>
        </p:txBody>
      </p:sp>
      <p:sp>
        <p:nvSpPr>
          <p:cNvPr id="86" name="Shape 86"/>
          <p:cNvSpPr/>
          <p:nvPr/>
        </p:nvSpPr>
        <p:spPr>
          <a:xfrm rot="16200000">
            <a:off x="1218307" y="3038320"/>
            <a:ext cx="89464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By 2040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457200" y="41736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How We Got Here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457200" y="1276709"/>
            <a:ext cx="8229600" cy="512409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Types of transit considered in Phase I</a:t>
            </a:r>
          </a:p>
        </p:txBody>
      </p:sp>
      <p:pic>
        <p:nvPicPr>
          <p:cNvPr id="90" name="image11.jpg" descr="IMG_9606.JPG"/>
          <p:cNvPicPr/>
          <p:nvPr/>
        </p:nvPicPr>
        <p:blipFill>
          <a:blip r:embed="rId2">
            <a:extLst/>
          </a:blip>
          <a:srcRect l="4836" t="8981" r="0" b="4251"/>
          <a:stretch>
            <a:fillRect/>
          </a:stretch>
        </p:blipFill>
        <p:spPr>
          <a:xfrm>
            <a:off x="710122" y="4198699"/>
            <a:ext cx="2557782" cy="1745666"/>
          </a:xfrm>
          <a:prstGeom prst="rect">
            <a:avLst/>
          </a:prstGeom>
          <a:ln w="25400">
            <a:solidFill>
              <a:srgbClr val="94C03E"/>
            </a:solidFill>
          </a:ln>
        </p:spPr>
      </p:pic>
      <p:pic>
        <p:nvPicPr>
          <p:cNvPr id="91" name="image12.png" descr="Houston-Light-Rail.png"/>
          <p:cNvPicPr/>
          <p:nvPr/>
        </p:nvPicPr>
        <p:blipFill>
          <a:blip r:embed="rId3">
            <a:extLst/>
          </a:blip>
          <a:srcRect l="176" t="21899" r="30091" b="0"/>
          <a:stretch>
            <a:fillRect/>
          </a:stretch>
        </p:blipFill>
        <p:spPr>
          <a:xfrm>
            <a:off x="5934269" y="4200525"/>
            <a:ext cx="2553951" cy="1718772"/>
          </a:xfrm>
          <a:prstGeom prst="rect">
            <a:avLst/>
          </a:prstGeom>
          <a:ln w="25400">
            <a:solidFill>
              <a:srgbClr val="94C03E"/>
            </a:solidFill>
          </a:ln>
        </p:spPr>
      </p:pic>
      <p:pic>
        <p:nvPicPr>
          <p:cNvPr id="92" name="image13.jpeg" descr="http://greatergreater.com/images/201408/250050.jpg"/>
          <p:cNvPicPr/>
          <p:nvPr/>
        </p:nvPicPr>
        <p:blipFill>
          <a:blip r:embed="rId4">
            <a:extLst/>
          </a:blip>
          <a:srcRect l="0" t="3093" r="0" b="0"/>
          <a:stretch>
            <a:fillRect/>
          </a:stretch>
        </p:blipFill>
        <p:spPr>
          <a:xfrm>
            <a:off x="5934269" y="1876425"/>
            <a:ext cx="2523812" cy="2178339"/>
          </a:xfrm>
          <a:prstGeom prst="rect">
            <a:avLst/>
          </a:prstGeom>
          <a:ln w="25400">
            <a:solidFill>
              <a:srgbClr val="94C03E"/>
            </a:solidFill>
          </a:ln>
        </p:spPr>
      </p:pic>
      <p:pic>
        <p:nvPicPr>
          <p:cNvPr id="93" name="image14.jpg" descr="121212-VRE-e1355311505681.jpg"/>
          <p:cNvPicPr/>
          <p:nvPr/>
        </p:nvPicPr>
        <p:blipFill>
          <a:blip r:embed="rId5">
            <a:extLst/>
          </a:blip>
          <a:srcRect l="11695" t="0" r="0" b="0"/>
          <a:stretch>
            <a:fillRect/>
          </a:stretch>
        </p:blipFill>
        <p:spPr>
          <a:xfrm>
            <a:off x="710122" y="1876425"/>
            <a:ext cx="2547860" cy="2178339"/>
          </a:xfrm>
          <a:prstGeom prst="rect">
            <a:avLst/>
          </a:prstGeom>
          <a:ln w="25400">
            <a:solidFill>
              <a:srgbClr val="94C03E"/>
            </a:solidFill>
          </a:ln>
        </p:spPr>
      </p:pic>
      <p:pic>
        <p:nvPicPr>
          <p:cNvPr id="94" name="image15.jpg" descr="Trains_Large_number2.jpg"/>
          <p:cNvPicPr/>
          <p:nvPr/>
        </p:nvPicPr>
        <p:blipFill>
          <a:blip r:embed="rId6">
            <a:extLst/>
          </a:blip>
          <a:srcRect l="0" t="12814" r="0" b="0"/>
          <a:stretch>
            <a:fillRect/>
          </a:stretch>
        </p:blipFill>
        <p:spPr>
          <a:xfrm>
            <a:off x="3592284" y="4209029"/>
            <a:ext cx="2024745" cy="1725009"/>
          </a:xfrm>
          <a:prstGeom prst="rect">
            <a:avLst/>
          </a:prstGeom>
          <a:ln w="25400">
            <a:solidFill>
              <a:srgbClr val="94C03E"/>
            </a:solidFill>
          </a:ln>
        </p:spPr>
      </p:pic>
      <p:grpSp>
        <p:nvGrpSpPr>
          <p:cNvPr id="97" name="Group 97" descr="modern-streetcar1-1024x1024.jpg"/>
          <p:cNvGrpSpPr/>
          <p:nvPr/>
        </p:nvGrpSpPr>
        <p:grpSpPr>
          <a:xfrm>
            <a:off x="3579584" y="1877864"/>
            <a:ext cx="2050145" cy="2189601"/>
            <a:chOff x="0" y="0"/>
            <a:chExt cx="2050143" cy="2189600"/>
          </a:xfrm>
        </p:grpSpPr>
        <p:sp>
          <p:nvSpPr>
            <p:cNvPr id="95" name="Shape 95"/>
            <p:cNvSpPr/>
            <p:nvPr/>
          </p:nvSpPr>
          <p:spPr>
            <a:xfrm>
              <a:off x="0" y="0"/>
              <a:ext cx="2050144" cy="2189601"/>
            </a:xfrm>
            <a:prstGeom prst="rect">
              <a:avLst/>
            </a:prstGeom>
            <a:noFill/>
            <a:ln w="25400" cap="flat">
              <a:solidFill>
                <a:srgbClr val="94C03E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96" name="image16.jpg"/>
            <p:cNvPicPr/>
            <p:nvPr/>
          </p:nvPicPr>
          <p:blipFill>
            <a:blip r:embed="rId7">
              <a:extLst/>
            </a:blip>
            <a:srcRect l="3783" t="0" r="2660" b="431"/>
            <a:stretch>
              <a:fillRect/>
            </a:stretch>
          </p:blipFill>
          <p:spPr>
            <a:xfrm>
              <a:off x="12700" y="22027"/>
              <a:ext cx="2024744" cy="21548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8" name="Shape 98"/>
          <p:cNvSpPr/>
          <p:nvPr/>
        </p:nvSpPr>
        <p:spPr>
          <a:xfrm>
            <a:off x="0" y="6391373"/>
            <a:ext cx="2895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Page 6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6"/>
          <p:cNvGrpSpPr/>
          <p:nvPr/>
        </p:nvGrpSpPr>
        <p:grpSpPr>
          <a:xfrm>
            <a:off x="3144898" y="2946747"/>
            <a:ext cx="2719868" cy="3137115"/>
            <a:chOff x="0" y="0"/>
            <a:chExt cx="2719867" cy="3137114"/>
          </a:xfrm>
        </p:grpSpPr>
        <p:grpSp>
          <p:nvGrpSpPr>
            <p:cNvPr id="102" name="Group 102"/>
            <p:cNvGrpSpPr/>
            <p:nvPr/>
          </p:nvGrpSpPr>
          <p:grpSpPr>
            <a:xfrm>
              <a:off x="11424" y="-1"/>
              <a:ext cx="2697480" cy="705988"/>
              <a:chOff x="0" y="0"/>
              <a:chExt cx="2697478" cy="705986"/>
            </a:xfrm>
          </p:grpSpPr>
          <p:sp>
            <p:nvSpPr>
              <p:cNvPr id="100" name="Shape 100"/>
              <p:cNvSpPr/>
              <p:nvPr/>
            </p:nvSpPr>
            <p:spPr>
              <a:xfrm>
                <a:off x="0" y="0"/>
                <a:ext cx="2697479" cy="705987"/>
              </a:xfrm>
              <a:prstGeom prst="rect">
                <a:avLst/>
              </a:prstGeom>
              <a:solidFill>
                <a:srgbClr val="61A6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1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0" y="173923"/>
                <a:ext cx="2697479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Bus Rapid Transit (BRT)</a:t>
                </a:r>
              </a:p>
            </p:txBody>
          </p:sp>
        </p:grpSp>
        <p:grpSp>
          <p:nvGrpSpPr>
            <p:cNvPr id="105" name="Group 105"/>
            <p:cNvGrpSpPr/>
            <p:nvPr/>
          </p:nvGrpSpPr>
          <p:grpSpPr>
            <a:xfrm>
              <a:off x="-1" y="763855"/>
              <a:ext cx="2719869" cy="2373260"/>
              <a:chOff x="0" y="0"/>
              <a:chExt cx="2719867" cy="2373259"/>
            </a:xfrm>
          </p:grpSpPr>
          <p:sp>
            <p:nvSpPr>
              <p:cNvPr id="103" name="Shape 103"/>
              <p:cNvSpPr/>
              <p:nvPr/>
            </p:nvSpPr>
            <p:spPr>
              <a:xfrm>
                <a:off x="-1" y="-1"/>
                <a:ext cx="2719869" cy="2373261"/>
              </a:xfrm>
              <a:prstGeom prst="rect">
                <a:avLst/>
              </a:prstGeom>
              <a:solidFill>
                <a:srgbClr val="DFED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spcBef>
                    <a:spcPts val="300"/>
                  </a:spcBef>
                  <a:defRPr sz="1500"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-1" y="-1"/>
                <a:ext cx="2719869" cy="2009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marL="191823" indent="-191823">
                  <a:buClr>
                    <a:srgbClr val="61A6DB"/>
                  </a:buClr>
                  <a:buSzPct val="80000"/>
                  <a:buFont typeface="Wingdings"/>
                  <a:buChar char="◆"/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Operates in mixed traffic or </a:t>
                </a:r>
                <a:endParaRPr sz="150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>
                  <a:spcBef>
                    <a:spcPts val="300"/>
                  </a:spcBef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      separate from traffic</a:t>
                </a:r>
                <a:endParaRPr sz="150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marL="191823" indent="-191823">
                  <a:spcBef>
                    <a:spcPts val="300"/>
                  </a:spcBef>
                  <a:buClr>
                    <a:srgbClr val="61A6DB"/>
                  </a:buClr>
                  <a:buSzPct val="80000"/>
                  <a:buFont typeface="Wingdings"/>
                  <a:buChar char="◆"/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Uses modern bus technology</a:t>
                </a:r>
                <a:endParaRPr sz="150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marL="191823" indent="-191823">
                  <a:buClr>
                    <a:srgbClr val="61A6DB"/>
                  </a:buClr>
                  <a:buSzPct val="80000"/>
                  <a:buFont typeface="Wingdings"/>
                  <a:buChar char="◆"/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Sleek vehicles with low floor,</a:t>
                </a:r>
                <a:endParaRPr sz="150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>
                  <a:spcBef>
                    <a:spcPts val="300"/>
                  </a:spcBef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      multi-door boarding</a:t>
                </a:r>
                <a:endParaRPr sz="150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marL="191823" indent="-191823">
                  <a:spcBef>
                    <a:spcPts val="300"/>
                  </a:spcBef>
                  <a:buClr>
                    <a:srgbClr val="61A6DB"/>
                  </a:buClr>
                  <a:buSzPct val="80000"/>
                  <a:buFont typeface="Wingdings"/>
                  <a:buChar char="◆"/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Dual side boarding</a:t>
                </a:r>
                <a:endParaRPr sz="150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marL="191823" indent="-191823">
                  <a:spcBef>
                    <a:spcPts val="300"/>
                  </a:spcBef>
                  <a:buClr>
                    <a:srgbClr val="61A6DB"/>
                  </a:buClr>
                  <a:buSzPct val="80000"/>
                  <a:buFont typeface="Wingdings"/>
                  <a:buChar char="◆"/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120 persons per vehicle</a:t>
                </a:r>
                <a:endParaRPr sz="150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marL="191823" indent="-191823">
                  <a:spcBef>
                    <a:spcPts val="300"/>
                  </a:spcBef>
                  <a:buClr>
                    <a:srgbClr val="61A6DB"/>
                  </a:buClr>
                  <a:buSzPct val="80000"/>
                  <a:buFont typeface="Wingdings"/>
                  <a:buChar char="◆"/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Limited station stops</a:t>
                </a:r>
              </a:p>
            </p:txBody>
          </p:sp>
        </p:grpSp>
      </p:grpSp>
      <p:sp>
        <p:nvSpPr>
          <p:cNvPr id="107" name="Shape 107"/>
          <p:cNvSpPr/>
          <p:nvPr>
            <p:ph type="title"/>
          </p:nvPr>
        </p:nvSpPr>
        <p:spPr>
          <a:xfrm>
            <a:off x="457200" y="41736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Remaining Modes for Consideration</a:t>
            </a:r>
          </a:p>
        </p:txBody>
      </p:sp>
      <p:pic>
        <p:nvPicPr>
          <p:cNvPr id="108" name="image17.png"/>
          <p:cNvPicPr/>
          <p:nvPr/>
        </p:nvPicPr>
        <p:blipFill>
          <a:blip r:embed="rId2">
            <a:extLst/>
          </a:blip>
          <a:srcRect l="76575" t="3687" r="2175" b="59653"/>
          <a:stretch>
            <a:fillRect/>
          </a:stretch>
        </p:blipFill>
        <p:spPr>
          <a:xfrm>
            <a:off x="5983090" y="1303876"/>
            <a:ext cx="2653353" cy="1569500"/>
          </a:xfrm>
          <a:prstGeom prst="rect">
            <a:avLst/>
          </a:prstGeom>
          <a:ln w="19050">
            <a:solidFill>
              <a:srgbClr val="61A6DB"/>
            </a:solidFill>
            <a:miter/>
          </a:ln>
        </p:spPr>
      </p:pic>
      <p:grpSp>
        <p:nvGrpSpPr>
          <p:cNvPr id="115" name="Group 115"/>
          <p:cNvGrpSpPr/>
          <p:nvPr/>
        </p:nvGrpSpPr>
        <p:grpSpPr>
          <a:xfrm>
            <a:off x="5951034" y="2923977"/>
            <a:ext cx="2707964" cy="3159885"/>
            <a:chOff x="0" y="0"/>
            <a:chExt cx="2707963" cy="3159883"/>
          </a:xfrm>
        </p:grpSpPr>
        <p:grpSp>
          <p:nvGrpSpPr>
            <p:cNvPr id="111" name="Group 111"/>
            <p:cNvGrpSpPr/>
            <p:nvPr/>
          </p:nvGrpSpPr>
          <p:grpSpPr>
            <a:xfrm>
              <a:off x="12295" y="0"/>
              <a:ext cx="2695668" cy="711266"/>
              <a:chOff x="0" y="0"/>
              <a:chExt cx="2695667" cy="711265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-1" y="-1"/>
                <a:ext cx="2695669" cy="711267"/>
              </a:xfrm>
              <a:prstGeom prst="rect">
                <a:avLst/>
              </a:prstGeom>
              <a:solidFill>
                <a:srgbClr val="61A6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1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-1" y="176562"/>
                <a:ext cx="2695669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Enhanced Bus</a:t>
                </a:r>
              </a:p>
            </p:txBody>
          </p:sp>
        </p:grpSp>
        <p:grpSp>
          <p:nvGrpSpPr>
            <p:cNvPr id="114" name="Group 114"/>
            <p:cNvGrpSpPr/>
            <p:nvPr/>
          </p:nvGrpSpPr>
          <p:grpSpPr>
            <a:xfrm>
              <a:off x="-1" y="769565"/>
              <a:ext cx="2707965" cy="2390319"/>
              <a:chOff x="0" y="0"/>
              <a:chExt cx="2707963" cy="2390318"/>
            </a:xfrm>
          </p:grpSpPr>
          <p:sp>
            <p:nvSpPr>
              <p:cNvPr id="112" name="Shape 112"/>
              <p:cNvSpPr/>
              <p:nvPr/>
            </p:nvSpPr>
            <p:spPr>
              <a:xfrm>
                <a:off x="-1" y="-1"/>
                <a:ext cx="2707965" cy="2390320"/>
              </a:xfrm>
              <a:prstGeom prst="rect">
                <a:avLst/>
              </a:prstGeom>
              <a:solidFill>
                <a:srgbClr val="DFED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spcBef>
                    <a:spcPts val="300"/>
                  </a:spcBef>
                </a:pPr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-1" y="-1"/>
                <a:ext cx="2707965" cy="1755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marL="191823" indent="-191823">
                  <a:spcBef>
                    <a:spcPts val="300"/>
                  </a:spcBef>
                  <a:buClr>
                    <a:srgbClr val="61A6DB"/>
                  </a:buClr>
                  <a:buSzPct val="80000"/>
                  <a:buFont typeface="Wingdings"/>
                  <a:buChar char="◆"/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Operates in mixed traffic</a:t>
                </a:r>
                <a:endParaRPr sz="150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marL="191823" indent="-191823">
                  <a:buClr>
                    <a:srgbClr val="61A6DB"/>
                  </a:buClr>
                  <a:buSzPct val="80000"/>
                  <a:buFont typeface="Wingdings"/>
                  <a:buChar char="◆"/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Uses standard bus </a:t>
                </a:r>
                <a:endParaRPr sz="150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indent="230188">
                  <a:spcBef>
                    <a:spcPts val="300"/>
                  </a:spcBef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technology</a:t>
                </a:r>
                <a:endParaRPr sz="150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marL="191823" indent="-191823">
                  <a:buClr>
                    <a:srgbClr val="61A6DB"/>
                  </a:buClr>
                  <a:buSzPct val="80000"/>
                  <a:buFont typeface="Wingdings"/>
                  <a:buChar char="◆"/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Includes normal and </a:t>
                </a:r>
                <a:endParaRPr sz="150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indent="230188">
                  <a:spcBef>
                    <a:spcPts val="300"/>
                  </a:spcBef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articulated buses</a:t>
                </a:r>
                <a:endParaRPr sz="150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marL="191823" indent="-191823">
                  <a:spcBef>
                    <a:spcPts val="300"/>
                  </a:spcBef>
                  <a:buClr>
                    <a:srgbClr val="61A6DB"/>
                  </a:buClr>
                  <a:buSzPct val="80000"/>
                  <a:buFont typeface="Wingdings"/>
                  <a:buChar char="◆"/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60-80 persons per vehicle</a:t>
                </a:r>
                <a:endParaRPr sz="150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marL="191823" indent="-191823">
                  <a:spcBef>
                    <a:spcPts val="300"/>
                  </a:spcBef>
                  <a:buClr>
                    <a:srgbClr val="61A6DB"/>
                  </a:buClr>
                  <a:buSzPct val="80000"/>
                  <a:buFont typeface="Wingdings"/>
                  <a:buChar char="◆"/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Frequent stops</a:t>
                </a:r>
              </a:p>
            </p:txBody>
          </p:sp>
        </p:grpSp>
      </p:grpSp>
      <p:grpSp>
        <p:nvGrpSpPr>
          <p:cNvPr id="122" name="Group 122"/>
          <p:cNvGrpSpPr/>
          <p:nvPr/>
        </p:nvGrpSpPr>
        <p:grpSpPr>
          <a:xfrm>
            <a:off x="363745" y="2923301"/>
            <a:ext cx="2687355" cy="3160561"/>
            <a:chOff x="0" y="0"/>
            <a:chExt cx="2687353" cy="3160560"/>
          </a:xfrm>
        </p:grpSpPr>
        <p:grpSp>
          <p:nvGrpSpPr>
            <p:cNvPr id="118" name="Group 118"/>
            <p:cNvGrpSpPr/>
            <p:nvPr/>
          </p:nvGrpSpPr>
          <p:grpSpPr>
            <a:xfrm>
              <a:off x="-1" y="0"/>
              <a:ext cx="2687355" cy="708803"/>
              <a:chOff x="0" y="0"/>
              <a:chExt cx="2687353" cy="708801"/>
            </a:xfrm>
          </p:grpSpPr>
          <p:sp>
            <p:nvSpPr>
              <p:cNvPr id="116" name="Shape 116"/>
              <p:cNvSpPr/>
              <p:nvPr/>
            </p:nvSpPr>
            <p:spPr>
              <a:xfrm>
                <a:off x="-1" y="0"/>
                <a:ext cx="2687355" cy="708802"/>
              </a:xfrm>
              <a:prstGeom prst="rect">
                <a:avLst/>
              </a:prstGeom>
              <a:solidFill>
                <a:srgbClr val="61A6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1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-1" y="175330"/>
                <a:ext cx="2687355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Light Rail Transit (LRT)</a:t>
                </a:r>
              </a:p>
            </p:txBody>
          </p:sp>
        </p:grpSp>
        <p:grpSp>
          <p:nvGrpSpPr>
            <p:cNvPr id="121" name="Group 121"/>
            <p:cNvGrpSpPr/>
            <p:nvPr/>
          </p:nvGrpSpPr>
          <p:grpSpPr>
            <a:xfrm>
              <a:off x="-1" y="766900"/>
              <a:ext cx="2668304" cy="2393661"/>
              <a:chOff x="0" y="0"/>
              <a:chExt cx="2668302" cy="2393660"/>
            </a:xfrm>
          </p:grpSpPr>
          <p:sp>
            <p:nvSpPr>
              <p:cNvPr id="119" name="Shape 119"/>
              <p:cNvSpPr/>
              <p:nvPr/>
            </p:nvSpPr>
            <p:spPr>
              <a:xfrm>
                <a:off x="-1" y="-1"/>
                <a:ext cx="2668304" cy="2393662"/>
              </a:xfrm>
              <a:prstGeom prst="rect">
                <a:avLst/>
              </a:prstGeom>
              <a:solidFill>
                <a:srgbClr val="DFED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spcBef>
                    <a:spcPts val="300"/>
                  </a:spcBef>
                  <a:defRPr sz="1500"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-1" y="-1"/>
                <a:ext cx="2668304" cy="2148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marL="191823" indent="-191823">
                  <a:spcBef>
                    <a:spcPts val="300"/>
                  </a:spcBef>
                  <a:buClr>
                    <a:srgbClr val="61A6DB"/>
                  </a:buClr>
                  <a:buSzPct val="80000"/>
                  <a:buFont typeface="Wingdings"/>
                  <a:buChar char="◆"/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Operates in mixed traffic or separate from traffic</a:t>
                </a:r>
                <a:endParaRPr sz="150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marL="191823" indent="-191823">
                  <a:buClr>
                    <a:srgbClr val="61A6DB"/>
                  </a:buClr>
                  <a:buSzPct val="80000"/>
                  <a:buFont typeface="Wingdings"/>
                  <a:buChar char="◆"/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Uses overhead electric wires  for power</a:t>
                </a:r>
                <a:endParaRPr sz="150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marL="191823" indent="-191823">
                  <a:spcBef>
                    <a:spcPts val="300"/>
                  </a:spcBef>
                  <a:buClr>
                    <a:srgbClr val="61A6DB"/>
                  </a:buClr>
                  <a:buSzPct val="80000"/>
                  <a:buFont typeface="Wingdings"/>
                  <a:buChar char="◆"/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Stations typically include platforms, shelters and ticket vending machines</a:t>
                </a:r>
                <a:endParaRPr sz="150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marL="191823" indent="-191823">
                  <a:spcBef>
                    <a:spcPts val="300"/>
                  </a:spcBef>
                  <a:buClr>
                    <a:srgbClr val="61A6DB"/>
                  </a:buClr>
                  <a:buSzPct val="80000"/>
                  <a:buFont typeface="Wingdings"/>
                  <a:buChar char="◆"/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200 persons per vehicle</a:t>
                </a:r>
                <a:endParaRPr sz="1500"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lvl="0" marL="191823" indent="-191823">
                  <a:spcBef>
                    <a:spcPts val="300"/>
                  </a:spcBef>
                  <a:buClr>
                    <a:srgbClr val="61A6DB"/>
                  </a:buClr>
                  <a:buSzPct val="80000"/>
                  <a:buFont typeface="Wingdings"/>
                  <a:buChar char="◆"/>
                </a:pPr>
                <a:r>
                  <a:rPr sz="1500">
                    <a:latin typeface="Arial Narrow"/>
                    <a:ea typeface="Arial Narrow"/>
                    <a:cs typeface="Arial Narrow"/>
                    <a:sym typeface="Arial Narrow"/>
                  </a:rPr>
                  <a:t>Limited station stops</a:t>
                </a:r>
              </a:p>
            </p:txBody>
          </p:sp>
        </p:grpSp>
      </p:grpSp>
      <p:pic>
        <p:nvPicPr>
          <p:cNvPr id="123" name="image17.png"/>
          <p:cNvPicPr/>
          <p:nvPr/>
        </p:nvPicPr>
        <p:blipFill>
          <a:blip r:embed="rId2">
            <a:extLst/>
          </a:blip>
          <a:srcRect l="1619" t="3334" r="77202" b="60206"/>
          <a:stretch>
            <a:fillRect/>
          </a:stretch>
        </p:blipFill>
        <p:spPr>
          <a:xfrm>
            <a:off x="386166" y="1311566"/>
            <a:ext cx="2645882" cy="1561809"/>
          </a:xfrm>
          <a:prstGeom prst="rect">
            <a:avLst/>
          </a:prstGeom>
          <a:ln w="19050">
            <a:solidFill>
              <a:srgbClr val="61A6DB"/>
            </a:solidFill>
            <a:miter/>
          </a:ln>
        </p:spPr>
      </p:pic>
      <p:pic>
        <p:nvPicPr>
          <p:cNvPr id="124" name="image17.png"/>
          <p:cNvPicPr/>
          <p:nvPr/>
        </p:nvPicPr>
        <p:blipFill>
          <a:blip r:embed="rId2">
            <a:extLst/>
          </a:blip>
          <a:srcRect l="26453" t="3517" r="52462" b="60245"/>
          <a:stretch>
            <a:fillRect/>
          </a:stretch>
        </p:blipFill>
        <p:spPr>
          <a:xfrm>
            <a:off x="3177237" y="1305423"/>
            <a:ext cx="2660664" cy="1567952"/>
          </a:xfrm>
          <a:prstGeom prst="rect">
            <a:avLst/>
          </a:prstGeom>
          <a:ln w="19050">
            <a:solidFill>
              <a:srgbClr val="61A6DB"/>
            </a:solidFill>
            <a:miter/>
          </a:ln>
        </p:spPr>
      </p:pic>
      <p:sp>
        <p:nvSpPr>
          <p:cNvPr id="125" name="Shape 125"/>
          <p:cNvSpPr/>
          <p:nvPr/>
        </p:nvSpPr>
        <p:spPr>
          <a:xfrm>
            <a:off x="0" y="6391373"/>
            <a:ext cx="2895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Page 7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18.jpg"/>
          <p:cNvPicPr/>
          <p:nvPr/>
        </p:nvPicPr>
        <p:blipFill>
          <a:blip r:embed="rId2">
            <a:extLst/>
          </a:blip>
          <a:srcRect l="25946" t="25600" r="26971" b="26425"/>
          <a:stretch>
            <a:fillRect/>
          </a:stretch>
        </p:blipFill>
        <p:spPr>
          <a:xfrm>
            <a:off x="-1" y="-139354"/>
            <a:ext cx="9156194" cy="699735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3744085" y="-1"/>
            <a:ext cx="5299291" cy="724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4800"/>
              </a:lnSpc>
              <a:defRPr b="1" sz="5400">
                <a:solidFill>
                  <a:srgbClr val="6E518D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400">
                <a:solidFill>
                  <a:srgbClr val="6E518D"/>
                </a:solidFill>
              </a:rPr>
              <a:t>Route Options</a:t>
            </a:r>
          </a:p>
        </p:txBody>
      </p:sp>
      <p:sp>
        <p:nvSpPr>
          <p:cNvPr id="129" name="Shape 129"/>
          <p:cNvSpPr/>
          <p:nvPr/>
        </p:nvSpPr>
        <p:spPr>
          <a:xfrm>
            <a:off x="0" y="6461711"/>
            <a:ext cx="2895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Page 8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19.jpg"/>
          <p:cNvPicPr/>
          <p:nvPr/>
        </p:nvPicPr>
        <p:blipFill>
          <a:blip r:embed="rId2">
            <a:extLst/>
          </a:blip>
          <a:srcRect l="31320" t="30131" r="26806" b="30595"/>
          <a:stretch>
            <a:fillRect/>
          </a:stretch>
        </p:blipFill>
        <p:spPr>
          <a:xfrm>
            <a:off x="-27296" y="-76830"/>
            <a:ext cx="9485195" cy="694165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3630303" y="68239"/>
            <a:ext cx="5827597" cy="724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4800"/>
              </a:lnSpc>
              <a:defRPr b="1" sz="5400">
                <a:solidFill>
                  <a:srgbClr val="6E518D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400">
                <a:solidFill>
                  <a:srgbClr val="6E518D"/>
                </a:solidFill>
              </a:rPr>
              <a:t>Lane Configurations</a:t>
            </a:r>
          </a:p>
        </p:txBody>
      </p:sp>
      <p:pic>
        <p:nvPicPr>
          <p:cNvPr id="133" name="image19.jpg"/>
          <p:cNvPicPr/>
          <p:nvPr/>
        </p:nvPicPr>
        <p:blipFill>
          <a:blip r:embed="rId2">
            <a:extLst/>
          </a:blip>
          <a:srcRect l="20083" t="55648" r="62100" b="26306"/>
          <a:stretch>
            <a:fillRect/>
          </a:stretch>
        </p:blipFill>
        <p:spPr>
          <a:xfrm>
            <a:off x="-27296" y="4326341"/>
            <a:ext cx="3220873" cy="2545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65AD"/>
      </a:accent1>
      <a:accent2>
        <a:srgbClr val="94C03E"/>
      </a:accent2>
      <a:accent3>
        <a:srgbClr val="61A6DB"/>
      </a:accent3>
      <a:accent4>
        <a:srgbClr val="F6881F"/>
      </a:accent4>
      <a:accent5>
        <a:srgbClr val="E73325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A65A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A65A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65AD"/>
      </a:accent1>
      <a:accent2>
        <a:srgbClr val="94C03E"/>
      </a:accent2>
      <a:accent3>
        <a:srgbClr val="61A6DB"/>
      </a:accent3>
      <a:accent4>
        <a:srgbClr val="F6881F"/>
      </a:accent4>
      <a:accent5>
        <a:srgbClr val="E73325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A65A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A65A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