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/>
  <p:notesSz cx="6858000" cy="9144000"/>
  <p:defaultTextStyle>
    <a:lvl1pPr algn="ctr">
      <a:defRPr>
        <a:latin typeface="Arial"/>
        <a:ea typeface="Arial"/>
        <a:cs typeface="Arial"/>
        <a:sym typeface="Arial"/>
      </a:defRPr>
    </a:lvl1pPr>
    <a:lvl2pPr indent="457200" algn="ctr">
      <a:defRPr>
        <a:latin typeface="Arial"/>
        <a:ea typeface="Arial"/>
        <a:cs typeface="Arial"/>
        <a:sym typeface="Arial"/>
      </a:defRPr>
    </a:lvl2pPr>
    <a:lvl3pPr indent="914400" algn="ctr">
      <a:defRPr>
        <a:latin typeface="Arial"/>
        <a:ea typeface="Arial"/>
        <a:cs typeface="Arial"/>
        <a:sym typeface="Arial"/>
      </a:defRPr>
    </a:lvl3pPr>
    <a:lvl4pPr indent="1371600" algn="ctr">
      <a:defRPr>
        <a:latin typeface="Arial"/>
        <a:ea typeface="Arial"/>
        <a:cs typeface="Arial"/>
        <a:sym typeface="Arial"/>
      </a:defRPr>
    </a:lvl4pPr>
    <a:lvl5pPr indent="1828800" algn="ctr">
      <a:defRPr>
        <a:latin typeface="Arial"/>
        <a:ea typeface="Arial"/>
        <a:cs typeface="Arial"/>
        <a:sym typeface="Arial"/>
      </a:defRPr>
    </a:lvl5pPr>
    <a:lvl6pPr indent="2286000" algn="ctr">
      <a:defRPr>
        <a:latin typeface="Arial"/>
        <a:ea typeface="Arial"/>
        <a:cs typeface="Arial"/>
        <a:sym typeface="Arial"/>
      </a:defRPr>
    </a:lvl6pPr>
    <a:lvl7pPr indent="2743200" algn="ctr">
      <a:defRPr>
        <a:latin typeface="Arial"/>
        <a:ea typeface="Arial"/>
        <a:cs typeface="Arial"/>
        <a:sym typeface="Arial"/>
      </a:defRPr>
    </a:lvl7pPr>
    <a:lvl8pPr indent="3200400" algn="ctr">
      <a:defRPr>
        <a:latin typeface="Arial"/>
        <a:ea typeface="Arial"/>
        <a:cs typeface="Arial"/>
        <a:sym typeface="Arial"/>
      </a:defRPr>
    </a:lvl8pPr>
    <a:lvl9pPr indent="3657600" algn="ctr"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9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1.png" descr="CoSealColo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228600"/>
            <a:ext cx="639763" cy="63976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1"/>
          <p:cNvSpPr/>
          <p:nvPr/>
        </p:nvSpPr>
        <p:spPr>
          <a:xfrm>
            <a:off x="1185862" y="381000"/>
            <a:ext cx="3386139" cy="281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000"/>
              <a:t>County of Fairfax, Virginia</a:t>
            </a:r>
          </a:p>
        </p:txBody>
      </p:sp>
      <p:sp>
        <p:nvSpPr>
          <p:cNvPr id="12" name="Shape 12"/>
          <p:cNvSpPr/>
          <p:nvPr/>
        </p:nvSpPr>
        <p:spPr>
          <a:xfrm>
            <a:off x="1220788" y="762000"/>
            <a:ext cx="7313612" cy="0"/>
          </a:xfrm>
          <a:prstGeom prst="line">
            <a:avLst/>
          </a:prstGeom>
          <a:ln>
            <a:solidFill/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3" name="Shape 13"/>
          <p:cNvSpPr/>
          <p:nvPr/>
        </p:nvSpPr>
        <p:spPr>
          <a:xfrm>
            <a:off x="457200" y="6172200"/>
            <a:ext cx="8229601" cy="0"/>
          </a:xfrm>
          <a:prstGeom prst="line">
            <a:avLst/>
          </a:prstGeom>
          <a:ln>
            <a:solidFill/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14" name="image2.jpg" descr="FCDOT-Logo_COLOR_30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81913" y="6248400"/>
            <a:ext cx="1004888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6" name="Shape 16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</a:lstStyle>
          <a:p>
            <a:pPr lvl="0">
              <a:defRPr sz="1800"/>
            </a:pPr>
            <a:r>
              <a:rPr sz="3200"/>
              <a:t>Click to edit Master subtitle style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xfrm>
            <a:off x="6629400" y="30162"/>
            <a:ext cx="2057400" cy="68278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xfrm>
            <a:off x="457200" y="762000"/>
            <a:ext cx="6019800" cy="6096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 lvl="0">
              <a:defRPr b="0" cap="none" sz="1800"/>
            </a:pPr>
            <a:r>
              <a:rPr b="1" cap="all" sz="4000"/>
              <a:t>Click to edit Master title style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</a:lstStyle>
          <a:p>
            <a:pPr lvl="0">
              <a:defRPr sz="1800"/>
            </a:pPr>
            <a:r>
              <a:rPr sz="2000"/>
              <a:t>Click to edit Master text styles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Click to edit Master text styles</a:t>
            </a:r>
            <a:endParaRPr sz="2800"/>
          </a:p>
          <a:p>
            <a:pPr lvl="1">
              <a:defRPr sz="1800"/>
            </a:pPr>
            <a:r>
              <a:rPr sz="2800"/>
              <a:t>Second level</a:t>
            </a:r>
            <a:endParaRPr sz="2800"/>
          </a:p>
          <a:p>
            <a:pPr lvl="2">
              <a:defRPr sz="1800"/>
            </a:pPr>
            <a:r>
              <a:rPr sz="2800"/>
              <a:t>Third level</a:t>
            </a:r>
            <a:endParaRPr sz="2800"/>
          </a:p>
          <a:p>
            <a:pPr lvl="3">
              <a:defRPr sz="1800"/>
            </a:pPr>
            <a:r>
              <a:rPr sz="2800"/>
              <a:t>Fourth level</a:t>
            </a:r>
            <a:endParaRPr sz="2800"/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28" name="Shape 28"/>
          <p:cNvSpPr/>
          <p:nvPr>
            <p:ph type="body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b="1" sz="2400"/>
            </a:lvl1pPr>
          </a:lstStyle>
          <a:p>
            <a:pPr lvl="0">
              <a:defRPr b="0" sz="1800"/>
            </a:pPr>
            <a:r>
              <a:rPr b="1" sz="2400"/>
              <a:t>Click to edit Master text styles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Click to edit Master title style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Click to edit Master title style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Click to edit Master text styles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CoSealColo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228600"/>
            <a:ext cx="639763" cy="63976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1185862" y="381000"/>
            <a:ext cx="3386139" cy="281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000"/>
              <a:t>County of Fairfax, Virginia</a:t>
            </a:r>
          </a:p>
        </p:txBody>
      </p:sp>
      <p:sp>
        <p:nvSpPr>
          <p:cNvPr id="4" name="Shape 4"/>
          <p:cNvSpPr/>
          <p:nvPr/>
        </p:nvSpPr>
        <p:spPr>
          <a:xfrm>
            <a:off x="1220788" y="762000"/>
            <a:ext cx="7466012" cy="0"/>
          </a:xfrm>
          <a:prstGeom prst="line">
            <a:avLst/>
          </a:prstGeom>
          <a:ln>
            <a:solidFill/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5" name="Shape 5"/>
          <p:cNvSpPr/>
          <p:nvPr/>
        </p:nvSpPr>
        <p:spPr>
          <a:xfrm>
            <a:off x="457200" y="6172200"/>
            <a:ext cx="8229601" cy="0"/>
          </a:xfrm>
          <a:prstGeom prst="line">
            <a:avLst/>
          </a:prstGeom>
          <a:ln>
            <a:solidFill/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6" name="image2.jpg" descr="FCDOT-Logo_COLOR_30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81913" y="6248400"/>
            <a:ext cx="1004888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/>
          <p:nvPr>
            <p:ph type="title"/>
          </p:nvPr>
        </p:nvSpPr>
        <p:spPr>
          <a:xfrm>
            <a:off x="457200" y="76200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ransition spd="med" advClick="1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194560" indent="-36576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51760" indent="-36576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6pPr>
      <a:lvl7pPr marL="3108960" indent="-36576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7pPr>
      <a:lvl8pPr marL="3566159" indent="-365759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8pPr>
      <a:lvl9pPr marL="4023359" indent="-365759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457200" y="6245225"/>
            <a:ext cx="8229600" cy="751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defRPr sz="1400"/>
            </a:lvl1pPr>
          </a:lstStyle>
          <a:p>
            <a:pPr lvl="0">
              <a:defRPr sz="1800"/>
            </a:pPr>
            <a:r>
              <a:rPr sz="1400"/>
              <a:t>Department of Transportation </a:t>
            </a:r>
            <a:endParaRPr sz="3200"/>
          </a:p>
        </p:txBody>
      </p:sp>
      <p:sp>
        <p:nvSpPr>
          <p:cNvPr id="48" name="Shape 48"/>
          <p:cNvSpPr/>
          <p:nvPr>
            <p:ph type="title"/>
          </p:nvPr>
        </p:nvSpPr>
        <p:spPr>
          <a:xfrm>
            <a:off x="685800" y="1447800"/>
            <a:ext cx="7772400" cy="14700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Bi-County Parkway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xfrm>
            <a:off x="1371600" y="2667000"/>
            <a:ext cx="6400800" cy="3048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spcBef>
                <a:spcPts val="600"/>
              </a:spcBef>
              <a:defRPr sz="1800"/>
            </a:pPr>
            <a:r>
              <a:rPr sz="2800"/>
              <a:t>Evaluation of Impacts on Fairfax County Roads</a:t>
            </a:r>
            <a:endParaRPr sz="2800"/>
          </a:p>
          <a:p>
            <a:pPr lvl="0">
              <a:defRPr sz="1800"/>
            </a:pPr>
            <a:endParaRPr sz="2800"/>
          </a:p>
          <a:p>
            <a:pPr lvl="0">
              <a:spcBef>
                <a:spcPts val="600"/>
              </a:spcBef>
              <a:defRPr sz="1800"/>
            </a:pPr>
            <a:r>
              <a:rPr sz="2800"/>
              <a:t>Dan Stevens and Leonard Wolfenstein</a:t>
            </a:r>
            <a:endParaRPr sz="2800"/>
          </a:p>
          <a:p>
            <a:pPr lvl="0">
              <a:spcBef>
                <a:spcPts val="600"/>
              </a:spcBef>
              <a:defRPr sz="1800"/>
            </a:pPr>
            <a:r>
              <a:rPr sz="2800"/>
              <a:t>Board Transportation Committee</a:t>
            </a:r>
            <a:endParaRPr sz="2800"/>
          </a:p>
          <a:p>
            <a:pPr lvl="0">
              <a:spcBef>
                <a:spcPts val="600"/>
              </a:spcBef>
              <a:defRPr sz="1800"/>
            </a:pPr>
            <a:r>
              <a:rPr sz="2800"/>
              <a:t>October 13, 2015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457200" y="6245225"/>
            <a:ext cx="822960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l"/>
            <a:r>
              <a:rPr sz="1400"/>
              <a:t>Department of Transportation </a:t>
            </a:r>
            <a:endParaRPr sz="3200"/>
          </a:p>
          <a:p>
            <a:pPr lvl="0"/>
            <a:r>
              <a:rPr sz="1400"/>
              <a:t>10</a:t>
            </a:r>
          </a:p>
        </p:txBody>
      </p:sp>
      <p:sp>
        <p:nvSpPr>
          <p:cNvPr id="89" name="Shape 89"/>
          <p:cNvSpPr/>
          <p:nvPr>
            <p:ph type="title"/>
          </p:nvPr>
        </p:nvSpPr>
        <p:spPr>
          <a:xfrm>
            <a:off x="381000" y="1066800"/>
            <a:ext cx="8305800" cy="838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694944">
              <a:defRPr sz="3040"/>
            </a:lvl1pPr>
          </a:lstStyle>
          <a:p>
            <a:pPr lvl="0">
              <a:defRPr sz="1800"/>
            </a:pPr>
            <a:r>
              <a:rPr sz="3040"/>
              <a:t>VDOT Bi-County Parkway 2013 FEIS Forecasts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xfrm>
            <a:off x="457200" y="2133600"/>
            <a:ext cx="8229600" cy="39624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05739" indent="-205739" defTabSz="877823">
              <a:spcBef>
                <a:spcPts val="400"/>
              </a:spcBef>
              <a:defRPr sz="1800"/>
            </a:pPr>
            <a:r>
              <a:rPr sz="1919"/>
              <a:t>Route 28 daily forecasted volumes drop by less than 5,000 vehicles from 180,000 (3%)</a:t>
            </a:r>
            <a:endParaRPr sz="1919"/>
          </a:p>
          <a:p>
            <a:pPr lvl="0" marL="329184" indent="-329184" defTabSz="877823">
              <a:defRPr sz="1800"/>
            </a:pPr>
            <a:endParaRPr sz="1919"/>
          </a:p>
          <a:p>
            <a:pPr lvl="0" marL="205739" indent="-205739" defTabSz="877823">
              <a:spcBef>
                <a:spcPts val="400"/>
              </a:spcBef>
              <a:defRPr sz="1800"/>
            </a:pPr>
            <a:r>
              <a:rPr sz="1919"/>
              <a:t>Pleasant Valley Road daily forecasted volumes drop by less than 1,000 vehicles from 15,000 (7%)</a:t>
            </a:r>
            <a:endParaRPr sz="1919"/>
          </a:p>
          <a:p>
            <a:pPr lvl="0" marL="329184" indent="-329184" defTabSz="877823">
              <a:defRPr sz="1800"/>
            </a:pPr>
            <a:endParaRPr sz="1919"/>
          </a:p>
          <a:p>
            <a:pPr lvl="0" marL="205739" indent="-205739" defTabSz="877823">
              <a:spcBef>
                <a:spcPts val="400"/>
              </a:spcBef>
              <a:defRPr sz="1800"/>
            </a:pPr>
            <a:r>
              <a:rPr sz="1919"/>
              <a:t>Most of the diversions happen on Gum Springs Road (in Loudoun and Prince William Counties) with 13,000 out of 25,000 vehicles being diverted daily (52%)</a:t>
            </a:r>
            <a:endParaRPr sz="1919"/>
          </a:p>
          <a:p>
            <a:pPr lvl="0" marL="329184" indent="-329184" defTabSz="877823">
              <a:defRPr sz="1800"/>
            </a:pPr>
            <a:endParaRPr sz="1919"/>
          </a:p>
          <a:p>
            <a:pPr lvl="0" marL="205739" indent="-205739" defTabSz="877823">
              <a:spcBef>
                <a:spcPts val="400"/>
              </a:spcBef>
              <a:defRPr sz="1800"/>
            </a:pPr>
            <a:r>
              <a:rPr sz="1919"/>
              <a:t>Projected daily volumes for Bi-County Parkway are from 45,000 to 60,000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457200" y="6245225"/>
            <a:ext cx="822960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l"/>
            <a:r>
              <a:rPr sz="1400"/>
              <a:t>Department of Transportation </a:t>
            </a:r>
            <a:endParaRPr sz="3200"/>
          </a:p>
          <a:p>
            <a:pPr lvl="0"/>
            <a:r>
              <a:rPr sz="1400"/>
              <a:t>11</a:t>
            </a:r>
          </a:p>
        </p:txBody>
      </p:sp>
      <p:sp>
        <p:nvSpPr>
          <p:cNvPr id="93" name="Shape 93"/>
          <p:cNvSpPr/>
          <p:nvPr>
            <p:ph type="title"/>
          </p:nvPr>
        </p:nvSpPr>
        <p:spPr>
          <a:xfrm>
            <a:off x="381000" y="-1371600"/>
            <a:ext cx="8229600" cy="1143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94" name="image10.jpg"/>
          <p:cNvPicPr/>
          <p:nvPr/>
        </p:nvPicPr>
        <p:blipFill>
          <a:blip r:embed="rId2">
            <a:extLst/>
          </a:blip>
          <a:srcRect l="15971" t="12077" r="16350" b="17003"/>
          <a:stretch>
            <a:fillRect/>
          </a:stretch>
        </p:blipFill>
        <p:spPr>
          <a:xfrm>
            <a:off x="304800" y="1219200"/>
            <a:ext cx="5799138" cy="4659313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712787" y="760412"/>
            <a:ext cx="8763001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Impact of Bi-County Parkway on Traffic Volumes (Daily Traffic 2030 Conditions)</a:t>
            </a:r>
          </a:p>
        </p:txBody>
      </p:sp>
      <p:sp>
        <p:nvSpPr>
          <p:cNvPr id="96" name="Shape 96"/>
          <p:cNvSpPr/>
          <p:nvPr/>
        </p:nvSpPr>
        <p:spPr>
          <a:xfrm>
            <a:off x="6096000" y="1371600"/>
            <a:ext cx="2819400" cy="29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60734" indent="-160734" algn="l">
              <a:buSzPct val="100000"/>
              <a:buChar char="•"/>
            </a:pPr>
            <a:r>
              <a:t>Red = Increase in traffic</a:t>
            </a:r>
            <a:endParaRPr sz="3200"/>
          </a:p>
          <a:p>
            <a:pPr lvl="0" marL="160734" indent="-160734" algn="l">
              <a:buSzPct val="100000"/>
              <a:buChar char="•"/>
            </a:pPr>
            <a:r>
              <a:t>Green = Reduction in traffic</a:t>
            </a:r>
            <a:endParaRPr sz="3200"/>
          </a:p>
          <a:p>
            <a:pPr lvl="0" marL="285750" indent="-285750" algn="l">
              <a:buSzPct val="100000"/>
              <a:buChar char="•"/>
            </a:pPr>
            <a:endParaRPr sz="3200"/>
          </a:p>
          <a:p>
            <a:pPr lvl="0" marL="160734" indent="-160734" algn="l">
              <a:buSzPct val="100000"/>
              <a:buChar char="•"/>
            </a:pPr>
            <a:r>
              <a:t>Capital Beltway traffic is reduced by around 5,000 to 10,000 vehicles from around 220,000 vehicles (2% to 5%)</a:t>
            </a:r>
          </a:p>
        </p:txBody>
      </p:sp>
      <p:sp>
        <p:nvSpPr>
          <p:cNvPr id="97" name="Shape 97"/>
          <p:cNvSpPr/>
          <p:nvPr/>
        </p:nvSpPr>
        <p:spPr>
          <a:xfrm>
            <a:off x="230188" y="3673475"/>
            <a:ext cx="609601" cy="273780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200"/>
            </a:lvl1pPr>
          </a:lstStyle>
          <a:p>
            <a:pPr lvl="0">
              <a:defRPr b="0" sz="1800"/>
            </a:pPr>
            <a:r>
              <a:rPr b="1" sz="1200"/>
              <a:t>6,000</a:t>
            </a:r>
          </a:p>
        </p:txBody>
      </p:sp>
      <p:sp>
        <p:nvSpPr>
          <p:cNvPr id="98" name="Shape 98"/>
          <p:cNvSpPr/>
          <p:nvPr/>
        </p:nvSpPr>
        <p:spPr>
          <a:xfrm flipV="1">
            <a:off x="839787" y="3505199"/>
            <a:ext cx="279401" cy="174626"/>
          </a:xfrm>
          <a:prstGeom prst="line">
            <a:avLst/>
          </a:prstGeom>
          <a:ln w="25400">
            <a:solidFill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99" name="Shape 99"/>
          <p:cNvSpPr/>
          <p:nvPr/>
        </p:nvSpPr>
        <p:spPr>
          <a:xfrm>
            <a:off x="1150937" y="2462213"/>
            <a:ext cx="776288" cy="273780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200"/>
            </a:lvl1pPr>
          </a:lstStyle>
          <a:p>
            <a:pPr lvl="0">
              <a:defRPr b="0" sz="1800"/>
            </a:pPr>
            <a:r>
              <a:rPr b="1" sz="1200"/>
              <a:t>53,000</a:t>
            </a:r>
          </a:p>
        </p:txBody>
      </p:sp>
      <p:sp>
        <p:nvSpPr>
          <p:cNvPr id="100" name="Shape 100"/>
          <p:cNvSpPr/>
          <p:nvPr/>
        </p:nvSpPr>
        <p:spPr>
          <a:xfrm>
            <a:off x="1150937" y="4724400"/>
            <a:ext cx="760413" cy="273780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200"/>
            </a:lvl1pPr>
          </a:lstStyle>
          <a:p>
            <a:pPr lvl="0">
              <a:defRPr b="0" sz="1800"/>
            </a:pPr>
            <a:r>
              <a:rPr b="1" sz="1200"/>
              <a:t>36,000</a:t>
            </a:r>
          </a:p>
        </p:txBody>
      </p:sp>
      <p:sp>
        <p:nvSpPr>
          <p:cNvPr id="101" name="Shape 101"/>
          <p:cNvSpPr/>
          <p:nvPr/>
        </p:nvSpPr>
        <p:spPr>
          <a:xfrm>
            <a:off x="3113088" y="3667125"/>
            <a:ext cx="696913" cy="273780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200"/>
            </a:lvl1pPr>
          </a:lstStyle>
          <a:p>
            <a:pPr lvl="0">
              <a:defRPr b="0" sz="1800"/>
            </a:pPr>
            <a:r>
              <a:rPr b="1" sz="1200"/>
              <a:t>18,000</a:t>
            </a:r>
          </a:p>
        </p:txBody>
      </p:sp>
      <p:sp>
        <p:nvSpPr>
          <p:cNvPr id="102" name="Shape 102"/>
          <p:cNvSpPr/>
          <p:nvPr/>
        </p:nvSpPr>
        <p:spPr>
          <a:xfrm>
            <a:off x="3000375" y="4984749"/>
            <a:ext cx="609600" cy="273781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200"/>
            </a:lvl1pPr>
          </a:lstStyle>
          <a:p>
            <a:pPr lvl="0">
              <a:defRPr b="0" sz="1800"/>
            </a:pPr>
            <a:r>
              <a:rPr b="1" sz="1200"/>
              <a:t>7,000</a:t>
            </a:r>
          </a:p>
        </p:txBody>
      </p:sp>
      <p:sp>
        <p:nvSpPr>
          <p:cNvPr id="103" name="Shape 103"/>
          <p:cNvSpPr/>
          <p:nvPr/>
        </p:nvSpPr>
        <p:spPr>
          <a:xfrm>
            <a:off x="4078287" y="3948112"/>
            <a:ext cx="609601" cy="273781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200"/>
            </a:lvl1pPr>
          </a:lstStyle>
          <a:p>
            <a:pPr lvl="0">
              <a:defRPr b="0" sz="1800"/>
            </a:pPr>
            <a:r>
              <a:rPr b="1" sz="1200"/>
              <a:t>2,000</a:t>
            </a:r>
          </a:p>
        </p:txBody>
      </p:sp>
      <p:sp>
        <p:nvSpPr>
          <p:cNvPr id="104" name="Shape 104"/>
          <p:cNvSpPr/>
          <p:nvPr/>
        </p:nvSpPr>
        <p:spPr>
          <a:xfrm>
            <a:off x="5037137" y="3511550"/>
            <a:ext cx="609601" cy="273780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1200"/>
            </a:lvl1pPr>
          </a:lstStyle>
          <a:p>
            <a:pPr lvl="0">
              <a:defRPr b="0" sz="1800"/>
            </a:pPr>
            <a:r>
              <a:rPr b="1" sz="1200"/>
              <a:t>3,000</a:t>
            </a:r>
          </a:p>
        </p:txBody>
      </p:sp>
      <p:sp>
        <p:nvSpPr>
          <p:cNvPr id="105" name="Shape 105"/>
          <p:cNvSpPr/>
          <p:nvPr/>
        </p:nvSpPr>
        <p:spPr>
          <a:xfrm>
            <a:off x="1927224" y="2744788"/>
            <a:ext cx="179389" cy="152401"/>
          </a:xfrm>
          <a:prstGeom prst="line">
            <a:avLst/>
          </a:prstGeom>
          <a:ln w="25400">
            <a:solidFill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06" name="Shape 106"/>
          <p:cNvSpPr/>
          <p:nvPr/>
        </p:nvSpPr>
        <p:spPr>
          <a:xfrm flipH="1" flipV="1">
            <a:off x="2871788" y="3643312"/>
            <a:ext cx="228601" cy="36513"/>
          </a:xfrm>
          <a:prstGeom prst="line">
            <a:avLst/>
          </a:prstGeom>
          <a:ln w="25400">
            <a:solidFill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07" name="Shape 107"/>
          <p:cNvSpPr/>
          <p:nvPr/>
        </p:nvSpPr>
        <p:spPr>
          <a:xfrm flipH="1">
            <a:off x="2743200" y="4995862"/>
            <a:ext cx="246064" cy="1"/>
          </a:xfrm>
          <a:prstGeom prst="line">
            <a:avLst/>
          </a:prstGeom>
          <a:ln w="25400">
            <a:solidFill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08" name="Shape 108"/>
          <p:cNvSpPr/>
          <p:nvPr/>
        </p:nvSpPr>
        <p:spPr>
          <a:xfrm flipH="1">
            <a:off x="3962399" y="4217987"/>
            <a:ext cx="115889" cy="201613"/>
          </a:xfrm>
          <a:prstGeom prst="line">
            <a:avLst/>
          </a:prstGeom>
          <a:ln w="25400">
            <a:solidFill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09" name="Shape 109"/>
          <p:cNvSpPr/>
          <p:nvPr/>
        </p:nvSpPr>
        <p:spPr>
          <a:xfrm flipH="1">
            <a:off x="4735512" y="3781425"/>
            <a:ext cx="306388" cy="166689"/>
          </a:xfrm>
          <a:prstGeom prst="line">
            <a:avLst/>
          </a:prstGeom>
          <a:ln w="25400">
            <a:solidFill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10" name="Shape 110"/>
          <p:cNvSpPr/>
          <p:nvPr/>
        </p:nvSpPr>
        <p:spPr>
          <a:xfrm>
            <a:off x="1912938" y="5000625"/>
            <a:ext cx="296863" cy="133351"/>
          </a:xfrm>
          <a:prstGeom prst="line">
            <a:avLst/>
          </a:prstGeom>
          <a:ln w="25400">
            <a:solidFill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111" name="image1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8900" y="4089400"/>
            <a:ext cx="344489" cy="34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12.png" descr="https://upload.wikimedia.org/wikipedia/commons/thumb/8/8c/US_15.svg/70px-US_15.svg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50937" y="1743075"/>
            <a:ext cx="333376" cy="333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13.png" descr="https://wiki.waze.com/wiki/images/thumb/0/08/Virginia_28.png/120px-Virginia_28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78375" y="2076450"/>
            <a:ext cx="315914" cy="314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14.png" descr="https://upload.wikimedia.org/wikipedia/commons/thumb/5/58/US_50.svg/70px-US_50.svg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57600" y="2516188"/>
            <a:ext cx="304800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/>
          <p:nvPr/>
        </p:nvSpPr>
        <p:spPr>
          <a:xfrm rot="17314556">
            <a:off x="1439745" y="2643298"/>
            <a:ext cx="1627187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200"/>
            </a:lvl1pPr>
          </a:lstStyle>
          <a:p>
            <a:pPr lvl="0">
              <a:defRPr b="0" sz="1800"/>
            </a:pPr>
            <a:r>
              <a:rPr b="1" sz="1200"/>
              <a:t>Bi-County Pkwy</a:t>
            </a:r>
          </a:p>
        </p:txBody>
      </p:sp>
      <p:sp>
        <p:nvSpPr>
          <p:cNvPr id="116" name="Shape 116"/>
          <p:cNvSpPr/>
          <p:nvPr/>
        </p:nvSpPr>
        <p:spPr>
          <a:xfrm rot="16200000">
            <a:off x="1990296" y="2897616"/>
            <a:ext cx="1627189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200"/>
            </a:lvl1pPr>
          </a:lstStyle>
          <a:p>
            <a:pPr lvl="0">
              <a:defRPr b="0" sz="1800"/>
            </a:pPr>
            <a:r>
              <a:rPr b="1" sz="1200"/>
              <a:t>Gum Spring Rd</a:t>
            </a:r>
          </a:p>
        </p:txBody>
      </p:sp>
      <p:sp>
        <p:nvSpPr>
          <p:cNvPr id="117" name="Shape 117"/>
          <p:cNvSpPr/>
          <p:nvPr/>
        </p:nvSpPr>
        <p:spPr>
          <a:xfrm rot="17272094">
            <a:off x="3117502" y="3347506"/>
            <a:ext cx="1628776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/>
            </a:lvl1pPr>
          </a:lstStyle>
          <a:p>
            <a:pPr lvl="0">
              <a:defRPr b="0" sz="1800"/>
            </a:pPr>
            <a:r>
              <a:rPr b="1" sz="1000"/>
              <a:t>Pleasant Valley Rd</a:t>
            </a:r>
          </a:p>
        </p:txBody>
      </p:sp>
      <p:sp>
        <p:nvSpPr>
          <p:cNvPr id="118" name="Shape 118"/>
          <p:cNvSpPr/>
          <p:nvPr/>
        </p:nvSpPr>
        <p:spPr>
          <a:xfrm rot="17015076">
            <a:off x="1863978" y="4792024"/>
            <a:ext cx="1627187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000"/>
            </a:lvl1pPr>
          </a:lstStyle>
          <a:p>
            <a:pPr lvl="0">
              <a:defRPr b="0" sz="1800"/>
            </a:pPr>
            <a:r>
              <a:rPr b="1" sz="1000"/>
              <a:t>Sudley Rd</a:t>
            </a:r>
          </a:p>
        </p:txBody>
      </p:sp>
      <p:sp>
        <p:nvSpPr>
          <p:cNvPr id="119" name="Shape 119"/>
          <p:cNvSpPr/>
          <p:nvPr/>
        </p:nvSpPr>
        <p:spPr>
          <a:xfrm>
            <a:off x="184150" y="5918200"/>
            <a:ext cx="575945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pPr lvl="0">
              <a:defRPr sz="1800"/>
            </a:pPr>
            <a:r>
              <a:rPr sz="1200"/>
              <a:t>Traffic volume impacts from Fairfax County DOT travel demand model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457200" y="6245225"/>
            <a:ext cx="822960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l"/>
            <a:r>
              <a:rPr sz="1400"/>
              <a:t>Department of Transportation </a:t>
            </a:r>
            <a:endParaRPr sz="3200"/>
          </a:p>
          <a:p>
            <a:pPr lvl="0"/>
            <a:r>
              <a:rPr sz="1400"/>
              <a:t>12</a:t>
            </a:r>
          </a:p>
        </p:txBody>
      </p:sp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Conclusions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xfrm>
            <a:off x="457200" y="1600200"/>
            <a:ext cx="83820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57175" indent="-257175">
              <a:spcBef>
                <a:spcPts val="500"/>
              </a:spcBef>
              <a:defRPr sz="1800"/>
            </a:pPr>
            <a:r>
              <a:rPr sz="2400"/>
              <a:t>Bi-County Parkway does attract traffic away from other parallel roads, primarily Gum Springs Road and Route 15</a:t>
            </a:r>
            <a:endParaRPr sz="2400"/>
          </a:p>
          <a:p>
            <a:pPr lvl="0" marL="257175" indent="-257175">
              <a:spcBef>
                <a:spcPts val="500"/>
              </a:spcBef>
              <a:defRPr sz="1800"/>
            </a:pPr>
            <a:r>
              <a:rPr sz="2400"/>
              <a:t>Bi-County Parkway has a minor benefit for parallel roads in Fairfax County (Route 28, Pleasant Valley Road and the Capital Beltway)</a:t>
            </a:r>
            <a:endParaRPr sz="2400"/>
          </a:p>
          <a:p>
            <a:pPr lvl="0" marL="257175" indent="-257175">
              <a:spcBef>
                <a:spcPts val="500"/>
              </a:spcBef>
              <a:buClr>
                <a:srgbClr val="000000"/>
              </a:buClr>
              <a:defRPr sz="1800"/>
            </a:pPr>
            <a:r>
              <a:rPr sz="2400"/>
              <a:t>Total projected traffic volume on the Bi-County Parkway is greater than the reductions on other parallel roadways; constructing the Bi-County Parkway appears to result in additional trips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457200" y="6245225"/>
            <a:ext cx="822960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l"/>
            <a:r>
              <a:rPr sz="1400"/>
              <a:t>Department of Transportation </a:t>
            </a:r>
            <a:endParaRPr sz="3200"/>
          </a:p>
          <a:p>
            <a:pPr lvl="0"/>
            <a:r>
              <a:rPr sz="1400"/>
              <a:t>13</a:t>
            </a:r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3200"/>
              <a:t>Questions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457200" y="6245225"/>
            <a:ext cx="822960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l"/>
            <a:r>
              <a:rPr sz="1400"/>
              <a:t>Department of Transportation </a:t>
            </a:r>
            <a:endParaRPr sz="3200"/>
          </a:p>
          <a:p>
            <a:pPr lvl="0"/>
            <a:r>
              <a:rPr sz="1400"/>
              <a:t>2</a:t>
            </a:r>
          </a:p>
        </p:txBody>
      </p:sp>
      <p:sp>
        <p:nvSpPr>
          <p:cNvPr id="52" name="Shape 52"/>
          <p:cNvSpPr/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Overview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xfrm>
            <a:off x="457200" y="2057400"/>
            <a:ext cx="8229600" cy="39624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Board Request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Background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Purpose and Need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Evolution of Tri-County to Bi-County Parkway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Bi-County Parkway Alignment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Bi-County Parkway 2040 Forecasts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Impacts on Fairfax County Roads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457200" y="6245225"/>
            <a:ext cx="822960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l"/>
            <a:r>
              <a:rPr sz="1400"/>
              <a:t>Department of Transportation </a:t>
            </a:r>
            <a:endParaRPr sz="3200"/>
          </a:p>
          <a:p>
            <a:pPr lvl="0"/>
            <a:r>
              <a:rPr sz="1400"/>
              <a:t>3</a:t>
            </a:r>
          </a:p>
        </p:txBody>
      </p:sp>
      <p:sp>
        <p:nvSpPr>
          <p:cNvPr id="56" name="Shape 56"/>
          <p:cNvSpPr/>
          <p:nvPr>
            <p:ph type="title"/>
          </p:nvPr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Supervisor’s Frey Board Matter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Requested staff to evaluate Bi-County Parkway and impacts, both of building or not building the Bi-County Parkway on Fairfax County</a:t>
            </a:r>
            <a:endParaRPr sz="2000"/>
          </a:p>
          <a:p>
            <a:pPr lvl="0" marL="0" indent="0">
              <a:buSzTx/>
              <a:buNone/>
              <a:defRPr sz="1800"/>
            </a:pP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Present Results at a Board Transportation Committee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457200" y="6245225"/>
            <a:ext cx="822960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l"/>
            <a:r>
              <a:rPr sz="1400"/>
              <a:t>Department of Transportation </a:t>
            </a:r>
            <a:endParaRPr sz="3200"/>
          </a:p>
          <a:p>
            <a:pPr lvl="0"/>
            <a:r>
              <a:rPr sz="1400"/>
              <a:t>4</a:t>
            </a:r>
          </a:p>
        </p:txBody>
      </p:sp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Background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Tri-County Parkway EIS conducted 2002-2005</a:t>
            </a:r>
            <a:endParaRPr sz="2000"/>
          </a:p>
          <a:p>
            <a:pPr lvl="0" marL="0" indent="0">
              <a:buSzTx/>
              <a:buNone/>
              <a:defRPr sz="1800"/>
            </a:pP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Alternative West Two (in Prince William and Loudoun Counties only) selected as preferred alternative and approved by CTB in 2005, despite objections from the Fairfax County Board of Supervisors</a:t>
            </a:r>
            <a:endParaRPr sz="2000"/>
          </a:p>
          <a:p>
            <a:pPr lvl="0" marL="0" indent="0">
              <a:buSzTx/>
              <a:buNone/>
              <a:defRPr sz="1800"/>
            </a:pP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Tri-County Parkway remains on Fairfax County’s Transportation Plan 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457200" y="6245225"/>
            <a:ext cx="822960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l"/>
            <a:r>
              <a:rPr sz="1400"/>
              <a:t>Department of Transportation </a:t>
            </a:r>
            <a:endParaRPr sz="3200"/>
          </a:p>
          <a:p>
            <a:pPr lvl="0"/>
            <a:r>
              <a:rPr sz="1400"/>
              <a:t>5</a:t>
            </a:r>
          </a:p>
        </p:txBody>
      </p:sp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Need for the Project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xfrm>
            <a:off x="457200" y="1752600"/>
            <a:ext cx="8229600" cy="43434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152161" indent="-152161" defTabSz="649223">
              <a:spcBef>
                <a:spcPts val="300"/>
              </a:spcBef>
              <a:defRPr sz="1800"/>
            </a:pPr>
            <a:r>
              <a:rPr sz="1420"/>
              <a:t>Current lack of north-south linkages that connect Manassas, I-66, Dulles Airport, Dulles Toll Road and Dulles Greenway</a:t>
            </a:r>
            <a:endParaRPr sz="1420"/>
          </a:p>
          <a:p>
            <a:pPr lvl="0" marL="243459" indent="-243459" defTabSz="649223">
              <a:spcBef>
                <a:spcPts val="500"/>
              </a:spcBef>
              <a:defRPr sz="1800"/>
            </a:pPr>
            <a:endParaRPr sz="1420"/>
          </a:p>
          <a:p>
            <a:pPr lvl="0" marL="152161" indent="-152161" defTabSz="649223">
              <a:spcBef>
                <a:spcPts val="300"/>
              </a:spcBef>
              <a:defRPr sz="1800"/>
            </a:pPr>
            <a:r>
              <a:rPr sz="1420"/>
              <a:t>East of US 15, the only north-south principal urban arterials are Routes 28, the Fairfax County Parkway, Route 123 and the Beltway</a:t>
            </a:r>
            <a:endParaRPr sz="1420"/>
          </a:p>
          <a:p>
            <a:pPr lvl="0" marL="243459" indent="-243459" defTabSz="649223">
              <a:spcBef>
                <a:spcPts val="500"/>
              </a:spcBef>
              <a:defRPr sz="1800"/>
            </a:pPr>
            <a:endParaRPr sz="1420"/>
          </a:p>
          <a:p>
            <a:pPr lvl="0" marL="152161" indent="-152161" defTabSz="649223">
              <a:spcBef>
                <a:spcPts val="300"/>
              </a:spcBef>
              <a:defRPr sz="1800"/>
            </a:pPr>
            <a:r>
              <a:rPr sz="1420"/>
              <a:t>Congestion on these facilities is expected to increase in the future</a:t>
            </a:r>
            <a:endParaRPr sz="1420"/>
          </a:p>
          <a:p>
            <a:pPr lvl="0" marL="243459" indent="-243459" defTabSz="649223">
              <a:spcBef>
                <a:spcPts val="500"/>
              </a:spcBef>
              <a:defRPr sz="1800"/>
            </a:pPr>
            <a:endParaRPr sz="1420"/>
          </a:p>
          <a:p>
            <a:pPr lvl="0" marL="152161" indent="-152161" defTabSz="649223">
              <a:spcBef>
                <a:spcPts val="300"/>
              </a:spcBef>
              <a:defRPr sz="1800"/>
            </a:pPr>
            <a:r>
              <a:rPr sz="1420"/>
              <a:t>Allows closure of Route 234 and Route 29 through Manassas National Battlefield Park, along with construction of Manassas National Battlefield Bypass</a:t>
            </a:r>
            <a:endParaRPr sz="1420"/>
          </a:p>
          <a:p>
            <a:pPr lvl="0" marL="243459" indent="-243459" defTabSz="649223">
              <a:spcBef>
                <a:spcPts val="500"/>
              </a:spcBef>
              <a:defRPr sz="1800"/>
            </a:pPr>
            <a:endParaRPr sz="1420"/>
          </a:p>
          <a:p>
            <a:pPr lvl="0" marL="243459" indent="-243459" defTabSz="649223">
              <a:spcBef>
                <a:spcPts val="500"/>
              </a:spcBef>
              <a:defRPr sz="1800"/>
            </a:pPr>
            <a:endParaRPr sz="1420"/>
          </a:p>
          <a:p>
            <a:pPr lvl="0" marL="243459" indent="-243459" defTabSz="649223">
              <a:spcBef>
                <a:spcPts val="500"/>
              </a:spcBef>
              <a:defRPr sz="1800"/>
            </a:pPr>
            <a:endParaRPr sz="1420"/>
          </a:p>
          <a:p>
            <a:pPr lvl="0" marL="243459" indent="-243459" defTabSz="649223">
              <a:spcBef>
                <a:spcPts val="500"/>
              </a:spcBef>
              <a:defRPr sz="1800"/>
            </a:pPr>
            <a:endParaRPr sz="1420"/>
          </a:p>
          <a:p>
            <a:pPr lvl="0" marL="243459" indent="-243459" defTabSz="649223">
              <a:spcBef>
                <a:spcPts val="500"/>
              </a:spcBef>
              <a:defRPr sz="1800"/>
            </a:pPr>
            <a:endParaRPr sz="1420"/>
          </a:p>
          <a:p>
            <a:pPr lvl="0" marL="243459" indent="-243459" defTabSz="649223">
              <a:spcBef>
                <a:spcPts val="500"/>
              </a:spcBef>
              <a:defRPr sz="1800"/>
            </a:pPr>
            <a:endParaRPr sz="1420"/>
          </a:p>
          <a:p>
            <a:pPr lvl="0" marL="152161" indent="-152161" defTabSz="649223">
              <a:spcBef>
                <a:spcPts val="300"/>
              </a:spcBef>
              <a:defRPr sz="1800"/>
            </a:pPr>
            <a:r>
              <a:rPr sz="1420"/>
              <a:t>Source: Tri-County Parkway Location Study (2005)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457200" y="6245225"/>
            <a:ext cx="822960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l"/>
            <a:r>
              <a:rPr sz="1400"/>
              <a:t>Department of Transportation </a:t>
            </a:r>
            <a:endParaRPr sz="3200"/>
          </a:p>
          <a:p>
            <a:pPr lvl="0"/>
            <a:r>
              <a:rPr sz="1400"/>
              <a:t>6</a:t>
            </a:r>
          </a:p>
        </p:txBody>
      </p:sp>
      <p:pic>
        <p:nvPicPr>
          <p:cNvPr id="68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8812" y="1066800"/>
            <a:ext cx="3635376" cy="5059363"/>
          </a:xfrm>
          <a:prstGeom prst="rect">
            <a:avLst/>
          </a:prstGeom>
          <a:ln w="12700">
            <a:solidFill>
              <a:srgbClr val="FFFF00"/>
            </a:solidFill>
            <a:miter/>
          </a:ln>
        </p:spPr>
      </p:pic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algn="r">
              <a:defRPr sz="3200"/>
            </a:lvl1pPr>
          </a:lstStyle>
          <a:p>
            <a:pPr lvl="0">
              <a:defRPr sz="1800"/>
            </a:pPr>
            <a:r>
              <a:rPr sz="3200"/>
              <a:t> Tri-County Parkway EIS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xfrm>
            <a:off x="4495800" y="1676400"/>
            <a:ext cx="4419600" cy="44497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44928" indent="-244928">
              <a:spcBef>
                <a:spcPts val="400"/>
              </a:spcBef>
              <a:defRPr sz="1800"/>
            </a:pPr>
            <a:r>
              <a:rPr sz="2000"/>
              <a:t>Study Area located in Prince William, Loudoun and Fairfax Counties</a:t>
            </a:r>
            <a:endParaRPr sz="2000"/>
          </a:p>
          <a:p>
            <a:pPr lvl="0">
              <a:defRPr sz="1800"/>
            </a:pPr>
            <a:endParaRPr sz="2000"/>
          </a:p>
          <a:p>
            <a:pPr lvl="0" marL="244928" indent="-244928">
              <a:spcBef>
                <a:spcPts val="400"/>
              </a:spcBef>
              <a:defRPr sz="1800"/>
            </a:pPr>
            <a:r>
              <a:rPr sz="2000"/>
              <a:t>Extended from VA 28 &amp; VA 234 to US 50</a:t>
            </a:r>
            <a:endParaRPr sz="2000"/>
          </a:p>
          <a:p>
            <a:pPr lvl="0">
              <a:defRPr sz="1800"/>
            </a:pPr>
            <a:endParaRPr sz="2000"/>
          </a:p>
          <a:p>
            <a:pPr lvl="0" marL="244928" indent="-244928">
              <a:spcBef>
                <a:spcPts val="400"/>
              </a:spcBef>
              <a:defRPr sz="1800"/>
            </a:pPr>
            <a:r>
              <a:rPr sz="2000"/>
              <a:t>Candidate Build Alternatives</a:t>
            </a:r>
            <a:endParaRPr sz="2000"/>
          </a:p>
          <a:p>
            <a:pPr lvl="1" marL="695325" indent="-238125">
              <a:spcBef>
                <a:spcPts val="400"/>
              </a:spcBef>
              <a:defRPr sz="1800"/>
            </a:pPr>
            <a:r>
              <a:rPr sz="2000"/>
              <a:t>Comprehensive Plan</a:t>
            </a:r>
            <a:endParaRPr sz="2400"/>
          </a:p>
          <a:p>
            <a:pPr lvl="1" marL="695325" indent="-238125">
              <a:spcBef>
                <a:spcPts val="400"/>
              </a:spcBef>
              <a:defRPr sz="1800"/>
            </a:pPr>
            <a:r>
              <a:rPr sz="2000"/>
              <a:t>West Two (Highlighted)</a:t>
            </a:r>
            <a:endParaRPr sz="2400"/>
          </a:p>
          <a:p>
            <a:pPr lvl="1" marL="695325" indent="-238125">
              <a:spcBef>
                <a:spcPts val="400"/>
              </a:spcBef>
              <a:defRPr sz="1800"/>
            </a:pPr>
            <a:r>
              <a:rPr sz="2000"/>
              <a:t>West Four</a:t>
            </a:r>
          </a:p>
        </p:txBody>
      </p:sp>
      <p:sp>
        <p:nvSpPr>
          <p:cNvPr id="71" name="Shape 71"/>
          <p:cNvSpPr/>
          <p:nvPr/>
        </p:nvSpPr>
        <p:spPr>
          <a:xfrm>
            <a:off x="2101849" y="1522412"/>
            <a:ext cx="184151" cy="26336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1600" fill="norm" stroke="1" extrusionOk="0">
                <a:moveTo>
                  <a:pt x="0" y="21600"/>
                </a:moveTo>
                <a:lnTo>
                  <a:pt x="8782" y="14661"/>
                </a:lnTo>
                <a:cubicBezTo>
                  <a:pt x="9713" y="13915"/>
                  <a:pt x="14546" y="15043"/>
                  <a:pt x="16675" y="12599"/>
                </a:cubicBezTo>
                <a:cubicBezTo>
                  <a:pt x="18265" y="11750"/>
                  <a:pt x="997" y="11513"/>
                  <a:pt x="1811" y="9413"/>
                </a:cubicBezTo>
                <a:cubicBezTo>
                  <a:pt x="231" y="8320"/>
                  <a:pt x="-44" y="7056"/>
                  <a:pt x="3247" y="5487"/>
                </a:cubicBezTo>
                <a:cubicBezTo>
                  <a:pt x="5580" y="4229"/>
                  <a:pt x="8811" y="2753"/>
                  <a:pt x="11863" y="1839"/>
                </a:cubicBezTo>
                <a:cubicBezTo>
                  <a:pt x="14914" y="924"/>
                  <a:pt x="20599" y="311"/>
                  <a:pt x="21556" y="0"/>
                </a:cubicBezTo>
              </a:path>
            </a:pathLst>
          </a:custGeom>
          <a:ln w="165100">
            <a:solidFill>
              <a:srgbClr val="FFFF00">
                <a:alpha val="65881"/>
              </a:srgbClr>
            </a:solidFill>
            <a:round/>
          </a:ln>
        </p:spPr>
        <p:txBody>
          <a:bodyPr lIns="0" tIns="0" rIns="0" bIns="0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457200" y="6245225"/>
            <a:ext cx="822960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l"/>
            <a:r>
              <a:rPr sz="1400"/>
              <a:t>Department of Transportation </a:t>
            </a:r>
            <a:endParaRPr sz="3200"/>
          </a:p>
          <a:p>
            <a:pPr lvl="0"/>
            <a:r>
              <a:rPr sz="1400"/>
              <a:t>7</a:t>
            </a:r>
          </a:p>
        </p:txBody>
      </p:sp>
      <p:sp>
        <p:nvSpPr>
          <p:cNvPr id="74" name="Shape 74"/>
          <p:cNvSpPr/>
          <p:nvPr>
            <p:ph type="title"/>
          </p:nvPr>
        </p:nvSpPr>
        <p:spPr>
          <a:xfrm>
            <a:off x="457200" y="1447800"/>
            <a:ext cx="8229600" cy="381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365760">
              <a:defRPr sz="1800"/>
            </a:pPr>
            <a:r>
              <a:rPr sz="1600"/>
              <a:t>Evolution of Tri-County to Bi-County Parkway</a:t>
            </a:r>
            <a:br>
              <a:rPr sz="1600"/>
            </a:br>
          </a:p>
        </p:txBody>
      </p:sp>
      <p:sp>
        <p:nvSpPr>
          <p:cNvPr id="75" name="Shape 75"/>
          <p:cNvSpPr/>
          <p:nvPr>
            <p:ph type="body" idx="1"/>
          </p:nvPr>
        </p:nvSpPr>
        <p:spPr>
          <a:xfrm>
            <a:off x="381000" y="1981200"/>
            <a:ext cx="8458200" cy="39624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North-South connection considered for years by Prince William, Fairfax, and Loudoun Counties</a:t>
            </a: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Different names have been used for such a road:</a:t>
            </a:r>
            <a:endParaRPr sz="2000"/>
          </a:p>
          <a:p>
            <a:pPr lvl="1" marL="661307" indent="-204107">
              <a:spcBef>
                <a:spcPts val="400"/>
              </a:spcBef>
              <a:defRPr sz="1800"/>
            </a:pPr>
            <a:r>
              <a:rPr sz="2000"/>
              <a:t>Route 28 Bypass</a:t>
            </a:r>
            <a:endParaRPr sz="2800"/>
          </a:p>
          <a:p>
            <a:pPr lvl="1" marL="661307" indent="-204107">
              <a:spcBef>
                <a:spcPts val="400"/>
              </a:spcBef>
              <a:defRPr sz="1800"/>
            </a:pPr>
            <a:r>
              <a:rPr sz="2000"/>
              <a:t>Loudoun County Parkway</a:t>
            </a:r>
            <a:endParaRPr sz="2800"/>
          </a:p>
          <a:p>
            <a:pPr lvl="1" marL="661307" indent="-204107">
              <a:spcBef>
                <a:spcPts val="400"/>
              </a:spcBef>
              <a:defRPr sz="1800"/>
            </a:pPr>
            <a:r>
              <a:rPr sz="2000"/>
              <a:t>Tri-County Parkway</a:t>
            </a:r>
            <a:endParaRPr sz="2800"/>
          </a:p>
          <a:p>
            <a:pPr lvl="1" marL="661307" indent="-204107">
              <a:spcBef>
                <a:spcPts val="400"/>
              </a:spcBef>
              <a:defRPr sz="1800"/>
            </a:pPr>
            <a:r>
              <a:rPr sz="2000"/>
              <a:t>Tri-County Connector </a:t>
            </a:r>
            <a:endParaRPr sz="28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Alternative West Two (Only in Prince William and Loudoun Counties) approved by the CTB in 2005.  </a:t>
            </a:r>
            <a:r>
              <a:rPr sz="2000" u="sng"/>
              <a:t>Now called Bi-County Parkway</a:t>
            </a:r>
            <a:endParaRPr sz="2000" u="sng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Prince William County is currently evaluating whether or not to remove Bi-County Parkway from Comprehensive Plan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457200" y="6245225"/>
            <a:ext cx="822960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l"/>
            <a:r>
              <a:rPr sz="1400"/>
              <a:t>Department of Transportation </a:t>
            </a:r>
            <a:endParaRPr sz="3200"/>
          </a:p>
          <a:p>
            <a:pPr lvl="0"/>
            <a:r>
              <a:rPr sz="1400"/>
              <a:t>8</a:t>
            </a:r>
          </a:p>
        </p:txBody>
      </p:sp>
      <p:sp>
        <p:nvSpPr>
          <p:cNvPr id="78" name="Shape 78"/>
          <p:cNvSpPr/>
          <p:nvPr>
            <p:ph type="title"/>
          </p:nvPr>
        </p:nvSpPr>
        <p:spPr>
          <a:xfrm>
            <a:off x="381000" y="1143000"/>
            <a:ext cx="8229600" cy="4572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365760">
              <a:defRPr sz="1800"/>
            </a:pPr>
            <a:r>
              <a:rPr sz="1600"/>
              <a:t>Bi-County Parkway alignment</a:t>
            </a:r>
            <a:br>
              <a:rPr sz="1600"/>
            </a:b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xfrm>
            <a:off x="3581399" y="1447800"/>
            <a:ext cx="5535615" cy="45720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Located within Loudoun and Prince William Counties</a:t>
            </a:r>
            <a:endParaRPr sz="2000"/>
          </a:p>
          <a:p>
            <a:pPr lvl="0">
              <a:defRPr sz="1800"/>
            </a:pP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Connects I-66 to US 50</a:t>
            </a:r>
            <a:endParaRPr sz="2000"/>
          </a:p>
          <a:p>
            <a:pPr lvl="0">
              <a:defRPr sz="1800"/>
            </a:pP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Connects to Route 234 in the south</a:t>
            </a:r>
            <a:endParaRPr sz="2000"/>
          </a:p>
          <a:p>
            <a:pPr lvl="0">
              <a:defRPr sz="1800"/>
            </a:pP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Connects to North Star Boulevard, and to possible Dulles Air Cargo, Passenger and Metro Access Highway (DACPMAH) in the north</a:t>
            </a:r>
          </a:p>
        </p:txBody>
      </p:sp>
      <p:pic>
        <p:nvPicPr>
          <p:cNvPr id="80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295400"/>
            <a:ext cx="3276600" cy="472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457200" y="6245225"/>
            <a:ext cx="822960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l"/>
            <a:r>
              <a:rPr sz="1400"/>
              <a:t>Department of Transportation </a:t>
            </a:r>
            <a:endParaRPr sz="3200"/>
          </a:p>
          <a:p>
            <a:pPr lvl="0"/>
            <a:r>
              <a:rPr sz="1400"/>
              <a:t>9</a:t>
            </a:r>
          </a:p>
        </p:txBody>
      </p:sp>
      <p:sp>
        <p:nvSpPr>
          <p:cNvPr id="83" name="Shape 83"/>
          <p:cNvSpPr/>
          <p:nvPr>
            <p:ph type="title"/>
          </p:nvPr>
        </p:nvSpPr>
        <p:spPr>
          <a:xfrm>
            <a:off x="457200" y="838200"/>
            <a:ext cx="8229600" cy="9144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VDOT Bi-County Parkway 2013 FEIS</a:t>
            </a:r>
          </a:p>
        </p:txBody>
      </p:sp>
      <p:sp>
        <p:nvSpPr>
          <p:cNvPr id="84" name="Shape 84"/>
          <p:cNvSpPr/>
          <p:nvPr>
            <p:ph type="body" idx="1"/>
          </p:nvPr>
        </p:nvSpPr>
        <p:spPr>
          <a:xfrm>
            <a:off x="228600" y="1600200"/>
            <a:ext cx="4343400" cy="45259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Updates findings of 2005 DEIS</a:t>
            </a:r>
            <a:endParaRPr sz="2000"/>
          </a:p>
          <a:p>
            <a:pPr lvl="0">
              <a:defRPr sz="1800"/>
            </a:pP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2013 FEIS study area bounded by US 15, US 50, Route 28,  and I-66</a:t>
            </a:r>
            <a:endParaRPr sz="2000"/>
          </a:p>
          <a:p>
            <a:pPr lvl="0">
              <a:defRPr sz="1800"/>
            </a:pP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Developed forecasts for the year 2040</a:t>
            </a:r>
            <a:endParaRPr sz="2000"/>
          </a:p>
          <a:p>
            <a:pPr lvl="0">
              <a:defRPr sz="1800"/>
            </a:pPr>
            <a:endParaRPr sz="2000"/>
          </a:p>
          <a:p>
            <a:pPr lvl="0" marL="214312" indent="-214312">
              <a:spcBef>
                <a:spcPts val="400"/>
              </a:spcBef>
              <a:defRPr sz="1800"/>
            </a:pPr>
            <a:r>
              <a:rPr sz="2000"/>
              <a:t>County supplemental analysis went as far east as the Capital Beltway</a:t>
            </a:r>
          </a:p>
        </p:txBody>
      </p:sp>
      <p:pic>
        <p:nvPicPr>
          <p:cNvPr id="85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0600" y="1544637"/>
            <a:ext cx="3981450" cy="4017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18225" y="5583237"/>
            <a:ext cx="1828800" cy="5572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