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ph type="sldImg"/>
          </p:nvPr>
        </p:nvSpPr>
        <p:spPr>
          <a:xfrm>
            <a:off x="1143000" y="685800"/>
            <a:ext cx="4572000" cy="3429000"/>
          </a:xfrm>
          <a:prstGeom prst="rect">
            <a:avLst/>
          </a:prstGeom>
        </p:spPr>
        <p:txBody>
          <a:bodyPr/>
          <a:lstStyle/>
          <a:p>
            <a:pPr lvl="0"/>
          </a:p>
        </p:txBody>
      </p:sp>
      <p:sp>
        <p:nvSpPr>
          <p:cNvPr id="45" name="Shape 4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10" name="image1.png" descr="CoSealColor"/>
          <p:cNvPicPr/>
          <p:nvPr/>
        </p:nvPicPr>
        <p:blipFill>
          <a:blip r:embed="rId2">
            <a:extLst/>
          </a:blip>
          <a:stretch>
            <a:fillRect/>
          </a:stretch>
        </p:blipFill>
        <p:spPr>
          <a:xfrm>
            <a:off x="457200" y="228600"/>
            <a:ext cx="639763" cy="639763"/>
          </a:xfrm>
          <a:prstGeom prst="rect">
            <a:avLst/>
          </a:prstGeom>
          <a:ln w="12700">
            <a:miter lim="400000"/>
          </a:ln>
        </p:spPr>
      </p:pic>
      <p:sp>
        <p:nvSpPr>
          <p:cNvPr id="11" name="Shape 11"/>
          <p:cNvSpPr/>
          <p:nvPr/>
        </p:nvSpPr>
        <p:spPr>
          <a:xfrm>
            <a:off x="1185862" y="381000"/>
            <a:ext cx="3386139" cy="281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a:latin typeface="Times New Roman"/>
                <a:ea typeface="Times New Roman"/>
                <a:cs typeface="Times New Roman"/>
                <a:sym typeface="Times New Roman"/>
              </a:defRPr>
            </a:lvl1pPr>
          </a:lstStyle>
          <a:p>
            <a:pPr lvl="0">
              <a:defRPr sz="1800"/>
            </a:pPr>
            <a:r>
              <a:rPr sz="2000"/>
              <a:t>County of Fairfax, Virginia</a:t>
            </a:r>
          </a:p>
        </p:txBody>
      </p:sp>
      <p:sp>
        <p:nvSpPr>
          <p:cNvPr id="12" name="Shape 12"/>
          <p:cNvSpPr/>
          <p:nvPr/>
        </p:nvSpPr>
        <p:spPr>
          <a:xfrm>
            <a:off x="1220788" y="762000"/>
            <a:ext cx="7313612" cy="0"/>
          </a:xfrm>
          <a:prstGeom prst="line">
            <a:avLst/>
          </a:prstGeom>
          <a:ln>
            <a:solidFill/>
            <a:round/>
          </a:ln>
        </p:spPr>
        <p:txBody>
          <a:bodyPr lIns="0" tIns="0" rIns="0" bIns="0"/>
          <a:lstStyle/>
          <a:p>
            <a:pPr lvl="0" defTabSz="457200">
              <a:defRPr sz="1200">
                <a:latin typeface="+mj-lt"/>
                <a:ea typeface="+mj-ea"/>
                <a:cs typeface="+mj-cs"/>
                <a:sym typeface="Helvetica"/>
              </a:defRPr>
            </a:pPr>
          </a:p>
        </p:txBody>
      </p:sp>
      <p:sp>
        <p:nvSpPr>
          <p:cNvPr id="13" name="Shape 13"/>
          <p:cNvSpPr/>
          <p:nvPr/>
        </p:nvSpPr>
        <p:spPr>
          <a:xfrm>
            <a:off x="457200" y="6172200"/>
            <a:ext cx="8229601" cy="0"/>
          </a:xfrm>
          <a:prstGeom prst="line">
            <a:avLst/>
          </a:prstGeom>
          <a:ln>
            <a:solidFill/>
            <a:round/>
          </a:ln>
        </p:spPr>
        <p:txBody>
          <a:bodyPr lIns="0" tIns="0" rIns="0" bIns="0"/>
          <a:lstStyle/>
          <a:p>
            <a:pPr lvl="0" defTabSz="457200">
              <a:defRPr sz="1200">
                <a:latin typeface="+mj-lt"/>
                <a:ea typeface="+mj-ea"/>
                <a:cs typeface="+mj-cs"/>
                <a:sym typeface="Helvetica"/>
              </a:defRPr>
            </a:pPr>
          </a:p>
        </p:txBody>
      </p:sp>
      <p:pic>
        <p:nvPicPr>
          <p:cNvPr id="14" name="image2.jpg" descr="FCDOT-Logo_COLOR_30"/>
          <p:cNvPicPr/>
          <p:nvPr/>
        </p:nvPicPr>
        <p:blipFill>
          <a:blip r:embed="rId3">
            <a:extLst/>
          </a:blip>
          <a:stretch>
            <a:fillRect/>
          </a:stretch>
        </p:blipFill>
        <p:spPr>
          <a:xfrm>
            <a:off x="7681913" y="6248400"/>
            <a:ext cx="1004888" cy="457200"/>
          </a:xfrm>
          <a:prstGeom prst="rect">
            <a:avLst/>
          </a:prstGeom>
          <a:ln w="12700">
            <a:miter lim="400000"/>
          </a:ln>
        </p:spPr>
      </p:pic>
      <p:sp>
        <p:nvSpPr>
          <p:cNvPr id="15" name="Shape 15"/>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16" name="Shape 16"/>
          <p:cNvSpPr/>
          <p:nvPr>
            <p:ph type="body" idx="1"/>
          </p:nvPr>
        </p:nvSpPr>
        <p:spPr>
          <a:xfrm>
            <a:off x="1371600" y="3886200"/>
            <a:ext cx="6400800" cy="2971800"/>
          </a:xfrm>
          <a:prstGeom prst="rect">
            <a:avLst/>
          </a:prstGeom>
        </p:spPr>
        <p:txBody>
          <a:bodyPr/>
          <a:lstStyle>
            <a:lvl1pPr marL="0" indent="0" algn="ctr">
              <a:buSzTx/>
              <a:buNone/>
            </a:lvl1pPr>
          </a:lstStyle>
          <a:p>
            <a:pPr lvl="0">
              <a:defRPr sz="1800"/>
            </a:pPr>
            <a:r>
              <a:rPr sz="3200"/>
              <a:t>Click to edit Master subtitle style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Click to edit Master title style</a:t>
            </a:r>
          </a:p>
        </p:txBody>
      </p:sp>
      <p:sp>
        <p:nvSpPr>
          <p:cNvPr id="40" name="Shape 40"/>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2" name="Shape 42"/>
          <p:cNvSpPr/>
          <p:nvPr>
            <p:ph type="title"/>
          </p:nvPr>
        </p:nvSpPr>
        <p:spPr>
          <a:xfrm>
            <a:off x="6629400" y="30162"/>
            <a:ext cx="2057400" cy="6827838"/>
          </a:xfrm>
          <a:prstGeom prst="rect">
            <a:avLst/>
          </a:prstGeom>
        </p:spPr>
        <p:txBody>
          <a:bodyPr/>
          <a:lstStyle/>
          <a:p>
            <a:pPr lvl="0">
              <a:defRPr sz="1800"/>
            </a:pPr>
            <a:r>
              <a:rPr sz="4400"/>
              <a:t>Click to edit Master title style</a:t>
            </a:r>
          </a:p>
        </p:txBody>
      </p:sp>
      <p:sp>
        <p:nvSpPr>
          <p:cNvPr id="43" name="Shape 43"/>
          <p:cNvSpPr/>
          <p:nvPr>
            <p:ph type="body" idx="1"/>
          </p:nvPr>
        </p:nvSpPr>
        <p:spPr>
          <a:xfrm>
            <a:off x="457200" y="762000"/>
            <a:ext cx="6019800" cy="6096000"/>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Click to edit Master title style</a:t>
            </a:r>
          </a:p>
        </p:txBody>
      </p:sp>
      <p:sp>
        <p:nvSpPr>
          <p:cNvPr id="19" name="Shape 19"/>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1" name="Shape 21"/>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Click to edit Master title style</a:t>
            </a:r>
          </a:p>
        </p:txBody>
      </p:sp>
      <p:sp>
        <p:nvSpPr>
          <p:cNvPr id="22" name="Shape 22"/>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stStyle>
          <a:p>
            <a:pPr lvl="0">
              <a:defRPr sz="1800"/>
            </a:pPr>
            <a:r>
              <a:rPr sz="2000"/>
              <a:t>Click to edit Master text styles</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pPr>
            <a:r>
              <a:rPr sz="4400"/>
              <a:t>Click to edit Master title style</a:t>
            </a:r>
          </a:p>
        </p:txBody>
      </p:sp>
      <p:sp>
        <p:nvSpPr>
          <p:cNvPr id="25" name="Shape 25"/>
          <p:cNvSpPr/>
          <p:nvPr>
            <p:ph type="body"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7" name="Shape 27"/>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8" name="Shape 28"/>
          <p:cNvSpPr/>
          <p:nvPr>
            <p:ph type="body" idx="1"/>
          </p:nvPr>
        </p:nvSpPr>
        <p:spPr>
          <a:xfrm>
            <a:off x="457200" y="1435465"/>
            <a:ext cx="4040188" cy="739410"/>
          </a:xfrm>
          <a:prstGeom prst="rect">
            <a:avLst/>
          </a:prstGeom>
        </p:spPr>
        <p:txBody>
          <a:bodyPr anchor="b"/>
          <a:lstStyle>
            <a:lvl1pPr marL="0" indent="0">
              <a:spcBef>
                <a:spcPts val="500"/>
              </a:spcBef>
              <a:buSzTx/>
              <a:buNone/>
              <a:defRPr b="1" sz="2400"/>
            </a:lvl1pPr>
          </a:lstStyle>
          <a:p>
            <a:pPr lvl="0">
              <a:defRPr b="0" sz="1800"/>
            </a:pPr>
            <a:r>
              <a:rPr b="1" sz="2400"/>
              <a:t>Click to edit Master text styles</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pPr>
            <a:r>
              <a:rPr sz="4400"/>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3" name="Shape 33"/>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Click to edit Master title style</a:t>
            </a:r>
          </a:p>
        </p:txBody>
      </p:sp>
      <p:sp>
        <p:nvSpPr>
          <p:cNvPr id="34" name="Shape 34"/>
          <p:cNvSpPr/>
          <p:nvPr>
            <p:ph type="body" idx="1"/>
          </p:nvPr>
        </p:nvSpPr>
        <p:spPr>
          <a:xfrm>
            <a:off x="3575050" y="273050"/>
            <a:ext cx="5111750" cy="6584950"/>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6" name="Shape 36"/>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Click to edit Master title style</a:t>
            </a:r>
          </a:p>
        </p:txBody>
      </p:sp>
      <p:sp>
        <p:nvSpPr>
          <p:cNvPr id="37" name="Shape 37"/>
          <p:cNvSpPr/>
          <p:nvPr>
            <p:ph type="body" idx="1"/>
          </p:nvPr>
        </p:nvSpPr>
        <p:spPr>
          <a:xfrm>
            <a:off x="1792288" y="5367337"/>
            <a:ext cx="5486401" cy="804863"/>
          </a:xfrm>
          <a:prstGeom prst="rect">
            <a:avLst/>
          </a:prstGeom>
        </p:spPr>
        <p:txBody>
          <a:bodyPr/>
          <a:lstStyle>
            <a:lvl1pPr marL="0" indent="0">
              <a:spcBef>
                <a:spcPts val="300"/>
              </a:spcBef>
              <a:buSzTx/>
              <a:buNone/>
              <a:defRPr sz="1400"/>
            </a:lvl1pPr>
          </a:lstStyle>
          <a:p>
            <a:pPr lvl="0">
              <a:defRPr sz="1800"/>
            </a:pPr>
            <a:r>
              <a:rPr sz="1400"/>
              <a:t>Click to edit Master text styles</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ng" descr="CoSealColor"/>
          <p:cNvPicPr/>
          <p:nvPr/>
        </p:nvPicPr>
        <p:blipFill>
          <a:blip r:embed="rId2">
            <a:extLst/>
          </a:blip>
          <a:stretch>
            <a:fillRect/>
          </a:stretch>
        </p:blipFill>
        <p:spPr>
          <a:xfrm>
            <a:off x="457200" y="228600"/>
            <a:ext cx="639763" cy="639763"/>
          </a:xfrm>
          <a:prstGeom prst="rect">
            <a:avLst/>
          </a:prstGeom>
          <a:ln w="12700">
            <a:miter lim="400000"/>
          </a:ln>
        </p:spPr>
      </p:pic>
      <p:sp>
        <p:nvSpPr>
          <p:cNvPr id="3" name="Shape 3"/>
          <p:cNvSpPr/>
          <p:nvPr/>
        </p:nvSpPr>
        <p:spPr>
          <a:xfrm>
            <a:off x="1185862" y="381000"/>
            <a:ext cx="3386139" cy="281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a:latin typeface="Times New Roman"/>
                <a:ea typeface="Times New Roman"/>
                <a:cs typeface="Times New Roman"/>
                <a:sym typeface="Times New Roman"/>
              </a:defRPr>
            </a:lvl1pPr>
          </a:lstStyle>
          <a:p>
            <a:pPr lvl="0">
              <a:defRPr sz="1800"/>
            </a:pPr>
            <a:r>
              <a:rPr sz="2000"/>
              <a:t>County of Fairfax, Virginia</a:t>
            </a:r>
          </a:p>
        </p:txBody>
      </p:sp>
      <p:sp>
        <p:nvSpPr>
          <p:cNvPr id="4" name="Shape 4"/>
          <p:cNvSpPr/>
          <p:nvPr/>
        </p:nvSpPr>
        <p:spPr>
          <a:xfrm>
            <a:off x="1220788" y="762000"/>
            <a:ext cx="7466012" cy="0"/>
          </a:xfrm>
          <a:prstGeom prst="line">
            <a:avLst/>
          </a:prstGeom>
          <a:ln>
            <a:solidFill/>
            <a:round/>
          </a:ln>
        </p:spPr>
        <p:txBody>
          <a:bodyPr lIns="0" tIns="0" rIns="0" bIns="0"/>
          <a:lstStyle/>
          <a:p>
            <a:pPr lvl="0" defTabSz="457200">
              <a:defRPr sz="1200">
                <a:latin typeface="+mj-lt"/>
                <a:ea typeface="+mj-ea"/>
                <a:cs typeface="+mj-cs"/>
                <a:sym typeface="Helvetica"/>
              </a:defRPr>
            </a:pPr>
          </a:p>
        </p:txBody>
      </p:sp>
      <p:sp>
        <p:nvSpPr>
          <p:cNvPr id="5" name="Shape 5"/>
          <p:cNvSpPr/>
          <p:nvPr/>
        </p:nvSpPr>
        <p:spPr>
          <a:xfrm>
            <a:off x="457200" y="6172200"/>
            <a:ext cx="8229601" cy="0"/>
          </a:xfrm>
          <a:prstGeom prst="line">
            <a:avLst/>
          </a:prstGeom>
          <a:ln>
            <a:solidFill/>
            <a:round/>
          </a:ln>
        </p:spPr>
        <p:txBody>
          <a:bodyPr lIns="0" tIns="0" rIns="0" bIns="0"/>
          <a:lstStyle/>
          <a:p>
            <a:pPr lvl="0" defTabSz="457200">
              <a:defRPr sz="1200">
                <a:latin typeface="+mj-lt"/>
                <a:ea typeface="+mj-ea"/>
                <a:cs typeface="+mj-cs"/>
                <a:sym typeface="Helvetica"/>
              </a:defRPr>
            </a:pPr>
          </a:p>
        </p:txBody>
      </p:sp>
      <p:pic>
        <p:nvPicPr>
          <p:cNvPr id="6" name="image2.jpg" descr="FCDOT-Logo_COLOR_30"/>
          <p:cNvPicPr/>
          <p:nvPr/>
        </p:nvPicPr>
        <p:blipFill>
          <a:blip r:embed="rId3">
            <a:extLst/>
          </a:blip>
          <a:stretch>
            <a:fillRect/>
          </a:stretch>
        </p:blipFill>
        <p:spPr>
          <a:xfrm>
            <a:off x="7681913" y="6248400"/>
            <a:ext cx="1004888" cy="457200"/>
          </a:xfrm>
          <a:prstGeom prst="rect">
            <a:avLst/>
          </a:prstGeom>
          <a:ln w="12700">
            <a:miter lim="400000"/>
          </a:ln>
        </p:spPr>
      </p:pic>
      <p:sp>
        <p:nvSpPr>
          <p:cNvPr id="7" name="Shape 7"/>
          <p:cNvSpPr/>
          <p:nvPr>
            <p:ph type="title"/>
          </p:nvPr>
        </p:nvSpPr>
        <p:spPr>
          <a:xfrm>
            <a:off x="457200" y="762000"/>
            <a:ext cx="82296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8" name="Shape 8"/>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194560" indent="-365760">
        <a:spcBef>
          <a:spcPts val="700"/>
        </a:spcBef>
        <a:buSzPct val="100000"/>
        <a:buChar char="»"/>
        <a:defRPr sz="3200">
          <a:latin typeface="Arial"/>
          <a:ea typeface="Arial"/>
          <a:cs typeface="Arial"/>
          <a:sym typeface="Arial"/>
        </a:defRPr>
      </a:lvl5pPr>
      <a:lvl6pPr marL="2651760" indent="-365760">
        <a:spcBef>
          <a:spcPts val="700"/>
        </a:spcBef>
        <a:buSzPct val="100000"/>
        <a:buChar char="»"/>
        <a:defRPr sz="3200">
          <a:latin typeface="Arial"/>
          <a:ea typeface="Arial"/>
          <a:cs typeface="Arial"/>
          <a:sym typeface="Arial"/>
        </a:defRPr>
      </a:lvl6pPr>
      <a:lvl7pPr marL="3108960" indent="-365760">
        <a:spcBef>
          <a:spcPts val="700"/>
        </a:spcBef>
        <a:buSzPct val="100000"/>
        <a:buChar char="»"/>
        <a:defRPr sz="3200">
          <a:latin typeface="Arial"/>
          <a:ea typeface="Arial"/>
          <a:cs typeface="Arial"/>
          <a:sym typeface="Arial"/>
        </a:defRPr>
      </a:lvl7pPr>
      <a:lvl8pPr marL="3566159" indent="-365759">
        <a:spcBef>
          <a:spcPts val="700"/>
        </a:spcBef>
        <a:buSzPct val="100000"/>
        <a:buChar char="»"/>
        <a:defRPr sz="3200">
          <a:latin typeface="Arial"/>
          <a:ea typeface="Arial"/>
          <a:cs typeface="Arial"/>
          <a:sym typeface="Arial"/>
        </a:defRPr>
      </a:lvl8pPr>
      <a:lvl9pPr marL="4023359" indent="-365759">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822325" y="685800"/>
            <a:ext cx="7648575" cy="3776663"/>
          </a:xfrm>
          <a:prstGeom prst="rect">
            <a:avLst/>
          </a:prstGeom>
        </p:spPr>
        <p:txBody>
          <a:bodyPr lIns="0" tIns="0" rIns="0" bIns="0">
            <a:normAutofit fontScale="100000" lnSpcReduction="0"/>
          </a:bodyPr>
          <a:lstStyle/>
          <a:p>
            <a:pPr lvl="0">
              <a:spcBef>
                <a:spcPts val="2400"/>
              </a:spcBef>
              <a:defRPr sz="1800"/>
            </a:pPr>
            <a:r>
              <a:rPr sz="4000"/>
              <a:t>I-66 Inside the Beltway</a:t>
            </a:r>
            <a:br>
              <a:rPr sz="4000"/>
            </a:br>
            <a:r>
              <a:rPr sz="4000"/>
              <a:t>Initial Traffic Analysis and Framework Agreement</a:t>
            </a:r>
          </a:p>
        </p:txBody>
      </p:sp>
      <p:sp>
        <p:nvSpPr>
          <p:cNvPr id="48" name="Shape 48"/>
          <p:cNvSpPr/>
          <p:nvPr>
            <p:ph type="body" idx="1"/>
          </p:nvPr>
        </p:nvSpPr>
        <p:spPr>
          <a:xfrm>
            <a:off x="874713" y="3810000"/>
            <a:ext cx="7681911" cy="2012950"/>
          </a:xfrm>
          <a:prstGeom prst="rect">
            <a:avLst/>
          </a:prstGeom>
        </p:spPr>
        <p:txBody>
          <a:bodyPr lIns="0" tIns="0" rIns="0" bIns="0">
            <a:normAutofit fontScale="100000" lnSpcReduction="0"/>
          </a:bodyPr>
          <a:lstStyle/>
          <a:p>
            <a:pPr lvl="0">
              <a:lnSpc>
                <a:spcPct val="120000"/>
              </a:lnSpc>
              <a:spcBef>
                <a:spcPts val="0"/>
              </a:spcBef>
              <a:defRPr sz="1800"/>
            </a:pPr>
            <a:r>
              <a:rPr sz="2000">
                <a:solidFill>
                  <a:srgbClr val="455F51"/>
                </a:solidFill>
              </a:rPr>
              <a:t>Board Transportation Committee</a:t>
            </a:r>
            <a:endParaRPr sz="2000">
              <a:solidFill>
                <a:srgbClr val="455F51"/>
              </a:solidFill>
            </a:endParaRPr>
          </a:p>
          <a:p>
            <a:pPr lvl="0">
              <a:lnSpc>
                <a:spcPct val="120000"/>
              </a:lnSpc>
              <a:spcBef>
                <a:spcPts val="0"/>
              </a:spcBef>
              <a:defRPr sz="1800"/>
            </a:pPr>
            <a:r>
              <a:rPr sz="2000">
                <a:solidFill>
                  <a:srgbClr val="455F51"/>
                </a:solidFill>
              </a:rPr>
              <a:t>October 13, 2015</a:t>
            </a:r>
            <a:endParaRPr sz="2000">
              <a:solidFill>
                <a:srgbClr val="455F51"/>
              </a:solidFill>
            </a:endParaRPr>
          </a:p>
          <a:p>
            <a:pPr lvl="0">
              <a:lnSpc>
                <a:spcPct val="120000"/>
              </a:lnSpc>
              <a:spcBef>
                <a:spcPts val="0"/>
              </a:spcBef>
              <a:defRPr sz="1800"/>
            </a:pPr>
            <a:endParaRPr sz="2000">
              <a:solidFill>
                <a:srgbClr val="455F51"/>
              </a:solidFill>
            </a:endParaRPr>
          </a:p>
          <a:p>
            <a:pPr lvl="0">
              <a:lnSpc>
                <a:spcPct val="120000"/>
              </a:lnSpc>
              <a:spcBef>
                <a:spcPts val="0"/>
              </a:spcBef>
              <a:defRPr sz="1800"/>
            </a:pPr>
            <a:r>
              <a:rPr sz="2000">
                <a:solidFill>
                  <a:srgbClr val="455F51"/>
                </a:solidFill>
              </a:rPr>
              <a:t>Tom Biesiadny and Bob Kuhns</a:t>
            </a:r>
            <a:endParaRPr sz="2000">
              <a:solidFill>
                <a:srgbClr val="455F51"/>
              </a:solidFill>
            </a:endParaRPr>
          </a:p>
          <a:p>
            <a:pPr lvl="0">
              <a:lnSpc>
                <a:spcPct val="120000"/>
              </a:lnSpc>
              <a:spcBef>
                <a:spcPts val="0"/>
              </a:spcBef>
              <a:defRPr sz="1800"/>
            </a:pPr>
            <a:r>
              <a:rPr sz="2000">
                <a:solidFill>
                  <a:srgbClr val="455F51"/>
                </a:solidFill>
              </a:rPr>
              <a:t>Fairfax County Department of Transportation</a:t>
            </a:r>
          </a:p>
        </p:txBody>
      </p:sp>
      <p:sp>
        <p:nvSpPr>
          <p:cNvPr id="49" name="Shape 49"/>
          <p:cNvSpPr/>
          <p:nvPr>
            <p:ph type="sldNum" sz="quarter" idx="4294967295"/>
          </p:nvPr>
        </p:nvSpPr>
        <p:spPr>
          <a:xfrm>
            <a:off x="7424738" y="6459537"/>
            <a:ext cx="984251"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1600"/>
            </a:lvl1pPr>
          </a:lstStyle>
          <a:p>
            <a:pPr lvl="0">
              <a:defRPr sz="1800"/>
            </a:pPr>
            <a:fld id="{86CB4B4D-7CA3-9044-876B-883B54F8677D}" type="slidenum">
              <a:rPr sz="1600"/>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10</a:t>
            </a:r>
          </a:p>
        </p:txBody>
      </p:sp>
      <p:sp>
        <p:nvSpPr>
          <p:cNvPr id="88" name="Shape 88"/>
          <p:cNvSpPr/>
          <p:nvPr>
            <p:ph type="title"/>
          </p:nvPr>
        </p:nvSpPr>
        <p:spPr>
          <a:prstGeom prst="rect">
            <a:avLst/>
          </a:prstGeom>
        </p:spPr>
        <p:txBody>
          <a:bodyPr lIns="0" tIns="0" rIns="0" bIns="0">
            <a:normAutofit fontScale="100000" lnSpcReduction="0"/>
          </a:bodyPr>
          <a:lstStyle/>
          <a:p>
            <a:pPr lvl="0">
              <a:defRPr sz="1800"/>
            </a:pPr>
            <a:r>
              <a:rPr sz="4000"/>
              <a:t>Review of Initial Traffic Data</a:t>
            </a:r>
            <a:br>
              <a:rPr sz="4000"/>
            </a:br>
            <a:r>
              <a:t>(PM Counter Flow)</a:t>
            </a:r>
          </a:p>
        </p:txBody>
      </p:sp>
      <p:pic>
        <p:nvPicPr>
          <p:cNvPr id="89" name="image11.png"/>
          <p:cNvPicPr/>
          <p:nvPr/>
        </p:nvPicPr>
        <p:blipFill>
          <a:blip r:embed="rId2">
            <a:extLst/>
          </a:blip>
          <a:srcRect l="14387" t="18929" r="7013" b="10054"/>
          <a:stretch>
            <a:fillRect/>
          </a:stretch>
        </p:blipFill>
        <p:spPr>
          <a:xfrm>
            <a:off x="1466849" y="1846263"/>
            <a:ext cx="6229352" cy="4325938"/>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11</a:t>
            </a:r>
          </a:p>
        </p:txBody>
      </p:sp>
      <p:sp>
        <p:nvSpPr>
          <p:cNvPr id="92" name="Shape 92"/>
          <p:cNvSpPr/>
          <p:nvPr>
            <p:ph type="title"/>
          </p:nvPr>
        </p:nvSpPr>
        <p:spPr>
          <a:prstGeom prst="rect">
            <a:avLst/>
          </a:prstGeom>
        </p:spPr>
        <p:txBody>
          <a:bodyPr lIns="0" tIns="0" rIns="0" bIns="0">
            <a:normAutofit fontScale="100000" lnSpcReduction="0"/>
          </a:bodyPr>
          <a:lstStyle>
            <a:lvl1pPr>
              <a:defRPr sz="4000"/>
            </a:lvl1pPr>
          </a:lstStyle>
          <a:p>
            <a:pPr lvl="0">
              <a:defRPr sz="1800"/>
            </a:pPr>
            <a:r>
              <a:rPr sz="4000"/>
              <a:t>Review of Initial Traffic Data</a:t>
            </a:r>
          </a:p>
        </p:txBody>
      </p:sp>
      <p:sp>
        <p:nvSpPr>
          <p:cNvPr id="93" name="Shape 93"/>
          <p:cNvSpPr/>
          <p:nvPr>
            <p:ph type="body" idx="1"/>
          </p:nvPr>
        </p:nvSpPr>
        <p:spPr>
          <a:xfrm>
            <a:off x="457200" y="1600200"/>
            <a:ext cx="8229600" cy="4525963"/>
          </a:xfrm>
          <a:prstGeom prst="rect">
            <a:avLst/>
          </a:prstGeom>
        </p:spPr>
        <p:txBody>
          <a:bodyPr lIns="0" tIns="0" rIns="0" bIns="0">
            <a:normAutofit fontScale="100000" lnSpcReduction="0"/>
          </a:bodyPr>
          <a:lstStyle/>
          <a:p>
            <a:pPr lvl="0" marL="214312" indent="-214312">
              <a:spcBef>
                <a:spcPts val="400"/>
              </a:spcBef>
              <a:defRPr sz="1800"/>
            </a:pPr>
            <a:r>
              <a:rPr sz="2000"/>
              <a:t>Based on the review of the 2021 data received so far, County staff has reached the following conclusions:</a:t>
            </a:r>
            <a:endParaRPr sz="2000"/>
          </a:p>
          <a:p>
            <a:pPr lvl="1" marL="661307" indent="-204107">
              <a:spcBef>
                <a:spcPts val="400"/>
              </a:spcBef>
              <a:defRPr sz="1800"/>
            </a:pPr>
            <a:r>
              <a:rPr sz="2000"/>
              <a:t>The conversion from HOV-2+ to HOV-3+ vehicles being free in 2020, results in some increases in volumes on parallel roadways, particularly along US50 in Fairfax County</a:t>
            </a:r>
            <a:endParaRPr sz="2800"/>
          </a:p>
          <a:p>
            <a:pPr lvl="0" marL="214312" indent="-214312">
              <a:spcBef>
                <a:spcPts val="400"/>
              </a:spcBef>
              <a:defRPr sz="1800"/>
            </a:pPr>
            <a:r>
              <a:rPr sz="2000"/>
              <a:t>County staff is continuing to work with the inter-jurisdictional technical working group and the VDOT consultant team to identify the ability of the existing infrastructure to handle the increases upon conversion to HOV-3+</a:t>
            </a:r>
            <a:endParaRPr sz="2000"/>
          </a:p>
          <a:p>
            <a:pPr lvl="0" marL="214312" indent="-214312">
              <a:spcBef>
                <a:spcPts val="400"/>
              </a:spcBef>
              <a:defRPr sz="1800"/>
            </a:pPr>
            <a:r>
              <a:rPr sz="2000"/>
              <a:t>Additional analyses will be conducted on 2040 traffic data</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457200" y="762000"/>
            <a:ext cx="8382000" cy="1143000"/>
          </a:xfrm>
          <a:prstGeom prst="rect">
            <a:avLst/>
          </a:prstGeom>
        </p:spPr>
        <p:txBody>
          <a:bodyPr lIns="0" tIns="0" rIns="0" bIns="0">
            <a:normAutofit fontScale="100000" lnSpcReduction="0"/>
          </a:bodyPr>
          <a:lstStyle>
            <a:lvl1pPr>
              <a:defRPr sz="4000"/>
            </a:lvl1pPr>
          </a:lstStyle>
          <a:p>
            <a:pPr lvl="0">
              <a:defRPr sz="1800"/>
            </a:pPr>
            <a:r>
              <a:rPr sz="4000"/>
              <a:t>Framework Agreement: Background</a:t>
            </a:r>
          </a:p>
        </p:txBody>
      </p:sp>
      <p:sp>
        <p:nvSpPr>
          <p:cNvPr id="96" name="Shape 96"/>
          <p:cNvSpPr/>
          <p:nvPr>
            <p:ph type="body" idx="1"/>
          </p:nvPr>
        </p:nvSpPr>
        <p:spPr>
          <a:xfrm>
            <a:off x="822325" y="1846263"/>
            <a:ext cx="7543800" cy="4217988"/>
          </a:xfrm>
          <a:prstGeom prst="rect">
            <a:avLst/>
          </a:prstGeom>
        </p:spPr>
        <p:txBody>
          <a:bodyPr lIns="0" tIns="0" rIns="0" bIns="0">
            <a:normAutofit fontScale="100000" lnSpcReduction="0"/>
          </a:bodyPr>
          <a:lstStyle/>
          <a:p>
            <a:pPr lvl="0" marL="214312" indent="-214312">
              <a:spcBef>
                <a:spcPts val="400"/>
              </a:spcBef>
              <a:defRPr sz="1800"/>
            </a:pPr>
            <a:r>
              <a:rPr sz="2000"/>
              <a:t>In February 2015, Secretary Layne asked Arlington, Fairfax County and Falls Church to identify a regional partner for the I-66 Inside the Beltway Project</a:t>
            </a:r>
            <a:endParaRPr sz="2000"/>
          </a:p>
          <a:p>
            <a:pPr lvl="0" marL="214312" indent="-214312">
              <a:spcBef>
                <a:spcPts val="400"/>
              </a:spcBef>
              <a:defRPr sz="1800"/>
            </a:pPr>
            <a:r>
              <a:rPr sz="2000"/>
              <a:t>On March 3, 2015, the Board considered this request and recommended that the Northern Virginia Transportation Commission be designated as the regional partner </a:t>
            </a:r>
            <a:endParaRPr sz="2000"/>
          </a:p>
          <a:p>
            <a:pPr lvl="0" marL="214312" indent="-214312">
              <a:spcBef>
                <a:spcPts val="400"/>
              </a:spcBef>
              <a:defRPr sz="1800"/>
            </a:pPr>
            <a:r>
              <a:rPr sz="2000"/>
              <a:t>Similar action taken by the Arlington Board and the Falls Church City Council</a:t>
            </a:r>
            <a:endParaRPr sz="2000"/>
          </a:p>
          <a:p>
            <a:pPr lvl="0" marL="214312" indent="-214312">
              <a:spcBef>
                <a:spcPts val="400"/>
              </a:spcBef>
              <a:defRPr sz="1800"/>
            </a:pPr>
            <a:r>
              <a:rPr sz="2000"/>
              <a:t>On March 10, 2015, the three jurisdictions transmitted their request to Secretary Layne.</a:t>
            </a:r>
            <a:endParaRPr sz="2000"/>
          </a:p>
          <a:p>
            <a:pPr lvl="0" marL="214312" indent="-214312">
              <a:spcBef>
                <a:spcPts val="400"/>
              </a:spcBef>
              <a:defRPr sz="1800"/>
            </a:pPr>
            <a:r>
              <a:rPr sz="2000"/>
              <a:t>On March 25, 2015, Secretary Layne responded and concurred with the jurisdictions’ recommendation.</a:t>
            </a:r>
          </a:p>
        </p:txBody>
      </p:sp>
      <p:sp>
        <p:nvSpPr>
          <p:cNvPr id="97" name="Shape 97"/>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1600"/>
            </a:lvl1pPr>
          </a:lstStyle>
          <a:p>
            <a:pPr lvl="0">
              <a:defRPr sz="1800"/>
            </a:pPr>
            <a:fld id="{86CB4B4D-7CA3-9044-876B-883B54F8677D}" type="slidenum">
              <a:rPr sz="1600"/>
            </a:fld>
          </a:p>
        </p:txBody>
      </p:sp>
      <p:pic>
        <p:nvPicPr>
          <p:cNvPr id="98" name="image12.png"/>
          <p:cNvPicPr/>
          <p:nvPr/>
        </p:nvPicPr>
        <p:blipFill>
          <a:blip r:embed="rId2">
            <a:extLst/>
          </a:blip>
          <a:stretch>
            <a:fillRect/>
          </a:stretch>
        </p:blipFill>
        <p:spPr>
          <a:xfrm>
            <a:off x="7772400" y="5029200"/>
            <a:ext cx="1066800" cy="10668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xfrm>
            <a:off x="152400" y="762000"/>
            <a:ext cx="8915400" cy="1143000"/>
          </a:xfrm>
          <a:prstGeom prst="rect">
            <a:avLst/>
          </a:prstGeom>
        </p:spPr>
        <p:txBody>
          <a:bodyPr lIns="0" tIns="0" rIns="0" bIns="0">
            <a:normAutofit fontScale="100000" lnSpcReduction="0"/>
          </a:bodyPr>
          <a:lstStyle>
            <a:lvl1pPr>
              <a:defRPr sz="4000"/>
            </a:lvl1pPr>
          </a:lstStyle>
          <a:p>
            <a:pPr lvl="0">
              <a:defRPr sz="1800"/>
            </a:pPr>
            <a:r>
              <a:rPr sz="4000"/>
              <a:t>Framework Agreement</a:t>
            </a:r>
          </a:p>
        </p:txBody>
      </p:sp>
      <p:sp>
        <p:nvSpPr>
          <p:cNvPr id="101" name="Shape 101"/>
          <p:cNvSpPr/>
          <p:nvPr>
            <p:ph type="body" idx="1"/>
          </p:nvPr>
        </p:nvSpPr>
        <p:spPr>
          <a:xfrm>
            <a:off x="822325" y="1846263"/>
            <a:ext cx="7543800" cy="4217988"/>
          </a:xfrm>
          <a:prstGeom prst="rect">
            <a:avLst/>
          </a:prstGeom>
        </p:spPr>
        <p:txBody>
          <a:bodyPr lIns="0" tIns="0" rIns="0" bIns="0">
            <a:normAutofit fontScale="100000" lnSpcReduction="0"/>
          </a:bodyPr>
          <a:lstStyle/>
          <a:p>
            <a:pPr lvl="0" marL="214312" indent="-214312">
              <a:spcBef>
                <a:spcPts val="400"/>
              </a:spcBef>
              <a:defRPr sz="1800"/>
            </a:pPr>
            <a:r>
              <a:rPr sz="2000"/>
              <a:t>Staff from Arlington, Fairfax and Falls Church drafted an initial Framework Agreement in June 2015.</a:t>
            </a:r>
            <a:endParaRPr sz="2000"/>
          </a:p>
          <a:p>
            <a:pPr lvl="0" marL="214312" indent="-214312">
              <a:spcBef>
                <a:spcPts val="400"/>
              </a:spcBef>
              <a:defRPr sz="1800"/>
            </a:pPr>
            <a:r>
              <a:rPr sz="2000"/>
              <a:t>This Agreement was reviewed with NVTC on July 9, 2015.</a:t>
            </a:r>
            <a:endParaRPr sz="2000"/>
          </a:p>
          <a:p>
            <a:pPr lvl="0" marL="214312" indent="-214312">
              <a:spcBef>
                <a:spcPts val="400"/>
              </a:spcBef>
              <a:defRPr sz="1800"/>
            </a:pPr>
            <a:r>
              <a:rPr sz="2000"/>
              <a:t>The Commission offered comments and concerns</a:t>
            </a:r>
            <a:endParaRPr sz="2000"/>
          </a:p>
          <a:p>
            <a:pPr lvl="0" marL="214312" indent="-214312">
              <a:spcBef>
                <a:spcPts val="400"/>
              </a:spcBef>
              <a:defRPr sz="1800"/>
            </a:pPr>
            <a:r>
              <a:rPr sz="2000"/>
              <a:t>The Agreement was revised and submitted to the Commonwealth on August 19, 2015.</a:t>
            </a:r>
            <a:endParaRPr sz="2000"/>
          </a:p>
          <a:p>
            <a:pPr lvl="0" marL="214312" indent="-214312">
              <a:spcBef>
                <a:spcPts val="400"/>
              </a:spcBef>
              <a:defRPr sz="1800"/>
            </a:pPr>
            <a:r>
              <a:rPr sz="2000"/>
              <a:t>The Agreement outlined proposed roles for VDOT, CTB, NVTC and the local jurisdictions.  </a:t>
            </a:r>
          </a:p>
        </p:txBody>
      </p:sp>
      <p:sp>
        <p:nvSpPr>
          <p:cNvPr id="102" name="Shape 102"/>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1600"/>
            </a:lvl1pPr>
          </a:lstStyle>
          <a:p>
            <a:pPr lvl="0">
              <a:defRPr sz="1800"/>
            </a:pPr>
            <a:fld id="{86CB4B4D-7CA3-9044-876B-883B54F8677D}" type="slidenum">
              <a:rPr sz="1600"/>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xfrm>
            <a:off x="457200" y="762000"/>
            <a:ext cx="8229600" cy="990600"/>
          </a:xfrm>
          <a:prstGeom prst="rect">
            <a:avLst/>
          </a:prstGeom>
        </p:spPr>
        <p:txBody>
          <a:bodyPr lIns="0" tIns="0" rIns="0" bIns="0">
            <a:normAutofit fontScale="100000" lnSpcReduction="0"/>
          </a:bodyPr>
          <a:lstStyle>
            <a:lvl1pPr>
              <a:defRPr sz="4000"/>
            </a:lvl1pPr>
          </a:lstStyle>
          <a:p>
            <a:pPr lvl="0">
              <a:defRPr sz="1800"/>
            </a:pPr>
            <a:r>
              <a:rPr sz="4000"/>
              <a:t>Framework Agreement: Roles</a:t>
            </a:r>
          </a:p>
        </p:txBody>
      </p:sp>
      <p:sp>
        <p:nvSpPr>
          <p:cNvPr id="105" name="Shape 105"/>
          <p:cNvSpPr/>
          <p:nvPr>
            <p:ph type="body" idx="1"/>
          </p:nvPr>
        </p:nvSpPr>
        <p:spPr>
          <a:xfrm>
            <a:off x="609600" y="1752600"/>
            <a:ext cx="8229600" cy="4624388"/>
          </a:xfrm>
          <a:prstGeom prst="rect">
            <a:avLst/>
          </a:prstGeom>
        </p:spPr>
        <p:txBody>
          <a:bodyPr lIns="0" tIns="0" rIns="0" bIns="0">
            <a:normAutofit fontScale="100000" lnSpcReduction="0"/>
          </a:bodyPr>
          <a:lstStyle/>
          <a:p>
            <a:pPr lvl="0" marL="216296" indent="-216296">
              <a:spcBef>
                <a:spcPts val="400"/>
              </a:spcBef>
              <a:buFont typeface="Wingdings"/>
              <a:buChar char="▪"/>
              <a:defRPr sz="1800"/>
            </a:pPr>
            <a:r>
              <a:rPr b="1" sz="2000"/>
              <a:t>VDOT:</a:t>
            </a:r>
            <a:r>
              <a:rPr sz="2000"/>
              <a:t>  collect revenue, operate and maintain facility, and distribute remaining funding.</a:t>
            </a:r>
            <a:endParaRPr sz="2000"/>
          </a:p>
          <a:p>
            <a:pPr lvl="0" marL="216296" indent="-216296">
              <a:spcBef>
                <a:spcPts val="400"/>
              </a:spcBef>
              <a:buFont typeface="Wingdings"/>
              <a:buChar char="▪"/>
              <a:defRPr sz="1800"/>
            </a:pPr>
            <a:r>
              <a:rPr b="1" sz="2000"/>
              <a:t>CTB:</a:t>
            </a:r>
            <a:r>
              <a:rPr sz="2000"/>
              <a:t>  includes NVTC recommended projects in Six Year Program</a:t>
            </a:r>
            <a:endParaRPr b="1" sz="1600"/>
          </a:p>
          <a:p>
            <a:pPr lvl="0" marL="216296" indent="-216296">
              <a:spcBef>
                <a:spcPts val="400"/>
              </a:spcBef>
              <a:buFont typeface="Wingdings"/>
              <a:buChar char="▪"/>
              <a:defRPr sz="1800"/>
            </a:pPr>
            <a:r>
              <a:rPr b="1" sz="2000"/>
              <a:t>NVTC:</a:t>
            </a:r>
            <a:endParaRPr b="1" sz="2000"/>
          </a:p>
          <a:p>
            <a:pPr lvl="1" marL="522741" indent="-156028">
              <a:spcBef>
                <a:spcPts val="300"/>
              </a:spcBef>
              <a:buFont typeface="Wingdings"/>
              <a:buChar char="▪"/>
              <a:defRPr sz="1800"/>
            </a:pPr>
            <a:r>
              <a:rPr sz="1600"/>
              <a:t>Serves as fiduciary in receiving, managing, and segregating all remaining toll revenues</a:t>
            </a:r>
            <a:endParaRPr sz="2800"/>
          </a:p>
          <a:p>
            <a:pPr lvl="1" marL="522741" indent="-156028">
              <a:spcBef>
                <a:spcPts val="300"/>
              </a:spcBef>
              <a:buFont typeface="Wingdings"/>
              <a:buChar char="▪"/>
              <a:defRPr sz="1800"/>
            </a:pPr>
            <a:r>
              <a:rPr sz="1600"/>
              <a:t>Develops a project </a:t>
            </a:r>
            <a:r>
              <a:rPr sz="1600">
                <a:solidFill>
                  <a:srgbClr val="404040"/>
                </a:solidFill>
              </a:rPr>
              <a:t>application through the MAC</a:t>
            </a:r>
            <a:endParaRPr sz="2800"/>
          </a:p>
          <a:p>
            <a:pPr lvl="1" marL="522741" indent="-156028">
              <a:spcBef>
                <a:spcPts val="300"/>
              </a:spcBef>
              <a:buClr>
                <a:srgbClr val="404040"/>
              </a:buClr>
              <a:buFont typeface="Wingdings"/>
              <a:buChar char="▪"/>
              <a:defRPr sz="1800"/>
            </a:pPr>
            <a:r>
              <a:rPr sz="1600">
                <a:solidFill>
                  <a:srgbClr val="404040"/>
                </a:solidFill>
              </a:rPr>
              <a:t>Facilitates project selection process through the </a:t>
            </a:r>
            <a:r>
              <a:rPr sz="1600"/>
              <a:t>MAC</a:t>
            </a:r>
            <a:endParaRPr sz="2800"/>
          </a:p>
          <a:p>
            <a:pPr lvl="1" marL="522741" indent="-156028">
              <a:spcBef>
                <a:spcPts val="300"/>
              </a:spcBef>
              <a:buFont typeface="Wingdings"/>
              <a:buChar char="▪"/>
              <a:defRPr sz="1800"/>
            </a:pPr>
            <a:r>
              <a:rPr sz="1600"/>
              <a:t>Approves use of funds for multimodal projects</a:t>
            </a:r>
            <a:endParaRPr sz="2800"/>
          </a:p>
          <a:p>
            <a:pPr lvl="1" marL="522741" indent="-156028">
              <a:spcBef>
                <a:spcPts val="300"/>
              </a:spcBef>
              <a:buFont typeface="Wingdings"/>
              <a:buChar char="▪"/>
              <a:defRPr sz="1800"/>
            </a:pPr>
            <a:r>
              <a:rPr sz="1600"/>
              <a:t>Ensures lawful use of revenues and report on use</a:t>
            </a:r>
            <a:endParaRPr sz="2800"/>
          </a:p>
          <a:p>
            <a:pPr lvl="0" marL="346075" indent="-346075">
              <a:buFont typeface="Wingdings"/>
              <a:buChar char="▪"/>
              <a:defRPr sz="1800"/>
            </a:pPr>
            <a:endParaRPr b="1" sz="1600"/>
          </a:p>
          <a:p>
            <a:pPr lvl="0" marL="216296" indent="-216296">
              <a:spcBef>
                <a:spcPts val="400"/>
              </a:spcBef>
              <a:buFont typeface="Wingdings"/>
              <a:buChar char="▪"/>
              <a:defRPr sz="1800"/>
            </a:pPr>
            <a:r>
              <a:rPr b="1" sz="2000"/>
              <a:t>Arlington, Fairfax, and Falls Church (“Jurisdictions”): </a:t>
            </a:r>
            <a:r>
              <a:rPr sz="2000"/>
              <a:t>In consultation with VDOT and NVTC, apply selection criteria and recommend projects for funding</a:t>
            </a:r>
          </a:p>
        </p:txBody>
      </p:sp>
      <p:sp>
        <p:nvSpPr>
          <p:cNvPr id="106" name="Shape 106"/>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1600"/>
            </a:lvl1pPr>
          </a:lstStyle>
          <a:p>
            <a:pPr lvl="0">
              <a:defRPr sz="1800"/>
            </a:pPr>
            <a:fld id="{86CB4B4D-7CA3-9044-876B-883B54F8677D}" type="slidenum">
              <a:rPr sz="1600"/>
            </a:fld>
          </a:p>
        </p:txBody>
      </p:sp>
      <p:pic>
        <p:nvPicPr>
          <p:cNvPr id="107" name="image13.png"/>
          <p:cNvPicPr/>
          <p:nvPr/>
        </p:nvPicPr>
        <p:blipFill>
          <a:blip r:embed="rId2">
            <a:extLst/>
          </a:blip>
          <a:stretch>
            <a:fillRect/>
          </a:stretch>
        </p:blipFill>
        <p:spPr>
          <a:xfrm>
            <a:off x="6196012" y="3505200"/>
            <a:ext cx="2857501" cy="16002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lIns="0" tIns="0" rIns="0" bIns="0">
            <a:normAutofit fontScale="100000" lnSpcReduction="0"/>
          </a:bodyPr>
          <a:lstStyle/>
          <a:p>
            <a:pPr lvl="0" defTabSz="841247">
              <a:defRPr sz="1800"/>
            </a:pPr>
            <a:r>
              <a:rPr sz="3680"/>
              <a:t>Framework Agreement:</a:t>
            </a:r>
            <a:br>
              <a:rPr sz="3680"/>
            </a:br>
            <a:r>
              <a:rPr sz="3680"/>
              <a:t>Proposed Project Selection</a:t>
            </a:r>
          </a:p>
        </p:txBody>
      </p:sp>
      <p:sp>
        <p:nvSpPr>
          <p:cNvPr id="110" name="Shape 110"/>
          <p:cNvSpPr/>
          <p:nvPr>
            <p:ph type="body" idx="1"/>
          </p:nvPr>
        </p:nvSpPr>
        <p:spPr>
          <a:xfrm>
            <a:off x="457200" y="2057400"/>
            <a:ext cx="8229600" cy="4068763"/>
          </a:xfrm>
          <a:prstGeom prst="rect">
            <a:avLst/>
          </a:prstGeom>
        </p:spPr>
        <p:txBody>
          <a:bodyPr lIns="0" tIns="0" rIns="0" bIns="0">
            <a:normAutofit fontScale="100000" lnSpcReduction="0"/>
          </a:bodyPr>
          <a:lstStyle/>
          <a:p>
            <a:pPr lvl="0" marL="285750" indent="-285750">
              <a:spcBef>
                <a:spcPts val="400"/>
              </a:spcBef>
              <a:buAutoNum type="arabicPeriod" startAt="1"/>
              <a:defRPr sz="1800"/>
            </a:pPr>
            <a:r>
              <a:rPr sz="2000"/>
              <a:t>NVTC calls for project from eligible submitters including </a:t>
            </a:r>
            <a:endParaRPr sz="2000"/>
          </a:p>
          <a:p>
            <a:pPr lvl="2" marL="1066800" indent="-152400">
              <a:spcBef>
                <a:spcPts val="300"/>
              </a:spcBef>
              <a:defRPr sz="1800"/>
            </a:pPr>
            <a:r>
              <a:rPr sz="1600"/>
              <a:t>Planning District 8 jurisdictions, transit agencies, VDOT, DRPT</a:t>
            </a:r>
            <a:endParaRPr sz="2400"/>
          </a:p>
          <a:p>
            <a:pPr lvl="0" marL="285750" indent="-285750">
              <a:spcBef>
                <a:spcPts val="400"/>
              </a:spcBef>
              <a:buAutoNum type="arabicPeriod" startAt="2"/>
              <a:defRPr sz="1800"/>
            </a:pPr>
            <a:r>
              <a:rPr sz="2000"/>
              <a:t>NVTC conducts preliminary screening of projects</a:t>
            </a:r>
            <a:endParaRPr sz="2000"/>
          </a:p>
          <a:p>
            <a:pPr lvl="2" marL="1066800" indent="-152400">
              <a:spcBef>
                <a:spcPts val="300"/>
              </a:spcBef>
              <a:defRPr sz="1800"/>
            </a:pPr>
            <a:r>
              <a:rPr sz="1600"/>
              <a:t>Is the project in the 2012 Multimodal Study and referenced documentation*?</a:t>
            </a:r>
            <a:endParaRPr sz="2400"/>
          </a:p>
          <a:p>
            <a:pPr lvl="2" marL="1066800" indent="-152400">
              <a:spcBef>
                <a:spcPts val="300"/>
              </a:spcBef>
              <a:defRPr sz="1800"/>
            </a:pPr>
            <a:r>
              <a:rPr sz="1600"/>
              <a:t>Is the project located in or does it provide service to the Corridor?</a:t>
            </a:r>
            <a:endParaRPr sz="2400"/>
          </a:p>
          <a:p>
            <a:pPr lvl="2" marL="1066800" indent="-152400">
              <a:spcBef>
                <a:spcPts val="300"/>
              </a:spcBef>
              <a:defRPr sz="1800"/>
            </a:pPr>
            <a:r>
              <a:rPr sz="1600"/>
              <a:t>Does the project align with the legal and VDOT requirements?</a:t>
            </a:r>
            <a:endParaRPr sz="2400"/>
          </a:p>
          <a:p>
            <a:pPr lvl="0" marL="285750" indent="-285750">
              <a:spcBef>
                <a:spcPts val="400"/>
              </a:spcBef>
              <a:buAutoNum type="arabicPeriod" startAt="3"/>
              <a:defRPr sz="1800"/>
            </a:pPr>
            <a:r>
              <a:rPr sz="2000"/>
              <a:t>NVTC provides list of candidate projects to MAC</a:t>
            </a:r>
          </a:p>
        </p:txBody>
      </p:sp>
      <p:sp>
        <p:nvSpPr>
          <p:cNvPr id="111" name="Shape 111"/>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lstStyle>
          <a:p>
            <a:pPr lvl="0"/>
            <a:fld id="{86CB4B4D-7CA3-9044-876B-883B54F8677D}" type="slidenum"/>
          </a:p>
        </p:txBody>
      </p:sp>
      <p:sp>
        <p:nvSpPr>
          <p:cNvPr id="112" name="Shape 112"/>
          <p:cNvSpPr/>
          <p:nvPr/>
        </p:nvSpPr>
        <p:spPr>
          <a:xfrm>
            <a:off x="422275" y="5638800"/>
            <a:ext cx="7908925"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525" indent="-136525" algn="ctr"/>
            <a:r>
              <a:rPr sz="1000">
                <a:solidFill>
                  <a:srgbClr val="808080"/>
                </a:solidFill>
              </a:rPr>
              <a:t>* </a:t>
            </a:r>
            <a:r>
              <a:rPr sz="1200">
                <a:solidFill>
                  <a:srgbClr val="808080"/>
                </a:solidFill>
              </a:rPr>
              <a:t>The 2012 I-66 Multimodal Study Inside the Beltway incorporates the 2013 Supplemental Report and the CLRP+ baseline (2011 CLRP and the transit/TDM improvements from the 2009 DRPT I-66Transit/TDM Study)</a:t>
            </a:r>
          </a:p>
        </p:txBody>
      </p:sp>
      <p:pic>
        <p:nvPicPr>
          <p:cNvPr id="113" name="image14.png"/>
          <p:cNvPicPr/>
          <p:nvPr/>
        </p:nvPicPr>
        <p:blipFill>
          <a:blip r:embed="rId2">
            <a:extLst/>
          </a:blip>
          <a:stretch>
            <a:fillRect/>
          </a:stretch>
        </p:blipFill>
        <p:spPr>
          <a:xfrm>
            <a:off x="6553200" y="3959225"/>
            <a:ext cx="2230439" cy="1679575"/>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lIns="0" tIns="0" rIns="0" bIns="0">
            <a:normAutofit fontScale="100000" lnSpcReduction="0"/>
          </a:bodyPr>
          <a:lstStyle/>
          <a:p>
            <a:pPr lvl="0" defTabSz="841247">
              <a:defRPr sz="1800"/>
            </a:pPr>
            <a:r>
              <a:rPr sz="3680"/>
              <a:t>Framework Agreement:</a:t>
            </a:r>
            <a:br>
              <a:rPr sz="3680"/>
            </a:br>
            <a:r>
              <a:rPr sz="3680"/>
              <a:t>Proposed Project Selection </a:t>
            </a:r>
            <a:r>
              <a:rPr sz="1840"/>
              <a:t>(continued)</a:t>
            </a:r>
          </a:p>
        </p:txBody>
      </p:sp>
      <p:sp>
        <p:nvSpPr>
          <p:cNvPr id="116" name="Shape 116"/>
          <p:cNvSpPr/>
          <p:nvPr>
            <p:ph type="body" idx="1"/>
          </p:nvPr>
        </p:nvSpPr>
        <p:spPr>
          <a:xfrm>
            <a:off x="457200" y="2209800"/>
            <a:ext cx="8229600" cy="3916363"/>
          </a:xfrm>
          <a:prstGeom prst="rect">
            <a:avLst/>
          </a:prstGeom>
        </p:spPr>
        <p:txBody>
          <a:bodyPr lIns="0" tIns="0" rIns="0" bIns="0">
            <a:normAutofit fontScale="100000" lnSpcReduction="0"/>
          </a:bodyPr>
          <a:lstStyle/>
          <a:p>
            <a:pPr lvl="0" marL="285750" indent="-285750">
              <a:spcBef>
                <a:spcPts val="400"/>
              </a:spcBef>
              <a:buAutoNum type="arabicPeriod" startAt="4"/>
              <a:defRPr sz="1800"/>
            </a:pPr>
            <a:r>
              <a:rPr sz="2000"/>
              <a:t>MAC applies selection criteria</a:t>
            </a:r>
            <a:endParaRPr sz="2000"/>
          </a:p>
          <a:p>
            <a:pPr lvl="2" marL="1066800" indent="-152400">
              <a:spcBef>
                <a:spcPts val="300"/>
              </a:spcBef>
              <a:defRPr sz="1800"/>
            </a:pPr>
            <a:r>
              <a:rPr sz="1600"/>
              <a:t>Jurisdictions, VDOT/DRPT, and NVTC screen list and develop                draft list of projects</a:t>
            </a:r>
            <a:endParaRPr sz="2400"/>
          </a:p>
          <a:p>
            <a:pPr lvl="0" marL="285750" indent="-285750">
              <a:spcBef>
                <a:spcPts val="400"/>
              </a:spcBef>
              <a:buAutoNum type="arabicPeriod" startAt="5"/>
              <a:defRPr sz="1800"/>
            </a:pPr>
            <a:r>
              <a:rPr sz="2000"/>
              <a:t>MAC recommendations draft list of projects </a:t>
            </a:r>
            <a:endParaRPr sz="2000"/>
          </a:p>
          <a:p>
            <a:pPr lvl="0" marL="285750" indent="-285750">
              <a:spcBef>
                <a:spcPts val="400"/>
              </a:spcBef>
              <a:buAutoNum type="arabicPeriod" startAt="5"/>
              <a:defRPr sz="1800"/>
            </a:pPr>
            <a:r>
              <a:rPr sz="2000"/>
              <a:t>NVTC holds public hearing to review draft list of projects</a:t>
            </a:r>
            <a:endParaRPr sz="2000"/>
          </a:p>
          <a:p>
            <a:pPr lvl="0" marL="285750" indent="-285750">
              <a:spcBef>
                <a:spcPts val="400"/>
              </a:spcBef>
              <a:buAutoNum type="arabicPeriod" startAt="5"/>
              <a:defRPr sz="1800"/>
            </a:pPr>
            <a:r>
              <a:rPr sz="2000"/>
              <a:t>Jurisdictions, VDOT/DRPT, and NVTC finalize list of projects based on feedback </a:t>
            </a:r>
            <a:endParaRPr sz="2000"/>
          </a:p>
          <a:p>
            <a:pPr lvl="2" marL="1066800" indent="-152400">
              <a:spcBef>
                <a:spcPts val="300"/>
              </a:spcBef>
              <a:defRPr sz="1800"/>
            </a:pPr>
            <a:r>
              <a:rPr sz="1600"/>
              <a:t>If there is disagreement, staff will meet and confer. CAOs are final arbiters</a:t>
            </a:r>
            <a:endParaRPr sz="2400"/>
          </a:p>
          <a:p>
            <a:pPr lvl="0" marL="285750" indent="-285750">
              <a:spcBef>
                <a:spcPts val="400"/>
              </a:spcBef>
              <a:buAutoNum type="arabicPeriod" startAt="8"/>
              <a:defRPr sz="1800"/>
            </a:pPr>
            <a:r>
              <a:rPr sz="2000"/>
              <a:t>NVTC forwards finalized list to jurisdictions for approval</a:t>
            </a:r>
            <a:endParaRPr sz="2000"/>
          </a:p>
          <a:p>
            <a:pPr lvl="0" marL="285750" indent="-285750">
              <a:spcBef>
                <a:spcPts val="400"/>
              </a:spcBef>
              <a:buAutoNum type="arabicPeriod" startAt="8"/>
              <a:defRPr sz="1800"/>
            </a:pPr>
            <a:r>
              <a:rPr sz="2000"/>
              <a:t>NVTC approves use of funding for recommended projects</a:t>
            </a:r>
            <a:endParaRPr sz="2000"/>
          </a:p>
          <a:p>
            <a:pPr lvl="2" marL="1066800" indent="-152400">
              <a:spcBef>
                <a:spcPts val="300"/>
              </a:spcBef>
              <a:defRPr sz="1800"/>
            </a:pPr>
            <a:r>
              <a:rPr sz="1600"/>
              <a:t>If no concurrence, NVTC remands list to jurisdictions for further refinement</a:t>
            </a:r>
          </a:p>
        </p:txBody>
      </p:sp>
      <p:sp>
        <p:nvSpPr>
          <p:cNvPr id="117" name="Shape 117"/>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lstStyle>
          <a:p>
            <a:pPr lvl="0"/>
            <a:fld id="{86CB4B4D-7CA3-9044-876B-883B54F8677D}" type="slidenum"/>
          </a:p>
        </p:txBody>
      </p:sp>
      <p:pic>
        <p:nvPicPr>
          <p:cNvPr id="118" name="image15.png"/>
          <p:cNvPicPr/>
          <p:nvPr/>
        </p:nvPicPr>
        <p:blipFill>
          <a:blip r:embed="rId2">
            <a:extLst/>
          </a:blip>
          <a:stretch>
            <a:fillRect/>
          </a:stretch>
        </p:blipFill>
        <p:spPr>
          <a:xfrm>
            <a:off x="7543800" y="1981200"/>
            <a:ext cx="1219200" cy="18288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prstGeom prst="rect">
            <a:avLst/>
          </a:prstGeom>
        </p:spPr>
        <p:txBody>
          <a:bodyPr lIns="0" tIns="0" rIns="0" bIns="0">
            <a:normAutofit fontScale="100000" lnSpcReduction="0"/>
          </a:bodyPr>
          <a:lstStyle/>
          <a:p>
            <a:pPr lvl="0" defTabSz="841247">
              <a:defRPr sz="1800"/>
            </a:pPr>
            <a:r>
              <a:rPr sz="3680"/>
              <a:t>Framework Agreement:</a:t>
            </a:r>
            <a:br>
              <a:rPr sz="3680"/>
            </a:br>
            <a:r>
              <a:rPr sz="3680"/>
              <a:t>Project Funding</a:t>
            </a:r>
          </a:p>
        </p:txBody>
      </p:sp>
      <p:sp>
        <p:nvSpPr>
          <p:cNvPr id="121" name="Shape 121"/>
          <p:cNvSpPr/>
          <p:nvPr>
            <p:ph type="body" idx="1"/>
          </p:nvPr>
        </p:nvSpPr>
        <p:spPr>
          <a:xfrm>
            <a:off x="822325" y="1981200"/>
            <a:ext cx="7543800" cy="4203700"/>
          </a:xfrm>
          <a:prstGeom prst="rect">
            <a:avLst/>
          </a:prstGeom>
        </p:spPr>
        <p:txBody>
          <a:bodyPr lIns="0" tIns="0" rIns="0" bIns="0">
            <a:normAutofit fontScale="100000" lnSpcReduction="0"/>
          </a:bodyPr>
          <a:lstStyle/>
          <a:p>
            <a:pPr lvl="0" marL="217170" indent="-217170">
              <a:spcBef>
                <a:spcPts val="600"/>
              </a:spcBef>
              <a:buFont typeface="Wingdings"/>
              <a:buChar char="▪"/>
              <a:defRPr sz="1800"/>
            </a:pPr>
            <a:r>
              <a:rPr sz="2000"/>
              <a:t>NVTC will: </a:t>
            </a:r>
            <a:endParaRPr sz="2000"/>
          </a:p>
          <a:p>
            <a:pPr lvl="1" marL="491163" indent="-198555">
              <a:spcBef>
                <a:spcPts val="600"/>
              </a:spcBef>
              <a:buFont typeface="Wingdings"/>
              <a:buChar char="▪"/>
              <a:defRPr sz="1800"/>
            </a:pPr>
            <a:r>
              <a:rPr sz="1600"/>
              <a:t>Develop a project agreement for use by NVTC to 		   distribute funding to project sponsors</a:t>
            </a:r>
            <a:endParaRPr sz="2800"/>
          </a:p>
          <a:p>
            <a:pPr lvl="1" marL="491163" indent="-198555">
              <a:spcBef>
                <a:spcPts val="600"/>
              </a:spcBef>
              <a:buFont typeface="Wingdings"/>
              <a:buChar char="▪"/>
              <a:defRPr sz="1800"/>
            </a:pPr>
            <a:r>
              <a:rPr sz="1600"/>
              <a:t>Provide funding to project sponsors as outlined in agreement</a:t>
            </a:r>
            <a:endParaRPr sz="2800"/>
          </a:p>
          <a:p>
            <a:pPr lvl="1" marL="491163" indent="-198555">
              <a:spcBef>
                <a:spcPts val="600"/>
              </a:spcBef>
              <a:buFont typeface="Wingdings"/>
              <a:buChar char="▪"/>
              <a:defRPr sz="1800"/>
            </a:pPr>
            <a:r>
              <a:rPr sz="1600"/>
              <a:t>Monitor project implementation to ensure compliance</a:t>
            </a:r>
            <a:endParaRPr sz="2800"/>
          </a:p>
          <a:p>
            <a:pPr lvl="1" marL="491163" indent="-198555">
              <a:spcBef>
                <a:spcPts val="600"/>
              </a:spcBef>
              <a:buFont typeface="Wingdings"/>
              <a:buChar char="▪"/>
              <a:defRPr sz="1800"/>
            </a:pPr>
            <a:r>
              <a:rPr sz="1600"/>
              <a:t>Conduct periodic reviews of projects</a:t>
            </a:r>
            <a:endParaRPr sz="2800"/>
          </a:p>
          <a:p>
            <a:pPr lvl="1" marL="491163" indent="-198555">
              <a:spcBef>
                <a:spcPts val="600"/>
              </a:spcBef>
              <a:buFont typeface="Wingdings"/>
              <a:buChar char="▪"/>
              <a:defRPr sz="1800"/>
            </a:pPr>
            <a:r>
              <a:rPr sz="1600"/>
              <a:t>Report on the use of funding in consultation with project sponsors and to the public</a:t>
            </a:r>
            <a:endParaRPr sz="2000"/>
          </a:p>
          <a:p>
            <a:pPr lvl="0" marL="217170" indent="-217170">
              <a:spcBef>
                <a:spcPts val="600"/>
              </a:spcBef>
              <a:buFont typeface="Wingdings"/>
              <a:buChar char="▪"/>
              <a:defRPr sz="1800"/>
            </a:pPr>
            <a:r>
              <a:rPr sz="2000"/>
              <a:t>Project sponsors will:</a:t>
            </a:r>
            <a:endParaRPr sz="2000"/>
          </a:p>
          <a:p>
            <a:pPr lvl="1" marL="598605" indent="-198555">
              <a:spcBef>
                <a:spcPts val="600"/>
              </a:spcBef>
              <a:buFont typeface="Wingdings"/>
              <a:buChar char="▪"/>
              <a:defRPr sz="1800"/>
            </a:pPr>
            <a:r>
              <a:rPr sz="1600"/>
              <a:t>implement projects and services</a:t>
            </a:r>
            <a:endParaRPr sz="2800"/>
          </a:p>
          <a:p>
            <a:pPr lvl="1" marL="598605" indent="-198555">
              <a:spcBef>
                <a:spcPts val="600"/>
              </a:spcBef>
              <a:buFont typeface="Wingdings"/>
              <a:buChar char="▪"/>
              <a:defRPr sz="1800"/>
            </a:pPr>
            <a:r>
              <a:rPr sz="1600"/>
              <a:t>provide documentation of expenses and information regarding project status</a:t>
            </a:r>
          </a:p>
        </p:txBody>
      </p:sp>
      <p:sp>
        <p:nvSpPr>
          <p:cNvPr id="122" name="Shape 122"/>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1600"/>
            </a:lvl1pPr>
          </a:lstStyle>
          <a:p>
            <a:pPr lvl="0">
              <a:defRPr sz="1800"/>
            </a:pPr>
            <a:fld id="{86CB4B4D-7CA3-9044-876B-883B54F8677D}" type="slidenum">
              <a:rPr sz="1600"/>
            </a:fld>
          </a:p>
        </p:txBody>
      </p:sp>
      <p:pic>
        <p:nvPicPr>
          <p:cNvPr id="123" name="image16.png"/>
          <p:cNvPicPr/>
          <p:nvPr/>
        </p:nvPicPr>
        <p:blipFill>
          <a:blip r:embed="rId2">
            <a:extLst/>
          </a:blip>
          <a:stretch>
            <a:fillRect/>
          </a:stretch>
        </p:blipFill>
        <p:spPr>
          <a:xfrm>
            <a:off x="6477000" y="1524000"/>
            <a:ext cx="2449514" cy="13716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18</a:t>
            </a:r>
          </a:p>
        </p:txBody>
      </p:sp>
      <p:sp>
        <p:nvSpPr>
          <p:cNvPr id="126" name="Shape 126"/>
          <p:cNvSpPr/>
          <p:nvPr>
            <p:ph type="title"/>
          </p:nvPr>
        </p:nvSpPr>
        <p:spPr>
          <a:xfrm>
            <a:off x="457200" y="762000"/>
            <a:ext cx="8229600" cy="914400"/>
          </a:xfrm>
          <a:prstGeom prst="rect">
            <a:avLst/>
          </a:prstGeom>
        </p:spPr>
        <p:txBody>
          <a:bodyPr lIns="0" tIns="0" rIns="0" bIns="0">
            <a:normAutofit fontScale="100000" lnSpcReduction="0"/>
          </a:bodyPr>
          <a:lstStyle>
            <a:lvl1pPr>
              <a:defRPr sz="4000"/>
            </a:lvl1pPr>
          </a:lstStyle>
          <a:p>
            <a:pPr lvl="0">
              <a:defRPr sz="1800"/>
            </a:pPr>
            <a:r>
              <a:rPr sz="4000"/>
              <a:t>Commonwealth’s Draft</a:t>
            </a:r>
          </a:p>
        </p:txBody>
      </p:sp>
      <p:sp>
        <p:nvSpPr>
          <p:cNvPr id="127" name="Shape 127"/>
          <p:cNvSpPr/>
          <p:nvPr>
            <p:ph type="body" idx="1"/>
          </p:nvPr>
        </p:nvSpPr>
        <p:spPr>
          <a:xfrm>
            <a:off x="457200" y="1676400"/>
            <a:ext cx="8229600" cy="4449763"/>
          </a:xfrm>
          <a:prstGeom prst="rect">
            <a:avLst/>
          </a:prstGeom>
        </p:spPr>
        <p:txBody>
          <a:bodyPr lIns="0" tIns="0" rIns="0" bIns="0">
            <a:normAutofit fontScale="100000" lnSpcReduction="0"/>
          </a:bodyPr>
          <a:lstStyle/>
          <a:p>
            <a:pPr lvl="0" marL="214312" indent="-214312">
              <a:spcBef>
                <a:spcPts val="400"/>
              </a:spcBef>
              <a:defRPr sz="1800"/>
            </a:pPr>
            <a:r>
              <a:rPr sz="2000"/>
              <a:t>County staff received the Commonwealth’s draft of the Framework Agreement on September 28</a:t>
            </a:r>
            <a:endParaRPr sz="2000"/>
          </a:p>
          <a:p>
            <a:pPr lvl="0" marL="214312" indent="-214312">
              <a:spcBef>
                <a:spcPts val="400"/>
              </a:spcBef>
              <a:defRPr sz="1800"/>
            </a:pPr>
            <a:r>
              <a:rPr sz="2000"/>
              <a:t>Very different from jurisdictions’ draft</a:t>
            </a:r>
            <a:endParaRPr sz="2000"/>
          </a:p>
          <a:p>
            <a:pPr lvl="1" marL="661307" indent="-204107">
              <a:spcBef>
                <a:spcPts val="400"/>
              </a:spcBef>
              <a:defRPr sz="1800"/>
            </a:pPr>
            <a:r>
              <a:rPr sz="2000"/>
              <a:t>More specific language defining the project</a:t>
            </a:r>
            <a:endParaRPr sz="2800"/>
          </a:p>
          <a:p>
            <a:pPr lvl="1" marL="661307" indent="-204107">
              <a:spcBef>
                <a:spcPts val="400"/>
              </a:spcBef>
              <a:defRPr sz="1800"/>
            </a:pPr>
            <a:r>
              <a:rPr sz="2000"/>
              <a:t>Expands language regarding VDOT’s and CTB’s roles</a:t>
            </a:r>
            <a:endParaRPr sz="2800"/>
          </a:p>
          <a:p>
            <a:pPr lvl="1" marL="661307" indent="-204107">
              <a:spcBef>
                <a:spcPts val="400"/>
              </a:spcBef>
              <a:defRPr sz="1800"/>
            </a:pPr>
            <a:r>
              <a:rPr sz="2000"/>
              <a:t>Establishes priorities for use of toll revenues</a:t>
            </a:r>
            <a:endParaRPr sz="2800"/>
          </a:p>
          <a:p>
            <a:pPr lvl="1" marL="661307" indent="-204107">
              <a:spcBef>
                <a:spcPts val="400"/>
              </a:spcBef>
              <a:defRPr sz="1800"/>
            </a:pPr>
            <a:r>
              <a:rPr sz="2000"/>
              <a:t>Establishes conditions for widening EB from Dulles Connector Road to Fairfax Drive</a:t>
            </a:r>
            <a:endParaRPr sz="2800"/>
          </a:p>
          <a:p>
            <a:pPr lvl="2" marL="1104900" indent="-190500">
              <a:spcBef>
                <a:spcPts val="400"/>
              </a:spcBef>
              <a:defRPr sz="1800"/>
            </a:pPr>
            <a:r>
              <a:rPr sz="2000"/>
              <a:t>Later Date: 5 years from commencement of tolling (2022?) or 2 years after the increase from HOV-2 to HOV-3 (2022-2023?): evaluation of operating speeds</a:t>
            </a:r>
            <a:endParaRPr sz="2400"/>
          </a:p>
          <a:p>
            <a:pPr lvl="2" marL="1104900" indent="-190500">
              <a:spcBef>
                <a:spcPts val="400"/>
              </a:spcBef>
              <a:defRPr sz="1800"/>
            </a:pPr>
            <a:r>
              <a:rPr sz="2000"/>
              <a:t>If average operating speed falls below __ mph more than 10% of the time, design of widening to begin</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19</a:t>
            </a:r>
          </a:p>
        </p:txBody>
      </p:sp>
      <p:sp>
        <p:nvSpPr>
          <p:cNvPr id="130" name="Shape 130"/>
          <p:cNvSpPr/>
          <p:nvPr>
            <p:ph type="title"/>
          </p:nvPr>
        </p:nvSpPr>
        <p:spPr>
          <a:xfrm>
            <a:off x="457200" y="762000"/>
            <a:ext cx="8229600" cy="838200"/>
          </a:xfrm>
          <a:prstGeom prst="rect">
            <a:avLst/>
          </a:prstGeom>
        </p:spPr>
        <p:txBody>
          <a:bodyPr lIns="0" tIns="0" rIns="0" bIns="0">
            <a:normAutofit fontScale="100000" lnSpcReduction="0"/>
          </a:bodyPr>
          <a:lstStyle>
            <a:lvl1pPr>
              <a:defRPr sz="4000"/>
            </a:lvl1pPr>
          </a:lstStyle>
          <a:p>
            <a:pPr lvl="0">
              <a:defRPr sz="1800"/>
            </a:pPr>
            <a:r>
              <a:rPr sz="4000"/>
              <a:t>Commonwealth’s Draft</a:t>
            </a:r>
          </a:p>
        </p:txBody>
      </p:sp>
      <p:sp>
        <p:nvSpPr>
          <p:cNvPr id="131" name="Shape 131"/>
          <p:cNvSpPr/>
          <p:nvPr>
            <p:ph type="body" idx="1"/>
          </p:nvPr>
        </p:nvSpPr>
        <p:spPr>
          <a:xfrm>
            <a:off x="457200" y="1524000"/>
            <a:ext cx="8382000" cy="4602163"/>
          </a:xfrm>
          <a:prstGeom prst="rect">
            <a:avLst/>
          </a:prstGeom>
        </p:spPr>
        <p:txBody>
          <a:bodyPr lIns="0" tIns="0" rIns="0" bIns="0">
            <a:normAutofit fontScale="100000" lnSpcReduction="0"/>
          </a:bodyPr>
          <a:lstStyle/>
          <a:p>
            <a:pPr lvl="1" marL="661307" indent="-204107">
              <a:spcBef>
                <a:spcPts val="400"/>
              </a:spcBef>
              <a:defRPr sz="1800"/>
            </a:pPr>
            <a:r>
              <a:rPr sz="2000"/>
              <a:t>Includes language regarding conditions for suspending tolls</a:t>
            </a:r>
            <a:endParaRPr sz="2800"/>
          </a:p>
          <a:p>
            <a:pPr lvl="1" marL="661307" indent="-204107">
              <a:spcBef>
                <a:spcPts val="400"/>
              </a:spcBef>
              <a:defRPr sz="1800"/>
            </a:pPr>
            <a:r>
              <a:rPr sz="2000"/>
              <a:t>Includes language regarding eligible projects for toll funds and sets time limits for obligating and spending toll revenues</a:t>
            </a:r>
            <a:endParaRPr sz="2800"/>
          </a:p>
          <a:p>
            <a:pPr lvl="1" marL="661307" indent="-204107">
              <a:spcBef>
                <a:spcPts val="400"/>
              </a:spcBef>
              <a:defRPr sz="1800"/>
            </a:pPr>
            <a:r>
              <a:rPr sz="2000"/>
              <a:t>Limited language about the project selection process</a:t>
            </a:r>
            <a:endParaRPr sz="2800"/>
          </a:p>
          <a:p>
            <a:pPr lvl="2" marL="1104900" indent="-190500">
              <a:spcBef>
                <a:spcPts val="400"/>
              </a:spcBef>
              <a:defRPr sz="1800"/>
            </a:pPr>
            <a:r>
              <a:rPr sz="2000"/>
              <a:t>Requires that information on projects be provided to the public</a:t>
            </a:r>
            <a:endParaRPr sz="2400"/>
          </a:p>
          <a:p>
            <a:pPr lvl="1" marL="661307" indent="-204107">
              <a:spcBef>
                <a:spcPts val="400"/>
              </a:spcBef>
              <a:defRPr sz="1800"/>
            </a:pPr>
            <a:r>
              <a:rPr sz="2000"/>
              <a:t>Includes language that would make if difficult for NVTC to bond revenues</a:t>
            </a:r>
            <a:endParaRPr sz="2800"/>
          </a:p>
          <a:p>
            <a:pPr lvl="1" marL="661307" indent="-204107">
              <a:spcBef>
                <a:spcPts val="400"/>
              </a:spcBef>
              <a:defRPr sz="1800"/>
            </a:pPr>
            <a:r>
              <a:rPr sz="2000"/>
              <a:t>Local jurisdictions are not parties to the agreement</a:t>
            </a:r>
          </a:p>
        </p:txBody>
      </p:sp>
      <p:pic>
        <p:nvPicPr>
          <p:cNvPr id="132" name="image17.png"/>
          <p:cNvPicPr/>
          <p:nvPr/>
        </p:nvPicPr>
        <p:blipFill>
          <a:blip r:embed="rId2">
            <a:extLst/>
          </a:blip>
          <a:stretch>
            <a:fillRect/>
          </a:stretch>
        </p:blipFill>
        <p:spPr>
          <a:xfrm>
            <a:off x="2819400" y="4343400"/>
            <a:ext cx="3609975" cy="196215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2</a:t>
            </a:r>
          </a:p>
        </p:txBody>
      </p:sp>
      <p:sp>
        <p:nvSpPr>
          <p:cNvPr id="52" name="Shape 52"/>
          <p:cNvSpPr/>
          <p:nvPr>
            <p:ph type="title"/>
          </p:nvPr>
        </p:nvSpPr>
        <p:spPr>
          <a:xfrm>
            <a:off x="457200" y="762000"/>
            <a:ext cx="8229600" cy="685800"/>
          </a:xfrm>
          <a:prstGeom prst="rect">
            <a:avLst/>
          </a:prstGeom>
        </p:spPr>
        <p:txBody>
          <a:bodyPr lIns="0" tIns="0" rIns="0" bIns="0">
            <a:normAutofit fontScale="100000" lnSpcReduction="0"/>
          </a:bodyPr>
          <a:lstStyle>
            <a:lvl1pPr>
              <a:defRPr sz="4000"/>
            </a:lvl1pPr>
          </a:lstStyle>
          <a:p>
            <a:pPr lvl="0">
              <a:defRPr sz="1800"/>
            </a:pPr>
            <a:r>
              <a:rPr sz="4000"/>
              <a:t>Project Basics</a:t>
            </a:r>
          </a:p>
        </p:txBody>
      </p:sp>
      <p:sp>
        <p:nvSpPr>
          <p:cNvPr id="53" name="Shape 53"/>
          <p:cNvSpPr/>
          <p:nvPr>
            <p:ph type="body" idx="1"/>
          </p:nvPr>
        </p:nvSpPr>
        <p:spPr>
          <a:xfrm>
            <a:off x="457200" y="1447800"/>
            <a:ext cx="8382000" cy="4678363"/>
          </a:xfrm>
          <a:prstGeom prst="rect">
            <a:avLst/>
          </a:prstGeom>
        </p:spPr>
        <p:txBody>
          <a:bodyPr lIns="0" tIns="0" rIns="0" bIns="0">
            <a:normAutofit fontScale="100000" lnSpcReduction="0"/>
          </a:bodyPr>
          <a:lstStyle/>
          <a:p>
            <a:pPr lvl="0" marL="205739" indent="-205739" defTabSz="877823">
              <a:spcBef>
                <a:spcPts val="400"/>
              </a:spcBef>
              <a:defRPr sz="1800"/>
            </a:pPr>
            <a:r>
              <a:rPr sz="1919"/>
              <a:t>Congestion on I-66 Inside the Beltway is a significant problem.</a:t>
            </a:r>
            <a:endParaRPr sz="1919"/>
          </a:p>
          <a:p>
            <a:pPr lvl="0" marL="205739" indent="-205739" defTabSz="877823">
              <a:spcBef>
                <a:spcPts val="400"/>
              </a:spcBef>
              <a:defRPr sz="1800"/>
            </a:pPr>
            <a:r>
              <a:rPr sz="1919"/>
              <a:t>Roadway congestion also affects the reliability of bus service</a:t>
            </a:r>
            <a:endParaRPr sz="1919"/>
          </a:p>
          <a:p>
            <a:pPr lvl="0" marL="205739" indent="-205739" defTabSz="877823">
              <a:spcBef>
                <a:spcPts val="400"/>
              </a:spcBef>
              <a:defRPr sz="1800"/>
            </a:pPr>
            <a:r>
              <a:rPr sz="1919"/>
              <a:t>Metrorail’s Orange and Silver Lines are experiencing overcrowding.</a:t>
            </a:r>
            <a:endParaRPr sz="1919"/>
          </a:p>
          <a:p>
            <a:pPr lvl="0" marL="0" indent="0" defTabSz="877823">
              <a:buSzTx/>
              <a:buNone/>
              <a:defRPr sz="1800"/>
            </a:pPr>
            <a:endParaRPr sz="1919"/>
          </a:p>
          <a:p>
            <a:pPr lvl="0" marL="329184" indent="-329184" defTabSz="877823">
              <a:defRPr sz="1800"/>
            </a:pPr>
            <a:endParaRPr sz="1919"/>
          </a:p>
          <a:p>
            <a:pPr lvl="0" marL="329184" indent="-329184" defTabSz="877823">
              <a:defRPr sz="1800"/>
            </a:pPr>
            <a:endParaRPr sz="1919"/>
          </a:p>
          <a:p>
            <a:pPr lvl="0" marL="329184" indent="-329184" defTabSz="877823">
              <a:defRPr sz="1800"/>
            </a:pPr>
            <a:endParaRPr sz="2688"/>
          </a:p>
          <a:p>
            <a:pPr lvl="0" marL="329184" indent="-329184" defTabSz="877823">
              <a:defRPr sz="1800"/>
            </a:pPr>
            <a:endParaRPr sz="1919"/>
          </a:p>
          <a:p>
            <a:pPr lvl="0" marL="205739" indent="-205739" defTabSz="877823">
              <a:spcBef>
                <a:spcPts val="400"/>
              </a:spcBef>
              <a:defRPr sz="1800"/>
            </a:pPr>
            <a:r>
              <a:rPr sz="1919"/>
              <a:t>Secretary of Transportation Aubrey Layne proposed tolling I-66 Inside the Beltway in both directions in the a.m. and p.m. peak periods.</a:t>
            </a:r>
            <a:endParaRPr sz="1919"/>
          </a:p>
          <a:p>
            <a:pPr lvl="0" marL="205739" indent="-205739" defTabSz="877823">
              <a:spcBef>
                <a:spcPts val="400"/>
              </a:spcBef>
              <a:defRPr sz="1800"/>
            </a:pPr>
            <a:r>
              <a:rPr sz="1919"/>
              <a:t>These tolls would generate about $5-10 million per year in revenues (after operations and maintenance) to support multimodal improvements in the corridor. </a:t>
            </a:r>
          </a:p>
        </p:txBody>
      </p:sp>
      <p:pic>
        <p:nvPicPr>
          <p:cNvPr id="54" name="image7.png"/>
          <p:cNvPicPr/>
          <p:nvPr/>
        </p:nvPicPr>
        <p:blipFill>
          <a:blip r:embed="rId2">
            <a:extLst/>
          </a:blip>
          <a:stretch>
            <a:fillRect/>
          </a:stretch>
        </p:blipFill>
        <p:spPr>
          <a:xfrm>
            <a:off x="3352800" y="2590800"/>
            <a:ext cx="2540000" cy="1905000"/>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20</a:t>
            </a:r>
          </a:p>
        </p:txBody>
      </p:sp>
      <p:sp>
        <p:nvSpPr>
          <p:cNvPr id="135" name="Shape 135"/>
          <p:cNvSpPr/>
          <p:nvPr>
            <p:ph type="title"/>
          </p:nvPr>
        </p:nvSpPr>
        <p:spPr>
          <a:xfrm>
            <a:off x="457200" y="762000"/>
            <a:ext cx="8229600" cy="838200"/>
          </a:xfrm>
          <a:prstGeom prst="rect">
            <a:avLst/>
          </a:prstGeom>
        </p:spPr>
        <p:txBody>
          <a:bodyPr lIns="0" tIns="0" rIns="0" bIns="0">
            <a:normAutofit fontScale="100000" lnSpcReduction="0"/>
          </a:bodyPr>
          <a:lstStyle>
            <a:lvl1pPr>
              <a:defRPr sz="4000"/>
            </a:lvl1pPr>
          </a:lstStyle>
          <a:p>
            <a:pPr lvl="0">
              <a:defRPr sz="1800"/>
            </a:pPr>
            <a:r>
              <a:rPr sz="4000"/>
              <a:t>Next Steps</a:t>
            </a:r>
          </a:p>
        </p:txBody>
      </p:sp>
      <p:sp>
        <p:nvSpPr>
          <p:cNvPr id="136" name="Shape 136"/>
          <p:cNvSpPr/>
          <p:nvPr>
            <p:ph type="body" idx="1"/>
          </p:nvPr>
        </p:nvSpPr>
        <p:spPr>
          <a:xfrm>
            <a:off x="457200" y="1447800"/>
            <a:ext cx="8229600" cy="4678363"/>
          </a:xfrm>
          <a:prstGeom prst="rect">
            <a:avLst/>
          </a:prstGeom>
        </p:spPr>
        <p:txBody>
          <a:bodyPr lIns="0" tIns="0" rIns="0" bIns="0">
            <a:normAutofit fontScale="100000" lnSpcReduction="0"/>
          </a:bodyPr>
          <a:lstStyle/>
          <a:p>
            <a:pPr lvl="0" marL="214312" indent="-214312">
              <a:spcBef>
                <a:spcPts val="400"/>
              </a:spcBef>
              <a:defRPr sz="1800"/>
            </a:pPr>
            <a:r>
              <a:rPr sz="2000"/>
              <a:t>Traffic and Revenue Study Review</a:t>
            </a:r>
            <a:endParaRPr sz="2000"/>
          </a:p>
          <a:p>
            <a:pPr lvl="1" marL="661307" indent="-204107">
              <a:spcBef>
                <a:spcPts val="400"/>
              </a:spcBef>
              <a:defRPr sz="1800"/>
            </a:pPr>
            <a:r>
              <a:rPr sz="2000"/>
              <a:t>Complete review of 2021 and 2040 traffic data when available</a:t>
            </a:r>
            <a:endParaRPr sz="2800"/>
          </a:p>
          <a:p>
            <a:pPr lvl="1" marL="661307" indent="-204107">
              <a:spcBef>
                <a:spcPts val="400"/>
              </a:spcBef>
              <a:defRPr sz="1800"/>
            </a:pPr>
            <a:r>
              <a:rPr sz="2000"/>
              <a:t>Identify problems areas and potential solutions</a:t>
            </a:r>
            <a:endParaRPr sz="2800"/>
          </a:p>
          <a:p>
            <a:pPr lvl="1" marL="661307" indent="-204107">
              <a:spcBef>
                <a:spcPts val="400"/>
              </a:spcBef>
              <a:defRPr sz="1800"/>
            </a:pPr>
            <a:r>
              <a:rPr sz="2000"/>
              <a:t>Review revenue data when available</a:t>
            </a:r>
            <a:endParaRPr sz="2800"/>
          </a:p>
          <a:p>
            <a:pPr lvl="0" marL="214312" indent="-214312">
              <a:spcBef>
                <a:spcPts val="400"/>
              </a:spcBef>
              <a:defRPr sz="1800"/>
            </a:pPr>
            <a:r>
              <a:rPr sz="2000"/>
              <a:t>Framework Agreement</a:t>
            </a:r>
            <a:endParaRPr sz="2000"/>
          </a:p>
          <a:p>
            <a:pPr lvl="1" marL="661307" indent="-204107">
              <a:spcBef>
                <a:spcPts val="400"/>
              </a:spcBef>
              <a:defRPr sz="1800"/>
            </a:pPr>
            <a:r>
              <a:rPr sz="2000"/>
              <a:t>Jurisdictions and NVTC meeting on October 16 to discuss</a:t>
            </a:r>
            <a:endParaRPr sz="2800"/>
          </a:p>
          <a:p>
            <a:pPr lvl="1" marL="661307" indent="-204107">
              <a:spcBef>
                <a:spcPts val="400"/>
              </a:spcBef>
              <a:defRPr sz="1800"/>
            </a:pPr>
            <a:r>
              <a:rPr sz="2000"/>
              <a:t>Negotiations with Commonwealth to develop final document</a:t>
            </a:r>
            <a:r>
              <a:rPr sz="1600"/>
              <a:t> </a:t>
            </a:r>
            <a:endParaRPr sz="2800"/>
          </a:p>
          <a:p>
            <a:pPr lvl="0" marL="214312" indent="-214312">
              <a:spcBef>
                <a:spcPts val="400"/>
              </a:spcBef>
              <a:defRPr sz="1800"/>
            </a:pPr>
            <a:r>
              <a:rPr sz="2000"/>
              <a:t>Initial Projects</a:t>
            </a:r>
            <a:endParaRPr sz="2000"/>
          </a:p>
          <a:p>
            <a:pPr lvl="1" marL="661307" indent="-204107">
              <a:spcBef>
                <a:spcPts val="400"/>
              </a:spcBef>
              <a:defRPr sz="1800"/>
            </a:pPr>
            <a:r>
              <a:rPr sz="2000"/>
              <a:t>Identification of initial candidate projects and services</a:t>
            </a:r>
            <a:endParaRPr sz="2800"/>
          </a:p>
          <a:p>
            <a:pPr lvl="1" marL="661307" indent="-204107">
              <a:spcBef>
                <a:spcPts val="400"/>
              </a:spcBef>
              <a:defRPr sz="1800"/>
            </a:pPr>
            <a:r>
              <a:rPr sz="2000"/>
              <a:t>Development of selection criteria</a:t>
            </a:r>
            <a:endParaRPr sz="2800"/>
          </a:p>
          <a:p>
            <a:pPr lvl="1" marL="661307" indent="-204107">
              <a:spcBef>
                <a:spcPts val="400"/>
              </a:spcBef>
              <a:defRPr sz="1800"/>
            </a:pPr>
            <a:r>
              <a:rPr sz="2000"/>
              <a:t>Project selection</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21</a:t>
            </a:r>
          </a:p>
        </p:txBody>
      </p:sp>
      <p:sp>
        <p:nvSpPr>
          <p:cNvPr id="139" name="Shape 139"/>
          <p:cNvSpPr/>
          <p:nvPr>
            <p:ph type="title"/>
          </p:nvPr>
        </p:nvSpPr>
        <p:spPr>
          <a:prstGeom prst="rect">
            <a:avLst/>
          </a:prstGeom>
        </p:spPr>
        <p:txBody>
          <a:bodyPr lIns="0" tIns="0" rIns="0" bIns="0">
            <a:normAutofit fontScale="100000" lnSpcReduction="0"/>
          </a:bodyPr>
          <a:lstStyle>
            <a:lvl1pPr>
              <a:defRPr sz="4000"/>
            </a:lvl1pPr>
          </a:lstStyle>
          <a:p>
            <a:pPr lvl="0">
              <a:defRPr sz="1800"/>
            </a:pPr>
            <a:r>
              <a:rPr sz="4000"/>
              <a:t>Timeline</a:t>
            </a:r>
          </a:p>
        </p:txBody>
      </p:sp>
      <p:sp>
        <p:nvSpPr>
          <p:cNvPr id="140" name="Shape 140"/>
          <p:cNvSpPr/>
          <p:nvPr>
            <p:ph type="body" idx="1"/>
          </p:nvPr>
        </p:nvSpPr>
        <p:spPr>
          <a:xfrm>
            <a:off x="304800" y="1752600"/>
            <a:ext cx="8534400" cy="4373563"/>
          </a:xfrm>
          <a:prstGeom prst="rect">
            <a:avLst/>
          </a:prstGeom>
        </p:spPr>
        <p:txBody>
          <a:bodyPr lIns="0" tIns="0" rIns="0" bIns="0">
            <a:normAutofit fontScale="100000" lnSpcReduction="0"/>
          </a:bodyPr>
          <a:lstStyle/>
          <a:p>
            <a:pPr lvl="0" marL="214312" indent="-214312">
              <a:spcBef>
                <a:spcPts val="400"/>
              </a:spcBef>
              <a:defRPr sz="1800"/>
            </a:pPr>
            <a:r>
              <a:rPr sz="2000"/>
              <a:t>November 5:       NVTC briefing on project and framework agreement</a:t>
            </a:r>
            <a:endParaRPr sz="2000"/>
          </a:p>
          <a:p>
            <a:pPr lvl="0" marL="214312" indent="-214312">
              <a:spcBef>
                <a:spcPts val="400"/>
              </a:spcBef>
              <a:defRPr sz="1800"/>
            </a:pPr>
            <a:r>
              <a:rPr sz="2000"/>
              <a:t>November 17:     Board to consider framework agreement</a:t>
            </a:r>
            <a:endParaRPr sz="2000"/>
          </a:p>
          <a:p>
            <a:pPr lvl="0" marL="214312" indent="-214312">
              <a:spcBef>
                <a:spcPts val="400"/>
              </a:spcBef>
              <a:defRPr sz="1800"/>
            </a:pPr>
            <a:r>
              <a:rPr sz="2000"/>
              <a:t>November TBD:  Arlington Board and Falls Church Council to consider</a:t>
            </a:r>
            <a:endParaRPr sz="2000"/>
          </a:p>
          <a:p>
            <a:pPr lvl="0" marL="0" indent="0">
              <a:spcBef>
                <a:spcPts val="400"/>
              </a:spcBef>
              <a:buSzTx/>
              <a:buNone/>
              <a:defRPr sz="1800"/>
            </a:pPr>
            <a:r>
              <a:rPr sz="2000"/>
              <a:t>		       framework agreement</a:t>
            </a:r>
            <a:endParaRPr sz="2000"/>
          </a:p>
          <a:p>
            <a:pPr lvl="0" marL="214312" indent="-214312">
              <a:spcBef>
                <a:spcPts val="400"/>
              </a:spcBef>
              <a:defRPr sz="1800"/>
            </a:pPr>
            <a:r>
              <a:rPr sz="2000"/>
              <a:t>December 2:	       CTB to consider framework agreement and project</a:t>
            </a:r>
            <a:endParaRPr sz="2000"/>
          </a:p>
          <a:p>
            <a:pPr lvl="0" marL="0" indent="0">
              <a:spcBef>
                <a:spcPts val="400"/>
              </a:spcBef>
              <a:buSzTx/>
              <a:buNone/>
              <a:defRPr sz="1800"/>
            </a:pPr>
            <a:r>
              <a:rPr sz="2000"/>
              <a:t>		       approval</a:t>
            </a:r>
            <a:endParaRPr sz="2000"/>
          </a:p>
          <a:p>
            <a:pPr lvl="0" marL="214312" indent="-214312">
              <a:spcBef>
                <a:spcPts val="400"/>
              </a:spcBef>
              <a:defRPr sz="1800"/>
            </a:pPr>
            <a:r>
              <a:rPr sz="2000"/>
              <a:t>December 3:       NVTC to consider framework agreement </a:t>
            </a:r>
          </a:p>
        </p:txBody>
      </p:sp>
      <p:pic>
        <p:nvPicPr>
          <p:cNvPr id="141" name="image18.png"/>
          <p:cNvPicPr/>
          <p:nvPr/>
        </p:nvPicPr>
        <p:blipFill>
          <a:blip r:embed="rId2">
            <a:extLst/>
          </a:blip>
          <a:stretch>
            <a:fillRect/>
          </a:stretch>
        </p:blipFill>
        <p:spPr>
          <a:xfrm>
            <a:off x="3101975" y="4327525"/>
            <a:ext cx="2638425" cy="173355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22</a:t>
            </a:r>
          </a:p>
        </p:txBody>
      </p:sp>
      <p:sp>
        <p:nvSpPr>
          <p:cNvPr id="144" name="Shape 144"/>
          <p:cNvSpPr/>
          <p:nvPr>
            <p:ph type="title"/>
          </p:nvPr>
        </p:nvSpPr>
        <p:spPr>
          <a:prstGeom prst="rect">
            <a:avLst/>
          </a:prstGeom>
        </p:spPr>
        <p:txBody>
          <a:bodyPr lIns="0" tIns="0" rIns="0" bIns="0">
            <a:normAutofit fontScale="100000" lnSpcReduction="0"/>
          </a:bodyPr>
          <a:lstStyle/>
          <a:p>
            <a:pPr lvl="0">
              <a:defRPr sz="1800"/>
            </a:pPr>
            <a:r>
              <a:rPr sz="4400"/>
              <a:t> </a:t>
            </a:r>
          </a:p>
        </p:txBody>
      </p:sp>
      <p:sp>
        <p:nvSpPr>
          <p:cNvPr id="145" name="Shape 145"/>
          <p:cNvSpPr/>
          <p:nvPr>
            <p:ph type="body" idx="1"/>
          </p:nvPr>
        </p:nvSpPr>
        <p:spPr>
          <a:xfrm>
            <a:off x="457200" y="1600200"/>
            <a:ext cx="8229600" cy="4525963"/>
          </a:xfrm>
          <a:prstGeom prst="rect">
            <a:avLst/>
          </a:prstGeom>
        </p:spPr>
        <p:txBody>
          <a:bodyPr lIns="0" tIns="0" rIns="0" bIns="0">
            <a:normAutofit fontScale="100000" lnSpcReduction="0"/>
          </a:bodyPr>
          <a:lstStyle/>
          <a:p>
            <a:pPr lvl="0" marL="0" indent="0">
              <a:buSzTx/>
              <a:buNone/>
              <a:defRPr sz="1800"/>
            </a:pPr>
            <a:endParaRPr sz="3200"/>
          </a:p>
          <a:p>
            <a:pPr lvl="0" marL="0" indent="0">
              <a:buSzTx/>
              <a:buNone/>
              <a:defRPr sz="1800"/>
            </a:pPr>
            <a:endParaRPr sz="3200"/>
          </a:p>
          <a:p>
            <a:pPr lvl="0" marL="0" indent="0" algn="ctr">
              <a:spcBef>
                <a:spcPts val="900"/>
              </a:spcBef>
              <a:buSzTx/>
              <a:buNone/>
              <a:defRPr sz="1800"/>
            </a:pPr>
            <a:r>
              <a:rPr sz="4000"/>
              <a:t>Questions?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3</a:t>
            </a:r>
          </a:p>
        </p:txBody>
      </p:sp>
      <p:sp>
        <p:nvSpPr>
          <p:cNvPr id="57" name="Shape 57"/>
          <p:cNvSpPr/>
          <p:nvPr>
            <p:ph type="title"/>
          </p:nvPr>
        </p:nvSpPr>
        <p:spPr>
          <a:prstGeom prst="rect">
            <a:avLst/>
          </a:prstGeom>
        </p:spPr>
        <p:txBody>
          <a:bodyPr lIns="0" tIns="0" rIns="0" bIns="0">
            <a:normAutofit fontScale="100000" lnSpcReduction="0"/>
          </a:bodyPr>
          <a:lstStyle>
            <a:lvl1pPr>
              <a:defRPr sz="4000"/>
            </a:lvl1pPr>
          </a:lstStyle>
          <a:p>
            <a:pPr lvl="0">
              <a:defRPr sz="1800"/>
            </a:pPr>
            <a:r>
              <a:rPr sz="4000"/>
              <a:t>Purpose and Need</a:t>
            </a:r>
          </a:p>
        </p:txBody>
      </p:sp>
      <p:sp>
        <p:nvSpPr>
          <p:cNvPr id="58" name="Shape 58"/>
          <p:cNvSpPr/>
          <p:nvPr>
            <p:ph type="body" idx="1"/>
          </p:nvPr>
        </p:nvSpPr>
        <p:spPr>
          <a:xfrm>
            <a:off x="457200" y="1600200"/>
            <a:ext cx="8229600" cy="4525963"/>
          </a:xfrm>
          <a:prstGeom prst="rect">
            <a:avLst/>
          </a:prstGeom>
        </p:spPr>
        <p:txBody>
          <a:bodyPr lIns="0" tIns="0" rIns="0" bIns="0">
            <a:normAutofit fontScale="100000" lnSpcReduction="0"/>
          </a:bodyPr>
          <a:lstStyle/>
          <a:p>
            <a:pPr lvl="0" marL="0" indent="0">
              <a:buSzTx/>
              <a:buNone/>
              <a:defRPr sz="1800"/>
            </a:pPr>
            <a:endParaRPr i="1" sz="2000"/>
          </a:p>
          <a:p>
            <a:pPr lvl="0" marL="0" indent="0">
              <a:buSzTx/>
              <a:buNone/>
              <a:defRPr sz="1800"/>
            </a:pPr>
            <a:r>
              <a:rPr i="1" sz="3000"/>
              <a:t>The purpose of the I-66 Multimodal Project Inside the Beltway is to move more people and enhance connectivity in the corridor by improving transit service, reducing roadway congestion, and increasing travel options. </a:t>
            </a:r>
          </a:p>
        </p:txBody>
      </p:sp>
      <p:pic>
        <p:nvPicPr>
          <p:cNvPr id="59" name="image8.png"/>
          <p:cNvPicPr/>
          <p:nvPr/>
        </p:nvPicPr>
        <p:blipFill>
          <a:blip r:embed="rId2">
            <a:extLst/>
          </a:blip>
          <a:stretch>
            <a:fillRect/>
          </a:stretch>
        </p:blipFill>
        <p:spPr>
          <a:xfrm>
            <a:off x="3276600" y="4724400"/>
            <a:ext cx="2947989" cy="137001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4</a:t>
            </a:r>
          </a:p>
        </p:txBody>
      </p:sp>
      <p:sp>
        <p:nvSpPr>
          <p:cNvPr id="62" name="Shape 62"/>
          <p:cNvSpPr/>
          <p:nvPr>
            <p:ph type="title"/>
          </p:nvPr>
        </p:nvSpPr>
        <p:spPr>
          <a:prstGeom prst="rect">
            <a:avLst/>
          </a:prstGeom>
        </p:spPr>
        <p:txBody>
          <a:bodyPr lIns="0" tIns="0" rIns="0" bIns="0">
            <a:normAutofit fontScale="100000" lnSpcReduction="0"/>
          </a:bodyPr>
          <a:lstStyle>
            <a:lvl1pPr>
              <a:defRPr sz="4000"/>
            </a:lvl1pPr>
          </a:lstStyle>
          <a:p>
            <a:pPr lvl="0">
              <a:defRPr sz="1800"/>
            </a:pPr>
            <a:r>
              <a:rPr sz="4000"/>
              <a:t>Multimodal Improvements</a:t>
            </a:r>
          </a:p>
        </p:txBody>
      </p:sp>
      <p:sp>
        <p:nvSpPr>
          <p:cNvPr id="63" name="Shape 63"/>
          <p:cNvSpPr/>
          <p:nvPr>
            <p:ph type="body" idx="1"/>
          </p:nvPr>
        </p:nvSpPr>
        <p:spPr>
          <a:xfrm>
            <a:off x="457200" y="1600200"/>
            <a:ext cx="8229600" cy="4525963"/>
          </a:xfrm>
          <a:prstGeom prst="rect">
            <a:avLst/>
          </a:prstGeom>
        </p:spPr>
        <p:txBody>
          <a:bodyPr lIns="0" tIns="0" rIns="0" bIns="0">
            <a:normAutofit fontScale="100000" lnSpcReduction="0"/>
          </a:bodyPr>
          <a:lstStyle/>
          <a:p>
            <a:pPr lvl="0" marL="0" indent="0">
              <a:buSzTx/>
              <a:buNone/>
              <a:defRPr sz="1800"/>
            </a:pPr>
            <a:endParaRPr b="1" sz="2000"/>
          </a:p>
          <a:p>
            <a:pPr lvl="0" marL="0" indent="0">
              <a:spcBef>
                <a:spcPts val="400"/>
              </a:spcBef>
              <a:buSzTx/>
              <a:buNone/>
              <a:defRPr sz="1800"/>
            </a:pPr>
            <a:r>
              <a:rPr b="1" sz="2000"/>
              <a:t>Multimodal Package Includes:</a:t>
            </a:r>
            <a:endParaRPr sz="2000"/>
          </a:p>
          <a:p>
            <a:pPr lvl="0" marL="214312" indent="-214312">
              <a:spcBef>
                <a:spcPts val="400"/>
              </a:spcBef>
              <a:defRPr sz="1800"/>
            </a:pPr>
            <a:r>
              <a:rPr sz="2000"/>
              <a:t>Improved transit service </a:t>
            </a:r>
            <a:endParaRPr sz="2000"/>
          </a:p>
          <a:p>
            <a:pPr lvl="0" marL="214312" indent="-214312">
              <a:spcBef>
                <a:spcPts val="400"/>
              </a:spcBef>
              <a:defRPr sz="1800"/>
            </a:pPr>
            <a:r>
              <a:rPr sz="2000"/>
              <a:t>Improved bicyclist and pedestrian access </a:t>
            </a:r>
            <a:endParaRPr sz="2000"/>
          </a:p>
          <a:p>
            <a:pPr lvl="0" marL="214312" indent="-214312">
              <a:spcBef>
                <a:spcPts val="400"/>
              </a:spcBef>
              <a:defRPr sz="1800"/>
            </a:pPr>
            <a:r>
              <a:rPr sz="2000"/>
              <a:t>Transportation demand management strategies </a:t>
            </a:r>
            <a:endParaRPr sz="2000"/>
          </a:p>
          <a:p>
            <a:pPr lvl="0" marL="214312" indent="-214312">
              <a:spcBef>
                <a:spcPts val="400"/>
              </a:spcBef>
              <a:defRPr sz="1800"/>
            </a:pPr>
            <a:r>
              <a:rPr sz="2000"/>
              <a:t>Integrated Corridor Management </a:t>
            </a:r>
            <a:endParaRPr sz="2000"/>
          </a:p>
          <a:p>
            <a:pPr lvl="0" marL="214312" indent="-214312">
              <a:spcBef>
                <a:spcPts val="400"/>
              </a:spcBef>
              <a:defRPr sz="1800"/>
            </a:pPr>
            <a:r>
              <a:rPr sz="2000"/>
              <a:t>Tolling non-HOV 2+ vehicles during peak periods initially.  This would increase to non-HOV 3+ vehicles during the peak periods in 2020.</a:t>
            </a:r>
            <a:endParaRPr sz="2000"/>
          </a:p>
          <a:p>
            <a:pPr lvl="0" marL="214312" indent="-214312">
              <a:spcBef>
                <a:spcPts val="400"/>
              </a:spcBef>
              <a:defRPr sz="1800"/>
            </a:pPr>
            <a:r>
              <a:rPr sz="2000"/>
              <a:t>Peak periods expanded from 2.5 to 4 hours in both peaks</a:t>
            </a:r>
            <a:endParaRPr sz="2000"/>
          </a:p>
          <a:p>
            <a:pPr lvl="0" marL="214312" indent="-214312">
              <a:spcBef>
                <a:spcPts val="400"/>
              </a:spcBef>
              <a:defRPr sz="1800"/>
            </a:pPr>
            <a:r>
              <a:rPr sz="2000"/>
              <a:t>Travel outside of the peak periods will remain free for all vehicles</a:t>
            </a:r>
            <a:endParaRPr sz="2000"/>
          </a:p>
          <a:p>
            <a:pPr lvl="0" marL="214312" indent="-214312">
              <a:spcBef>
                <a:spcPts val="400"/>
              </a:spcBef>
              <a:defRPr sz="1800"/>
            </a:pPr>
            <a:r>
              <a:rPr sz="2000"/>
              <a:t>Consideration of future widening </a:t>
            </a:r>
          </a:p>
        </p:txBody>
      </p:sp>
      <p:pic>
        <p:nvPicPr>
          <p:cNvPr id="64" name="image8.tif"/>
          <p:cNvPicPr/>
          <p:nvPr/>
        </p:nvPicPr>
        <p:blipFill>
          <a:blip r:embed="rId2">
            <a:extLst/>
          </a:blip>
          <a:stretch>
            <a:fillRect/>
          </a:stretch>
        </p:blipFill>
        <p:spPr>
          <a:xfrm>
            <a:off x="5867400" y="1841500"/>
            <a:ext cx="2566989" cy="119221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457200" y="762000"/>
            <a:ext cx="8229600" cy="838200"/>
          </a:xfrm>
          <a:prstGeom prst="rect">
            <a:avLst/>
          </a:prstGeom>
        </p:spPr>
        <p:txBody>
          <a:bodyPr lIns="0" tIns="0" rIns="0" bIns="0">
            <a:normAutofit fontScale="100000" lnSpcReduction="0"/>
          </a:bodyPr>
          <a:lstStyle>
            <a:lvl1pPr>
              <a:defRPr sz="4000"/>
            </a:lvl1pPr>
          </a:lstStyle>
          <a:p>
            <a:pPr lvl="0">
              <a:defRPr sz="1800"/>
            </a:pPr>
            <a:r>
              <a:rPr sz="4000"/>
              <a:t>Project Corridor</a:t>
            </a:r>
          </a:p>
        </p:txBody>
      </p:sp>
      <p:sp>
        <p:nvSpPr>
          <p:cNvPr id="67" name="Shape 67"/>
          <p:cNvSpPr/>
          <p:nvPr/>
        </p:nvSpPr>
        <p:spPr>
          <a:xfrm>
            <a:off x="152400" y="5638800"/>
            <a:ext cx="89662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65125" indent="-593725" algn="ctr">
              <a:defRPr sz="1400"/>
            </a:lvl1pPr>
          </a:lstStyle>
          <a:p>
            <a:pPr lvl="0">
              <a:defRPr sz="1800"/>
            </a:pPr>
            <a:r>
              <a:rPr sz="1400"/>
              <a:t>* The Corridor is defined as I-66 from I-495 to US 29 in Rosslyn and the parallel facilities: Arlington Blvd., Lee Hwy, Wilson Blvd., Washington Blvd., portions of Route 7, and the Metrorail Orange Line. </a:t>
            </a:r>
          </a:p>
        </p:txBody>
      </p:sp>
      <p:pic>
        <p:nvPicPr>
          <p:cNvPr id="68" name="image9.jpeg" descr="http://www.virginiadot.org/VDOT/Projects/Northern_Virginia/asset_upload_file98_54324.jpg"/>
          <p:cNvPicPr/>
          <p:nvPr/>
        </p:nvPicPr>
        <p:blipFill>
          <a:blip r:embed="rId2">
            <a:extLst/>
          </a:blip>
          <a:srcRect l="0" t="12523" r="0" b="0"/>
          <a:stretch>
            <a:fillRect/>
          </a:stretch>
        </p:blipFill>
        <p:spPr>
          <a:xfrm>
            <a:off x="927100" y="1523999"/>
            <a:ext cx="7404100" cy="3932239"/>
          </a:xfrm>
          <a:prstGeom prst="rect">
            <a:avLst/>
          </a:prstGeom>
          <a:ln w="12700">
            <a:miter lim="400000"/>
          </a:ln>
        </p:spPr>
      </p:pic>
      <p:sp>
        <p:nvSpPr>
          <p:cNvPr id="69" name="Shape 69"/>
          <p:cNvSpPr/>
          <p:nvPr>
            <p:ph type="sldNum" sz="quarter" idx="4294967295"/>
          </p:nvPr>
        </p:nvSpPr>
        <p:spPr>
          <a:xfrm>
            <a:off x="457199" y="6459537"/>
            <a:ext cx="7951790" cy="3651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1600"/>
            </a:lvl1pPr>
          </a:lstStyle>
          <a:p>
            <a:pPr lvl="0">
              <a:defRPr sz="1800"/>
            </a:pPr>
            <a:fld id="{86CB4B4D-7CA3-9044-876B-883B54F8677D}" type="slidenum">
              <a:rPr sz="1600"/>
            </a:fld>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6</a:t>
            </a:r>
          </a:p>
        </p:txBody>
      </p:sp>
      <p:sp>
        <p:nvSpPr>
          <p:cNvPr id="72" name="Shape 72"/>
          <p:cNvSpPr/>
          <p:nvPr>
            <p:ph type="title"/>
          </p:nvPr>
        </p:nvSpPr>
        <p:spPr>
          <a:xfrm>
            <a:off x="457200" y="762000"/>
            <a:ext cx="8229600" cy="838200"/>
          </a:xfrm>
          <a:prstGeom prst="rect">
            <a:avLst/>
          </a:prstGeom>
        </p:spPr>
        <p:txBody>
          <a:bodyPr lIns="0" tIns="0" rIns="0" bIns="0">
            <a:normAutofit fontScale="100000" lnSpcReduction="0"/>
          </a:bodyPr>
          <a:lstStyle>
            <a:lvl1pPr>
              <a:defRPr sz="4000"/>
            </a:lvl1pPr>
          </a:lstStyle>
          <a:p>
            <a:pPr lvl="0">
              <a:defRPr sz="1800"/>
            </a:pPr>
            <a:r>
              <a:rPr sz="4000"/>
              <a:t>Recent Activity</a:t>
            </a:r>
          </a:p>
        </p:txBody>
      </p:sp>
      <p:sp>
        <p:nvSpPr>
          <p:cNvPr id="73" name="Shape 73"/>
          <p:cNvSpPr/>
          <p:nvPr>
            <p:ph type="body" idx="1"/>
          </p:nvPr>
        </p:nvSpPr>
        <p:spPr>
          <a:xfrm>
            <a:off x="381000" y="1524000"/>
            <a:ext cx="8458200" cy="4602163"/>
          </a:xfrm>
          <a:prstGeom prst="rect">
            <a:avLst/>
          </a:prstGeom>
        </p:spPr>
        <p:txBody>
          <a:bodyPr lIns="0" tIns="0" rIns="0" bIns="0">
            <a:normAutofit fontScale="100000" lnSpcReduction="0"/>
          </a:bodyPr>
          <a:lstStyle/>
          <a:p>
            <a:pPr lvl="0" marL="214312" indent="-214312">
              <a:spcBef>
                <a:spcPts val="400"/>
              </a:spcBef>
              <a:defRPr sz="1800"/>
            </a:pPr>
            <a:r>
              <a:rPr sz="2000"/>
              <a:t>Board briefed on the Framework Agreement for the project on July 14.  </a:t>
            </a:r>
            <a:endParaRPr sz="2000"/>
          </a:p>
          <a:p>
            <a:pPr lvl="0" marL="214312" indent="-214312">
              <a:spcBef>
                <a:spcPts val="400"/>
              </a:spcBef>
              <a:defRPr sz="1800"/>
            </a:pPr>
            <a:r>
              <a:rPr sz="2000"/>
              <a:t>Board received a comprehensive project briefing on September 11. </a:t>
            </a:r>
            <a:endParaRPr sz="2000"/>
          </a:p>
          <a:p>
            <a:pPr lvl="0" marL="214312" indent="-214312">
              <a:spcBef>
                <a:spcPts val="400"/>
              </a:spcBef>
              <a:defRPr sz="1800"/>
            </a:pPr>
            <a:r>
              <a:rPr sz="2000"/>
              <a:t>Board approved comments on the project on September 22.  Comments were subsequently submitted to Sec. Layne.</a:t>
            </a:r>
            <a:endParaRPr sz="2000"/>
          </a:p>
          <a:p>
            <a:pPr lvl="0" marL="214312" indent="-214312">
              <a:spcBef>
                <a:spcPts val="400"/>
              </a:spcBef>
              <a:defRPr sz="1800"/>
            </a:pPr>
            <a:r>
              <a:rPr sz="2000"/>
              <a:t>Local staffs began receiving traffic data associated with the project in mid September 2015.</a:t>
            </a:r>
            <a:endParaRPr sz="2000"/>
          </a:p>
          <a:p>
            <a:pPr lvl="0" marL="214312" indent="-214312">
              <a:spcBef>
                <a:spcPts val="400"/>
              </a:spcBef>
              <a:defRPr sz="1800"/>
            </a:pPr>
            <a:r>
              <a:rPr sz="2000"/>
              <a:t>County staff received the Commonwealth’s version of the Framework Agreement on September 28, 2015.</a:t>
            </a:r>
            <a:endParaRPr sz="2000"/>
          </a:p>
          <a:p>
            <a:pPr lvl="0" marL="214312" indent="-214312">
              <a:spcBef>
                <a:spcPts val="400"/>
              </a:spcBef>
              <a:defRPr sz="1800"/>
            </a:pPr>
            <a:r>
              <a:rPr sz="2000"/>
              <a:t>Jurisdictional staffs are working with VDOT to identify the first set of multimodal projects that should be considered for funding, potentially in advance of the opening of the new toll facility.</a:t>
            </a:r>
            <a:endParaRPr sz="2000"/>
          </a:p>
          <a:p>
            <a:pPr lvl="0" marL="214312" indent="-214312">
              <a:spcBef>
                <a:spcPts val="400"/>
              </a:spcBef>
              <a:defRPr sz="1800"/>
            </a:pPr>
            <a:r>
              <a:rPr sz="2000"/>
              <a:t>It appears that FHWA </a:t>
            </a:r>
            <a:r>
              <a:rPr sz="2000" u="sng"/>
              <a:t>will</a:t>
            </a:r>
            <a:r>
              <a:rPr sz="2000"/>
              <a:t> allow tolls to be used for transit operating expenses.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7</a:t>
            </a:r>
          </a:p>
        </p:txBody>
      </p:sp>
      <p:sp>
        <p:nvSpPr>
          <p:cNvPr id="76" name="Shape 76"/>
          <p:cNvSpPr/>
          <p:nvPr>
            <p:ph type="title"/>
          </p:nvPr>
        </p:nvSpPr>
        <p:spPr>
          <a:prstGeom prst="rect">
            <a:avLst/>
          </a:prstGeom>
        </p:spPr>
        <p:txBody>
          <a:bodyPr lIns="0" tIns="0" rIns="0" bIns="0">
            <a:normAutofit fontScale="100000" lnSpcReduction="0"/>
          </a:bodyPr>
          <a:lstStyle>
            <a:lvl1pPr>
              <a:defRPr sz="4000"/>
            </a:lvl1pPr>
          </a:lstStyle>
          <a:p>
            <a:pPr lvl="0">
              <a:defRPr sz="1800"/>
            </a:pPr>
            <a:r>
              <a:rPr sz="4000"/>
              <a:t>Review of Initial Traffic Data</a:t>
            </a:r>
          </a:p>
        </p:txBody>
      </p:sp>
      <p:sp>
        <p:nvSpPr>
          <p:cNvPr id="77" name="Shape 77"/>
          <p:cNvSpPr/>
          <p:nvPr>
            <p:ph type="body" idx="1"/>
          </p:nvPr>
        </p:nvSpPr>
        <p:spPr>
          <a:xfrm>
            <a:off x="457200" y="1676400"/>
            <a:ext cx="8229600" cy="4449763"/>
          </a:xfrm>
          <a:prstGeom prst="rect">
            <a:avLst/>
          </a:prstGeom>
        </p:spPr>
        <p:txBody>
          <a:bodyPr lIns="0" tIns="0" rIns="0" bIns="0">
            <a:normAutofit fontScale="100000" lnSpcReduction="0"/>
          </a:bodyPr>
          <a:lstStyle/>
          <a:p>
            <a:pPr lvl="0" marL="214312" indent="-214312">
              <a:spcBef>
                <a:spcPts val="400"/>
              </a:spcBef>
              <a:defRPr sz="1800"/>
            </a:pPr>
            <a:r>
              <a:rPr sz="2000"/>
              <a:t>To review the traffic and revenue data associated with the project, Fairfax County, Arlington and Falls Church established an inter-jurisdictional technical working group.</a:t>
            </a:r>
            <a:endParaRPr sz="2000"/>
          </a:p>
          <a:p>
            <a:pPr lvl="0" marL="214312" indent="-214312">
              <a:spcBef>
                <a:spcPts val="400"/>
              </a:spcBef>
              <a:defRPr sz="1800"/>
            </a:pPr>
            <a:r>
              <a:rPr sz="2000"/>
              <a:t>The group is reviewing the traffic data provided by VDOT to determine where potential problem areas are.  </a:t>
            </a:r>
            <a:endParaRPr sz="2000"/>
          </a:p>
          <a:p>
            <a:pPr lvl="0" marL="214312" indent="-214312">
              <a:spcBef>
                <a:spcPts val="400"/>
              </a:spcBef>
              <a:defRPr sz="1800"/>
            </a:pPr>
            <a:r>
              <a:rPr sz="2000"/>
              <a:t>So far, the working group has received traffic information for 2017 and 2021.</a:t>
            </a:r>
            <a:endParaRPr sz="2000"/>
          </a:p>
          <a:p>
            <a:pPr lvl="0" marL="214312" indent="-214312">
              <a:spcBef>
                <a:spcPts val="400"/>
              </a:spcBef>
              <a:defRPr sz="1800"/>
            </a:pPr>
            <a:r>
              <a:rPr sz="2000"/>
              <a:t>A Preliminary Future Conditions Technical Memorandum Report has recently been released which summarizes some of the initial findings.  The report has been posted on the Transform66 website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8</a:t>
            </a:r>
          </a:p>
        </p:txBody>
      </p:sp>
      <p:sp>
        <p:nvSpPr>
          <p:cNvPr id="80" name="Shape 80"/>
          <p:cNvSpPr/>
          <p:nvPr>
            <p:ph type="title"/>
          </p:nvPr>
        </p:nvSpPr>
        <p:spPr>
          <a:prstGeom prst="rect">
            <a:avLst/>
          </a:prstGeom>
        </p:spPr>
        <p:txBody>
          <a:bodyPr lIns="0" tIns="0" rIns="0" bIns="0">
            <a:normAutofit fontScale="100000" lnSpcReduction="0"/>
          </a:bodyPr>
          <a:lstStyle>
            <a:lvl1pPr>
              <a:defRPr sz="4000"/>
            </a:lvl1pPr>
          </a:lstStyle>
          <a:p>
            <a:pPr lvl="0">
              <a:defRPr sz="1800"/>
            </a:pPr>
            <a:r>
              <a:rPr sz="4000"/>
              <a:t>Review of Initial Traffic Data</a:t>
            </a:r>
          </a:p>
        </p:txBody>
      </p:sp>
      <p:sp>
        <p:nvSpPr>
          <p:cNvPr id="81" name="Shape 81"/>
          <p:cNvSpPr/>
          <p:nvPr>
            <p:ph type="body" idx="1"/>
          </p:nvPr>
        </p:nvSpPr>
        <p:spPr>
          <a:xfrm>
            <a:off x="457200" y="1676400"/>
            <a:ext cx="8229600" cy="4449763"/>
          </a:xfrm>
          <a:prstGeom prst="rect">
            <a:avLst/>
          </a:prstGeom>
        </p:spPr>
        <p:txBody>
          <a:bodyPr lIns="0" tIns="0" rIns="0" bIns="0">
            <a:normAutofit fontScale="100000" lnSpcReduction="0"/>
          </a:bodyPr>
          <a:lstStyle/>
          <a:p>
            <a:pPr lvl="0" marL="214312" indent="-214312">
              <a:spcBef>
                <a:spcPts val="400"/>
              </a:spcBef>
              <a:defRPr sz="1800"/>
            </a:pPr>
            <a:r>
              <a:rPr sz="2000"/>
              <a:t>Based on the review of the data received so far, County staff has reached the following conclusions:</a:t>
            </a:r>
            <a:endParaRPr sz="2000"/>
          </a:p>
          <a:p>
            <a:pPr lvl="1" marL="661307" indent="-204107">
              <a:spcBef>
                <a:spcPts val="400"/>
              </a:spcBef>
              <a:defRPr sz="1800"/>
            </a:pPr>
            <a:r>
              <a:rPr sz="2000"/>
              <a:t>In 2017, implementing tolls on I-66 and allowing HOV-2+ vehicles to use the facility for free reduces traffic on parallel roadways in the peak direction.</a:t>
            </a:r>
            <a:endParaRPr sz="2800"/>
          </a:p>
          <a:p>
            <a:pPr lvl="1" marL="661307" indent="-204107">
              <a:spcBef>
                <a:spcPts val="400"/>
              </a:spcBef>
              <a:defRPr sz="1800"/>
            </a:pPr>
            <a:r>
              <a:rPr sz="2000"/>
              <a:t>However, tolling in the </a:t>
            </a:r>
            <a:r>
              <a:rPr sz="2000" u="sng"/>
              <a:t>counter flow direction</a:t>
            </a:r>
            <a:r>
              <a:rPr sz="2000"/>
              <a:t>, increases traffic on the parallel roadways in Fairfax County:</a:t>
            </a:r>
            <a:endParaRPr sz="2800"/>
          </a:p>
          <a:p>
            <a:pPr lvl="2" marL="1104900" indent="-190500">
              <a:spcBef>
                <a:spcPts val="400"/>
              </a:spcBef>
              <a:defRPr sz="1800"/>
            </a:pPr>
            <a:r>
              <a:rPr sz="2000"/>
              <a:t>In the AM by up to 40% on US50, 50% on US 29 and 35% on VA7</a:t>
            </a:r>
            <a:endParaRPr sz="2400"/>
          </a:p>
          <a:p>
            <a:pPr lvl="2" marL="1104900" indent="-190500">
              <a:spcBef>
                <a:spcPts val="400"/>
              </a:spcBef>
              <a:defRPr sz="1800"/>
            </a:pPr>
            <a:r>
              <a:rPr sz="2000"/>
              <a:t>In the PM by up to 25% on US50, 13.5% on US29 and 9% on VA7</a:t>
            </a:r>
            <a:endParaRPr sz="2400"/>
          </a:p>
          <a:p>
            <a:pPr lvl="1" marL="661307" indent="-204107">
              <a:spcBef>
                <a:spcPts val="400"/>
              </a:spcBef>
              <a:defRPr sz="1800"/>
            </a:pPr>
            <a:r>
              <a:rPr sz="2000"/>
              <a:t>Increases in traffic in the counter flow direction can be accommodated within the available capacity of the roadway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457200" y="6245225"/>
            <a:ext cx="8229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Department of Transportation </a:t>
            </a:r>
            <a:endParaRPr sz="3200"/>
          </a:p>
          <a:p>
            <a:pPr lvl="0" algn="ctr"/>
            <a:r>
              <a:rPr sz="1400"/>
              <a:t>9</a:t>
            </a:r>
          </a:p>
        </p:txBody>
      </p:sp>
      <p:sp>
        <p:nvSpPr>
          <p:cNvPr id="84" name="Shape 84"/>
          <p:cNvSpPr/>
          <p:nvPr>
            <p:ph type="title"/>
          </p:nvPr>
        </p:nvSpPr>
        <p:spPr>
          <a:prstGeom prst="rect">
            <a:avLst/>
          </a:prstGeom>
        </p:spPr>
        <p:txBody>
          <a:bodyPr lIns="0" tIns="0" rIns="0" bIns="0">
            <a:normAutofit fontScale="100000" lnSpcReduction="0"/>
          </a:bodyPr>
          <a:lstStyle/>
          <a:p>
            <a:pPr lvl="0">
              <a:defRPr sz="1800"/>
            </a:pPr>
            <a:r>
              <a:rPr sz="4000"/>
              <a:t>Review of Initial Traffic Data</a:t>
            </a:r>
            <a:br>
              <a:rPr sz="4000"/>
            </a:br>
            <a:r>
              <a:t>(AM Counter Flow)</a:t>
            </a:r>
          </a:p>
        </p:txBody>
      </p:sp>
      <p:pic>
        <p:nvPicPr>
          <p:cNvPr id="85" name="image10.png"/>
          <p:cNvPicPr/>
          <p:nvPr/>
        </p:nvPicPr>
        <p:blipFill>
          <a:blip r:embed="rId2">
            <a:extLst/>
          </a:blip>
          <a:srcRect l="13605" t="20152" r="7327" b="8217"/>
          <a:stretch>
            <a:fillRect/>
          </a:stretch>
        </p:blipFill>
        <p:spPr>
          <a:xfrm>
            <a:off x="1371599" y="1752600"/>
            <a:ext cx="6265865" cy="4364038"/>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