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lvl1pPr algn="ctr">
      <a:defRPr>
        <a:latin typeface="Arial"/>
        <a:ea typeface="Arial"/>
        <a:cs typeface="Arial"/>
        <a:sym typeface="Arial"/>
      </a:defRPr>
    </a:lvl1pPr>
    <a:lvl2pPr indent="457200" algn="ctr">
      <a:defRPr>
        <a:latin typeface="Arial"/>
        <a:ea typeface="Arial"/>
        <a:cs typeface="Arial"/>
        <a:sym typeface="Arial"/>
      </a:defRPr>
    </a:lvl2pPr>
    <a:lvl3pPr indent="914400" algn="ctr">
      <a:defRPr>
        <a:latin typeface="Arial"/>
        <a:ea typeface="Arial"/>
        <a:cs typeface="Arial"/>
        <a:sym typeface="Arial"/>
      </a:defRPr>
    </a:lvl3pPr>
    <a:lvl4pPr indent="1371600" algn="ctr">
      <a:defRPr>
        <a:latin typeface="Arial"/>
        <a:ea typeface="Arial"/>
        <a:cs typeface="Arial"/>
        <a:sym typeface="Arial"/>
      </a:defRPr>
    </a:lvl4pPr>
    <a:lvl5pPr indent="1828800" algn="ctr">
      <a:defRPr>
        <a:latin typeface="Arial"/>
        <a:ea typeface="Arial"/>
        <a:cs typeface="Arial"/>
        <a:sym typeface="Arial"/>
      </a:defRPr>
    </a:lvl5pPr>
    <a:lvl6pPr indent="2286000" algn="ctr">
      <a:defRPr>
        <a:latin typeface="Arial"/>
        <a:ea typeface="Arial"/>
        <a:cs typeface="Arial"/>
        <a:sym typeface="Arial"/>
      </a:defRPr>
    </a:lvl6pPr>
    <a:lvl7pPr indent="2743200" algn="ctr">
      <a:defRPr>
        <a:latin typeface="Arial"/>
        <a:ea typeface="Arial"/>
        <a:cs typeface="Arial"/>
        <a:sym typeface="Arial"/>
      </a:defRPr>
    </a:lvl7pPr>
    <a:lvl8pPr indent="3200400" algn="ctr">
      <a:defRPr>
        <a:latin typeface="Arial"/>
        <a:ea typeface="Arial"/>
        <a:cs typeface="Arial"/>
        <a:sym typeface="Arial"/>
      </a:defRPr>
    </a:lvl8pPr>
    <a:lvl9pPr indent="3657600" algn="ctr">
      <a:defRPr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5" name="Shape 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1.png" descr="CoSealColor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228600"/>
            <a:ext cx="639763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"/>
          <p:cNvSpPr/>
          <p:nvPr/>
        </p:nvSpPr>
        <p:spPr>
          <a:xfrm>
            <a:off x="1185862" y="381000"/>
            <a:ext cx="3386139" cy="2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2000"/>
              <a:t>County of Fairfax, Virginia</a:t>
            </a:r>
          </a:p>
        </p:txBody>
      </p:sp>
      <p:sp>
        <p:nvSpPr>
          <p:cNvPr id="12" name="Shape 12"/>
          <p:cNvSpPr/>
          <p:nvPr/>
        </p:nvSpPr>
        <p:spPr>
          <a:xfrm>
            <a:off x="1220788" y="762000"/>
            <a:ext cx="7313612" cy="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3" name="Shape 13"/>
          <p:cNvSpPr/>
          <p:nvPr/>
        </p:nvSpPr>
        <p:spPr>
          <a:xfrm>
            <a:off x="457200" y="6172200"/>
            <a:ext cx="8229601" cy="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14" name="image2.jpg" descr="FCDOT-Logo_COLOR_30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81913" y="6248400"/>
            <a:ext cx="1004888" cy="4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</a:lstStyle>
          <a:p>
            <a:pPr lvl="0">
              <a:defRPr sz="1800"/>
            </a:pPr>
            <a:r>
              <a:rPr sz="3200"/>
              <a:t>Click to edit Master subtitle style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xfrm>
            <a:off x="6629400" y="30162"/>
            <a:ext cx="2057400" cy="682783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3" name="Shape 43"/>
          <p:cNvSpPr/>
          <p:nvPr>
            <p:ph type="body" idx="1"/>
          </p:nvPr>
        </p:nvSpPr>
        <p:spPr>
          <a:xfrm>
            <a:off x="457200" y="762000"/>
            <a:ext cx="6019800" cy="6096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Click to edit Master title style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</a:lstStyle>
          <a:p>
            <a:pPr lvl="0">
              <a:defRPr sz="1800"/>
            </a:pPr>
            <a:r>
              <a:rPr sz="2000"/>
              <a:t>Click to edit Master text styles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Click to edit Master text styles</a:t>
            </a:r>
            <a:endParaRPr sz="2800"/>
          </a:p>
          <a:p>
            <a:pPr lvl="1">
              <a:defRPr sz="1800"/>
            </a:pPr>
            <a:r>
              <a:rPr sz="2800"/>
              <a:t>Second level</a:t>
            </a:r>
            <a:endParaRPr sz="2800"/>
          </a:p>
          <a:p>
            <a:pPr lvl="2">
              <a:defRPr sz="1800"/>
            </a:pPr>
            <a:r>
              <a:rPr sz="2800"/>
              <a:t>Third level</a:t>
            </a:r>
            <a:endParaRPr sz="2800"/>
          </a:p>
          <a:p>
            <a:pPr lvl="3">
              <a:defRPr sz="1800"/>
            </a:pPr>
            <a:r>
              <a:rPr sz="2800"/>
              <a:t>Fourth level</a:t>
            </a:r>
            <a:endParaRPr sz="2800"/>
          </a:p>
          <a:p>
            <a:pPr lvl="4">
              <a:defRPr sz="1800"/>
            </a:pPr>
            <a:r>
              <a:rPr sz="2800"/>
              <a:t>Fifth level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xfrm>
            <a:off x="457200" y="1435465"/>
            <a:ext cx="4040188" cy="73941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b="1" sz="2400"/>
            </a:lvl1pPr>
          </a:lstStyle>
          <a:p>
            <a:pPr lvl="0">
              <a:defRPr b="0" sz="1800"/>
            </a:pPr>
            <a:r>
              <a:rPr b="1" sz="2400"/>
              <a:t>Click to edit Master text styles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Click to edit Master title style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Click to edit Master title style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Click to edit Master text styles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CoSealColor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228600"/>
            <a:ext cx="639763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1185862" y="381000"/>
            <a:ext cx="3386139" cy="2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2000"/>
              <a:t>County of Fairfax, Virginia</a:t>
            </a:r>
          </a:p>
        </p:txBody>
      </p:sp>
      <p:sp>
        <p:nvSpPr>
          <p:cNvPr id="4" name="Shape 4"/>
          <p:cNvSpPr/>
          <p:nvPr/>
        </p:nvSpPr>
        <p:spPr>
          <a:xfrm>
            <a:off x="1220788" y="762000"/>
            <a:ext cx="7466012" cy="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5" name="Shape 5"/>
          <p:cNvSpPr/>
          <p:nvPr/>
        </p:nvSpPr>
        <p:spPr>
          <a:xfrm>
            <a:off x="457200" y="6172200"/>
            <a:ext cx="8229601" cy="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6" name="image2.jpg" descr="FCDOT-Logo_COLOR_30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81913" y="6248400"/>
            <a:ext cx="1004888" cy="4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/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ransition spd="med" advClick="1"/>
  <p:txStyles>
    <p:titleStyle>
      <a:lvl1pPr algn="ctr">
        <a:defRPr sz="4400">
          <a:latin typeface="Arial"/>
          <a:ea typeface="Arial"/>
          <a:cs typeface="Arial"/>
          <a:sym typeface="Arial"/>
        </a:defRPr>
      </a:lvl1pPr>
      <a:lvl2pPr algn="ctr">
        <a:defRPr sz="4400">
          <a:latin typeface="Arial"/>
          <a:ea typeface="Arial"/>
          <a:cs typeface="Arial"/>
          <a:sym typeface="Arial"/>
        </a:defRPr>
      </a:lvl2pPr>
      <a:lvl3pPr algn="ctr">
        <a:defRPr sz="4400">
          <a:latin typeface="Arial"/>
          <a:ea typeface="Arial"/>
          <a:cs typeface="Arial"/>
          <a:sym typeface="Arial"/>
        </a:defRPr>
      </a:lvl3pPr>
      <a:lvl4pPr algn="ctr">
        <a:defRPr sz="4400">
          <a:latin typeface="Arial"/>
          <a:ea typeface="Arial"/>
          <a:cs typeface="Arial"/>
          <a:sym typeface="Arial"/>
        </a:defRPr>
      </a:lvl4pPr>
      <a:lvl5pPr algn="ctr">
        <a:defRPr sz="4400">
          <a:latin typeface="Arial"/>
          <a:ea typeface="Arial"/>
          <a:cs typeface="Arial"/>
          <a:sym typeface="Arial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21945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5pPr>
      <a:lvl6pPr marL="26517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6pPr>
      <a:lvl7pPr marL="31089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7pPr>
      <a:lvl8pPr marL="3566159" indent="-365759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8pPr>
      <a:lvl9pPr marL="4023359" indent="-365759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457200" y="6245225"/>
            <a:ext cx="8229600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rPr sz="1400"/>
              <a:t>Department of Transportation </a:t>
            </a:r>
            <a:endParaRPr sz="1400"/>
          </a:p>
          <a:p>
            <a:pPr lvl="0"/>
            <a:r>
              <a:rPr sz="1400"/>
              <a:t>1</a:t>
            </a:r>
          </a:p>
        </p:txBody>
      </p:sp>
      <p:sp>
        <p:nvSpPr>
          <p:cNvPr id="48" name="Shape 48"/>
          <p:cNvSpPr/>
          <p:nvPr>
            <p:ph type="title"/>
          </p:nvPr>
        </p:nvSpPr>
        <p:spPr>
          <a:xfrm>
            <a:off x="457200" y="1371600"/>
            <a:ext cx="8229600" cy="1447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defTabSz="694944">
              <a:defRPr sz="3040"/>
            </a:lvl1pPr>
          </a:lstStyle>
          <a:p>
            <a:pPr lvl="0">
              <a:defRPr sz="1800"/>
            </a:pPr>
            <a:r>
              <a:rPr sz="3040"/>
              <a:t>Endorsement of the Recommended Design Concept (Preferred Alternative) for Transforming I-66 Outside the Beltway </a:t>
            </a:r>
          </a:p>
        </p:txBody>
      </p:sp>
      <p:sp>
        <p:nvSpPr>
          <p:cNvPr id="49" name="Shape 49"/>
          <p:cNvSpPr/>
          <p:nvPr/>
        </p:nvSpPr>
        <p:spPr>
          <a:xfrm>
            <a:off x="874713" y="3657600"/>
            <a:ext cx="7681911" cy="2389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lnSpc>
                <a:spcPct val="120000"/>
              </a:lnSpc>
            </a:pPr>
            <a:r>
              <a:rPr sz="2000">
                <a:solidFill>
                  <a:srgbClr val="455F51"/>
                </a:solidFill>
              </a:rPr>
              <a:t>Board Transportation Committee</a:t>
            </a:r>
            <a:endParaRPr sz="3200"/>
          </a:p>
          <a:p>
            <a:pPr lvl="0">
              <a:lnSpc>
                <a:spcPct val="120000"/>
              </a:lnSpc>
            </a:pPr>
            <a:r>
              <a:rPr sz="2000">
                <a:solidFill>
                  <a:srgbClr val="455F51"/>
                </a:solidFill>
              </a:rPr>
              <a:t>October 13, 2015</a:t>
            </a:r>
            <a:endParaRPr sz="3200"/>
          </a:p>
          <a:p>
            <a:pPr lvl="0">
              <a:lnSpc>
                <a:spcPct val="120000"/>
              </a:lnSpc>
            </a:pPr>
            <a:endParaRPr sz="2000">
              <a:solidFill>
                <a:srgbClr val="455F51"/>
              </a:solidFill>
            </a:endParaRPr>
          </a:p>
          <a:p>
            <a:pPr lvl="0">
              <a:lnSpc>
                <a:spcPct val="120000"/>
              </a:lnSpc>
            </a:pPr>
            <a:r>
              <a:rPr sz="2000">
                <a:solidFill>
                  <a:srgbClr val="455F51"/>
                </a:solidFill>
              </a:rPr>
              <a:t>Tom Biesiadny and Bob Kuhns</a:t>
            </a:r>
            <a:endParaRPr sz="3200"/>
          </a:p>
          <a:p>
            <a:pPr lvl="0">
              <a:lnSpc>
                <a:spcPct val="120000"/>
              </a:lnSpc>
            </a:pPr>
            <a:r>
              <a:rPr sz="2000">
                <a:solidFill>
                  <a:srgbClr val="455F51"/>
                </a:solidFill>
              </a:rPr>
              <a:t>Fairfax County Department of Transportation</a:t>
            </a:r>
            <a:endParaRPr sz="3200"/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457200" y="6245225"/>
            <a:ext cx="8229600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rPr sz="1400"/>
              <a:t>Department of Transportation </a:t>
            </a:r>
            <a:endParaRPr sz="1400"/>
          </a:p>
          <a:p>
            <a:pPr lvl="0" algn="l"/>
            <a:r>
              <a:rPr sz="1400"/>
              <a:t>10</a:t>
            </a:r>
          </a:p>
        </p:txBody>
      </p:sp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Next Steps</a:t>
            </a:r>
          </a:p>
        </p:txBody>
      </p:sp>
      <p:sp>
        <p:nvSpPr>
          <p:cNvPr id="81" name="Shape 81"/>
          <p:cNvSpPr/>
          <p:nvPr/>
        </p:nvSpPr>
        <p:spPr>
          <a:xfrm>
            <a:off x="685800" y="2209800"/>
            <a:ext cx="7848600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285750" indent="-285750" algn="l">
              <a:buSzPct val="100000"/>
              <a:buFont typeface="Arial"/>
              <a:buChar char="•"/>
            </a:lvl1pPr>
          </a:lstStyle>
          <a:p>
            <a:pPr lvl="0"/>
            <a:r>
              <a:t>Incorporate comments received from Board Transportation Committee into the October 20, 2015 Action Item and Letter of Endorsement of the Recommended Design Concept (Preferred Alternative) for Transforming I-66 Outside the Beltway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457200" y="6245225"/>
            <a:ext cx="8229600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rPr sz="1400"/>
              <a:t>Department of Transportation </a:t>
            </a:r>
            <a:endParaRPr sz="3200"/>
          </a:p>
          <a:p>
            <a:pPr lvl="0"/>
            <a:r>
              <a:rPr sz="1400"/>
              <a:t>11</a:t>
            </a:r>
          </a:p>
        </p:txBody>
      </p:sp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 </a:t>
            </a:r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buSzTx/>
              <a:buNone/>
              <a:defRPr sz="1800"/>
            </a:pPr>
            <a:endParaRPr sz="3200"/>
          </a:p>
          <a:p>
            <a:pPr lvl="0" marL="0" indent="0">
              <a:buSzTx/>
              <a:buNone/>
              <a:defRPr sz="1800"/>
            </a:pPr>
            <a:endParaRPr sz="3200"/>
          </a:p>
          <a:p>
            <a:pPr lvl="0" marL="0" indent="0" algn="ctr">
              <a:spcBef>
                <a:spcPts val="900"/>
              </a:spcBef>
              <a:buSzTx/>
              <a:buNone/>
              <a:defRPr sz="1800"/>
            </a:pPr>
            <a:r>
              <a:rPr sz="4000"/>
              <a:t>Questions?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457200" y="6245225"/>
            <a:ext cx="8229600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rPr sz="1400"/>
              <a:t>Department of Transportation </a:t>
            </a:r>
            <a:endParaRPr sz="1400"/>
          </a:p>
          <a:p>
            <a:pPr lvl="0"/>
            <a:r>
              <a:rPr sz="1400"/>
              <a:t>2</a:t>
            </a:r>
          </a:p>
        </p:txBody>
      </p:sp>
      <p:sp>
        <p:nvSpPr>
          <p:cNvPr id="52" name="Shape 52"/>
          <p:cNvSpPr/>
          <p:nvPr>
            <p:ph type="title"/>
          </p:nvPr>
        </p:nvSpPr>
        <p:spPr>
          <a:xfrm>
            <a:off x="914400" y="838200"/>
            <a:ext cx="8229600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defTabSz="841247">
              <a:defRPr sz="3680"/>
            </a:lvl1pPr>
          </a:lstStyle>
          <a:p>
            <a:pPr lvl="0">
              <a:defRPr sz="1800"/>
            </a:pPr>
            <a:r>
              <a:rPr sz="3680"/>
              <a:t>County Issues that have been addressed:</a:t>
            </a:r>
          </a:p>
        </p:txBody>
      </p:sp>
      <p:sp>
        <p:nvSpPr>
          <p:cNvPr id="53" name="Shape 53"/>
          <p:cNvSpPr/>
          <p:nvPr>
            <p:ph type="body" idx="1"/>
          </p:nvPr>
        </p:nvSpPr>
        <p:spPr>
          <a:xfrm>
            <a:off x="1219200" y="2057400"/>
            <a:ext cx="7467600" cy="2971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Reductions in the project footprint resulting in less right-of-way impacts and fewer possible relocations,</a:t>
            </a:r>
            <a:endParaRPr sz="2000"/>
          </a:p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Redesign of interchanges and access points resulting in reduced heights of elevated ramps,</a:t>
            </a:r>
            <a:endParaRPr sz="2000"/>
          </a:p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Incorporation of regional trail,</a:t>
            </a:r>
            <a:endParaRPr sz="2000"/>
          </a:p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Additional transit services, and</a:t>
            </a:r>
            <a:endParaRPr sz="2000"/>
          </a:p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Coordination on Inside and Outside Beltway projects relative to the future conversion from HOV-2 to HOV-3 requirements.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457200" y="6245225"/>
            <a:ext cx="8229600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rPr sz="1400"/>
              <a:t>Department of Transportation </a:t>
            </a:r>
            <a:endParaRPr sz="1400"/>
          </a:p>
          <a:p>
            <a:pPr lvl="0"/>
            <a:r>
              <a:rPr sz="1400"/>
              <a:t>3</a:t>
            </a:r>
          </a:p>
        </p:txBody>
      </p:sp>
      <p:sp>
        <p:nvSpPr>
          <p:cNvPr id="56" name="Shape 56"/>
          <p:cNvSpPr/>
          <p:nvPr>
            <p:ph type="title"/>
          </p:nvPr>
        </p:nvSpPr>
        <p:spPr>
          <a:xfrm>
            <a:off x="916708" y="762000"/>
            <a:ext cx="8229601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Continuing County Issues: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xfrm>
            <a:off x="914400" y="2057400"/>
            <a:ext cx="7772400" cy="3581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Identify future phasing and funding strategy of Recommended Design Concept (Preferred Alternative).</a:t>
            </a:r>
            <a:endParaRPr sz="2000"/>
          </a:p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The Recommended Design Concept (Preferred Alternative) allows for a wider median in Fairfax County. However, Phase 1 does not include the wider median in Centreville from west of Route 28, through the Route 29 interchange and to the planned future rail station location, a distance of approximately 5,000 feet.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457200" y="6245225"/>
            <a:ext cx="8229600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rPr sz="1400"/>
              <a:t>Department of Transportation </a:t>
            </a:r>
            <a:endParaRPr sz="1400"/>
          </a:p>
          <a:p>
            <a:pPr lvl="0"/>
            <a:r>
              <a:rPr sz="1400"/>
              <a:t>4</a:t>
            </a:r>
          </a:p>
        </p:txBody>
      </p:sp>
      <p:sp>
        <p:nvSpPr>
          <p:cNvPr id="60" name="Shape 60"/>
          <p:cNvSpPr/>
          <p:nvPr>
            <p:ph type="title"/>
          </p:nvPr>
        </p:nvSpPr>
        <p:spPr>
          <a:xfrm>
            <a:off x="914400" y="762000"/>
            <a:ext cx="8229600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Continuing County Issues: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xfrm>
            <a:off x="914400" y="2057400"/>
            <a:ext cx="7772400" cy="3581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The Recommended Design Concept (Preferred Alternative) includes the major regional trail paralleling I-66 as indicated in the County’s Comprehensive Plan. Two additional related issues: </a:t>
            </a:r>
            <a:endParaRPr sz="2000"/>
          </a:p>
          <a:p>
            <a:pPr lvl="1" marL="620485" indent="-163285">
              <a:spcBef>
                <a:spcPts val="300"/>
              </a:spcBef>
              <a:defRPr sz="1800"/>
            </a:pPr>
            <a:r>
              <a:rPr sz="1600"/>
              <a:t>Identification and supporting documentation of a regional trail alongside of I-66 was very preliminary in the draft Tier 2 documents and additional detail has yet to be published for review. </a:t>
            </a:r>
            <a:endParaRPr sz="1600"/>
          </a:p>
          <a:p>
            <a:pPr lvl="1" marL="620485" indent="-163285">
              <a:spcBef>
                <a:spcPts val="300"/>
              </a:spcBef>
              <a:defRPr sz="1800"/>
            </a:pPr>
            <a:r>
              <a:rPr sz="1600"/>
              <a:t>Construction costs of the entire regional trail within the I-66 right-of-way and parallel connections along adjacent right-of-ways and roadway infrastructure should also be included in the total Project costs. The portions of the regional trail outside of the I-66 right-of-way have been noted as ‘Potential Shared Use Path by Others’ or ‘Future by Others’.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xfrm>
            <a:off x="914400" y="762000"/>
            <a:ext cx="8229600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Continuing County Issues: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xfrm>
            <a:off x="914400" y="2133600"/>
            <a:ext cx="7772400" cy="38862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There are a number of </a:t>
            </a:r>
            <a:r>
              <a:rPr sz="2000" u="sng"/>
              <a:t>outstanding environmental issues </a:t>
            </a:r>
            <a:r>
              <a:rPr sz="2000"/>
              <a:t>that have yet to be presented in the final environment documents and necessitate continuing coordination leading up to the Design Public Hearings. The following still need to be addressed:</a:t>
            </a:r>
            <a:endParaRPr sz="2000"/>
          </a:p>
          <a:p>
            <a:pPr lvl="3" marL="1531619" indent="-160019">
              <a:spcBef>
                <a:spcPts val="300"/>
              </a:spcBef>
              <a:defRPr sz="1800"/>
            </a:pPr>
            <a:r>
              <a:rPr sz="1400"/>
              <a:t>stormwater management strategies,</a:t>
            </a:r>
            <a:endParaRPr sz="2000"/>
          </a:p>
          <a:p>
            <a:pPr lvl="3" marL="1531619" indent="-160019">
              <a:spcBef>
                <a:spcPts val="300"/>
              </a:spcBef>
              <a:defRPr sz="1800"/>
            </a:pPr>
            <a:r>
              <a:rPr sz="1400"/>
              <a:t>heights of noise barriers,</a:t>
            </a:r>
            <a:endParaRPr sz="2000"/>
          </a:p>
          <a:p>
            <a:pPr lvl="3" marL="1531619" indent="-160019">
              <a:spcBef>
                <a:spcPts val="300"/>
              </a:spcBef>
              <a:defRPr sz="1800"/>
            </a:pPr>
            <a:r>
              <a:rPr sz="1400"/>
              <a:t>tree cover,</a:t>
            </a:r>
            <a:endParaRPr sz="2000"/>
          </a:p>
          <a:p>
            <a:pPr lvl="3" marL="1531619" indent="-160019">
              <a:spcBef>
                <a:spcPts val="300"/>
              </a:spcBef>
              <a:defRPr sz="1800"/>
            </a:pPr>
            <a:r>
              <a:rPr sz="1400"/>
              <a:t>impacts to Resource Protection Areas, Environmental Quality Corridors, and Watershed Management Plans,</a:t>
            </a:r>
            <a:endParaRPr sz="2000"/>
          </a:p>
          <a:p>
            <a:pPr lvl="3" marL="1531619" indent="-160019">
              <a:spcBef>
                <a:spcPts val="300"/>
              </a:spcBef>
              <a:defRPr sz="1800"/>
            </a:pPr>
            <a:r>
              <a:rPr sz="1400"/>
              <a:t>impacts to Parks, and</a:t>
            </a:r>
            <a:endParaRPr sz="2000"/>
          </a:p>
          <a:p>
            <a:pPr lvl="3" marL="1531619" indent="-160019">
              <a:spcBef>
                <a:spcPts val="300"/>
              </a:spcBef>
              <a:defRPr sz="1800"/>
            </a:pPr>
            <a:r>
              <a:rPr sz="1400"/>
              <a:t>impacts to Historic Properties and wildlife habitat.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xfrm>
            <a:off x="914400" y="762000"/>
            <a:ext cx="8229600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Continuing County Issues:</a:t>
            </a:r>
          </a:p>
        </p:txBody>
      </p:sp>
      <p:sp>
        <p:nvSpPr>
          <p:cNvPr id="67" name="Shape 67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spcBef>
                <a:spcPts val="400"/>
              </a:spcBef>
              <a:buSzTx/>
              <a:buNone/>
              <a:defRPr sz="1800"/>
            </a:pPr>
            <a:r>
              <a:rPr sz="2000"/>
              <a:t>Implementation 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Ensuring that sound walls are provided in residential areas, on ramps elevated above sound walls adjoining residential neighborhoods and replaced rapidly after  existing walls are removed,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Minimizing park impacts,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Developing an aggressive maintenance of traffic plan for roadway and existing Metrorail service,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Minimizing night construction in areas adjacent to residential neighborhoods and using every effort to mitigate construction noise, including quieter equipment,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Maintaining proper erosion, siltation and stormwater management equipment and facilities during construction,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xfrm>
            <a:off x="914400" y="762000"/>
            <a:ext cx="8229600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Continuing County Issues:</a:t>
            </a:r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defRPr sz="1800"/>
            </a:pPr>
            <a:r>
              <a:rPr sz="2000"/>
              <a:t>Implementation (continued)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Developing an effective landscaping and tree replacement plan,  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Minimizing disruption during construction and considering traffic calming devices as necessary,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Minimizing construction that impacts bus services especially at peak times,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Maintaining  safe pedestrian and vehicular access with particular attend around  Metrorail stations and schools, and.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Providing regular communications with the community.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914400" y="762000"/>
            <a:ext cx="8229600" cy="11430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Continuing Efforts: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defRPr sz="1800"/>
            </a:pPr>
            <a:r>
              <a:rPr sz="2400"/>
              <a:t>Transportation Management Plan (TMP), working with VDOT and other stakeholders on:</a:t>
            </a:r>
            <a:endParaRPr sz="24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Transit and Travel Demand Management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Traffic Operations and Local Network Operations</a:t>
            </a:r>
            <a:endParaRPr sz="28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Communications and Outreach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457200" y="6245225"/>
            <a:ext cx="8229600" cy="492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rPr sz="1400"/>
              <a:t>Department of Transportation </a:t>
            </a:r>
            <a:endParaRPr sz="1400"/>
          </a:p>
          <a:p>
            <a:pPr lvl="0" algn="l"/>
            <a:r>
              <a:rPr sz="1400"/>
              <a:t>9</a:t>
            </a:r>
          </a:p>
        </p:txBody>
      </p:sp>
      <p:sp>
        <p:nvSpPr>
          <p:cNvPr id="76" name="Shape 76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Timeline</a:t>
            </a:r>
          </a:p>
        </p:txBody>
      </p:sp>
      <p:sp>
        <p:nvSpPr>
          <p:cNvPr id="77" name="Shape 77"/>
          <p:cNvSpPr/>
          <p:nvPr/>
        </p:nvSpPr>
        <p:spPr>
          <a:xfrm>
            <a:off x="685800" y="2209800"/>
            <a:ext cx="7848600" cy="2750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/>
            <a:r>
              <a:t>October 20, 2015			Board Action on Endorsement of 					Recommended Design Concept 					(Preferred Alternative) for Transforming 				I-66 Outside the Beltway</a:t>
            </a:r>
          </a:p>
          <a:p>
            <a:pPr lvl="0" algn="l"/>
            <a:r>
              <a:t>October 19-21, 2015		Public Information Meetings</a:t>
            </a:r>
          </a:p>
          <a:p>
            <a:pPr lvl="0" algn="l"/>
            <a:r>
              <a:t>October 27, 2015			CTB Decision on Preferred Alternative </a:t>
            </a:r>
          </a:p>
          <a:p>
            <a:pPr lvl="0" algn="l"/>
            <a:r>
              <a:t>Late 2015			Final Environmental Document</a:t>
            </a:r>
          </a:p>
          <a:p>
            <a:pPr lvl="0" algn="l"/>
            <a:r>
              <a:t>2016/2017			Design Public Hearing</a:t>
            </a:r>
          </a:p>
          <a:p>
            <a:pPr lvl="0" algn="l"/>
            <a:r>
              <a:t>2017				Construction Start</a:t>
            </a:r>
          </a:p>
          <a:p>
            <a:pPr lvl="0" algn="l"/>
            <a:r>
              <a:t>2021				Open to Traffic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