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6858000"/>
  <p:notesSz cx="6858000" cy="9144000"/>
  <p:defaultTextStyle>
    <a:lvl1pPr algn="ctr">
      <a:defRPr>
        <a:latin typeface="Arial"/>
        <a:ea typeface="Arial"/>
        <a:cs typeface="Arial"/>
        <a:sym typeface="Arial"/>
      </a:defRPr>
    </a:lvl1pPr>
    <a:lvl2pPr indent="457200" algn="ctr">
      <a:defRPr>
        <a:latin typeface="Arial"/>
        <a:ea typeface="Arial"/>
        <a:cs typeface="Arial"/>
        <a:sym typeface="Arial"/>
      </a:defRPr>
    </a:lvl2pPr>
    <a:lvl3pPr indent="914400" algn="ctr">
      <a:defRPr>
        <a:latin typeface="Arial"/>
        <a:ea typeface="Arial"/>
        <a:cs typeface="Arial"/>
        <a:sym typeface="Arial"/>
      </a:defRPr>
    </a:lvl3pPr>
    <a:lvl4pPr indent="1371600" algn="ctr">
      <a:defRPr>
        <a:latin typeface="Arial"/>
        <a:ea typeface="Arial"/>
        <a:cs typeface="Arial"/>
        <a:sym typeface="Arial"/>
      </a:defRPr>
    </a:lvl4pPr>
    <a:lvl5pPr indent="1828800" algn="ctr">
      <a:defRPr>
        <a:latin typeface="Arial"/>
        <a:ea typeface="Arial"/>
        <a:cs typeface="Arial"/>
        <a:sym typeface="Arial"/>
      </a:defRPr>
    </a:lvl5pPr>
    <a:lvl6pPr indent="2286000" algn="ctr">
      <a:defRPr>
        <a:latin typeface="Arial"/>
        <a:ea typeface="Arial"/>
        <a:cs typeface="Arial"/>
        <a:sym typeface="Arial"/>
      </a:defRPr>
    </a:lvl6pPr>
    <a:lvl7pPr indent="2743200" algn="ctr">
      <a:defRPr>
        <a:latin typeface="Arial"/>
        <a:ea typeface="Arial"/>
        <a:cs typeface="Arial"/>
        <a:sym typeface="Arial"/>
      </a:defRPr>
    </a:lvl7pPr>
    <a:lvl8pPr indent="3200400" algn="ctr">
      <a:defRPr>
        <a:latin typeface="Arial"/>
        <a:ea typeface="Arial"/>
        <a:cs typeface="Arial"/>
        <a:sym typeface="Arial"/>
      </a:defRPr>
    </a:lvl8pPr>
    <a:lvl9pPr indent="3657600" algn="ctr"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D2D8A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 descr="CoSealColo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28600"/>
            <a:ext cx="639763" cy="6397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/>
        </p:nvSpPr>
        <p:spPr>
          <a:xfrm>
            <a:off x="1185862" y="381000"/>
            <a:ext cx="3386139" cy="28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County of Fairfax, Virginia</a:t>
            </a:r>
          </a:p>
        </p:txBody>
      </p:sp>
      <p:sp>
        <p:nvSpPr>
          <p:cNvPr id="12" name="Shape 12"/>
          <p:cNvSpPr/>
          <p:nvPr/>
        </p:nvSpPr>
        <p:spPr>
          <a:xfrm>
            <a:off x="1220788" y="762000"/>
            <a:ext cx="7313612" cy="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3" name="Shape 13"/>
          <p:cNvSpPr/>
          <p:nvPr/>
        </p:nvSpPr>
        <p:spPr>
          <a:xfrm>
            <a:off x="457200" y="6172200"/>
            <a:ext cx="8229601" cy="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14" name="image2.jpg" descr="FCDOT-Logo_COLOR_3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1913" y="6248400"/>
            <a:ext cx="1004888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6" name="Shape 16"/>
          <p:cNvSpPr/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 lvl="0">
              <a:defRPr sz="1800"/>
            </a:pPr>
            <a:r>
              <a:rPr sz="3200"/>
              <a:t>Click to edit Master subtitle style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6629400" y="30162"/>
            <a:ext cx="2057400" cy="682783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457200" y="762000"/>
            <a:ext cx="6019800" cy="6096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 lvl="0">
              <a:defRPr b="0" cap="none" sz="1800"/>
            </a:pPr>
            <a:r>
              <a:rPr b="1" cap="all" sz="4000"/>
              <a:t>Click to edit Master title style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</a:lstStyle>
          <a:p>
            <a:pPr lvl="0">
              <a:defRPr sz="1800"/>
            </a:pPr>
            <a:r>
              <a:rPr sz="2000"/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Click to edit Master text styles</a:t>
            </a:r>
            <a:endParaRPr sz="2800"/>
          </a:p>
          <a:p>
            <a:pPr lvl="1">
              <a:defRPr sz="1800"/>
            </a:pPr>
            <a:r>
              <a:rPr sz="2800"/>
              <a:t>Second level</a:t>
            </a:r>
            <a:endParaRPr sz="2800"/>
          </a:p>
          <a:p>
            <a:pPr lvl="2">
              <a:defRPr sz="1800"/>
            </a:pPr>
            <a:r>
              <a:rPr sz="2800"/>
              <a:t>Third level</a:t>
            </a:r>
            <a:endParaRPr sz="2800"/>
          </a:p>
          <a:p>
            <a:pPr lvl="3">
              <a:defRPr sz="1800"/>
            </a:pPr>
            <a:r>
              <a:rPr sz="2800"/>
              <a:t>Fourth level</a:t>
            </a:r>
            <a:endParaRPr sz="2800"/>
          </a:p>
          <a:p>
            <a:pPr lvl="4">
              <a:defRPr sz="1800"/>
            </a:pPr>
            <a:r>
              <a:rPr sz="28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457200" y="1435465"/>
            <a:ext cx="4040188" cy="73941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</a:lstStyle>
          <a:p>
            <a:pPr lvl="0">
              <a:defRPr b="0" sz="1800"/>
            </a:pPr>
            <a:r>
              <a:rPr b="1" sz="2400"/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 lvl="0">
              <a:defRPr b="0" sz="1800"/>
            </a:pPr>
            <a:r>
              <a:rPr b="1" sz="2000"/>
              <a:t>Click to edit Master title style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Click to edit Master text styles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CoSealColor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28600"/>
            <a:ext cx="639763" cy="6397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185862" y="381000"/>
            <a:ext cx="3386139" cy="28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/>
            </a:pPr>
            <a:r>
              <a:rPr sz="2000"/>
              <a:t>County of Fairfax, Virginia</a:t>
            </a:r>
          </a:p>
        </p:txBody>
      </p:sp>
      <p:sp>
        <p:nvSpPr>
          <p:cNvPr id="4" name="Shape 4"/>
          <p:cNvSpPr/>
          <p:nvPr/>
        </p:nvSpPr>
        <p:spPr>
          <a:xfrm>
            <a:off x="1220788" y="762000"/>
            <a:ext cx="7466012" cy="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5" name="Shape 5"/>
          <p:cNvSpPr/>
          <p:nvPr/>
        </p:nvSpPr>
        <p:spPr>
          <a:xfrm>
            <a:off x="457200" y="6172200"/>
            <a:ext cx="8229601" cy="0"/>
          </a:xfrm>
          <a:prstGeom prst="line">
            <a:avLst/>
          </a:prstGeom>
          <a:ln>
            <a:solidFill/>
            <a:round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pic>
        <p:nvPicPr>
          <p:cNvPr id="6" name="image2.jpg" descr="FCDOT-Logo_COLOR_30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81913" y="6248400"/>
            <a:ext cx="1004888" cy="45720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400"/>
              <a:t>Click to edit Master title style</a:t>
            </a:r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1945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517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6pPr>
      <a:lvl7pPr marL="3108960" indent="-36576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7pPr>
      <a:lvl8pPr marL="35661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8pPr>
      <a:lvl9pPr marL="4023359" indent="-365759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" y="6245225"/>
            <a:ext cx="8229600" cy="751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defRPr sz="1400"/>
            </a:lvl1pPr>
          </a:lstStyle>
          <a:p>
            <a:pPr lvl="0">
              <a:defRPr sz="1800"/>
            </a:pPr>
            <a:r>
              <a:rPr sz="1400"/>
              <a:t>Department of Transportation </a:t>
            </a:r>
            <a:endParaRPr sz="3200"/>
          </a:p>
        </p:txBody>
      </p:sp>
      <p:sp>
        <p:nvSpPr>
          <p:cNvPr id="48" name="Shape 48"/>
          <p:cNvSpPr/>
          <p:nvPr>
            <p:ph type="title"/>
          </p:nvPr>
        </p:nvSpPr>
        <p:spPr>
          <a:xfrm>
            <a:off x="685800" y="1676400"/>
            <a:ext cx="7772400" cy="14700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defRPr b="1" sz="4000"/>
            </a:lvl1pPr>
          </a:lstStyle>
          <a:p>
            <a:pPr lvl="0">
              <a:defRPr b="0" sz="1800"/>
            </a:pPr>
            <a:r>
              <a:rPr b="1" sz="4000"/>
              <a:t>Silver Line</a:t>
            </a:r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xfrm>
            <a:off x="1524000" y="3352800"/>
            <a:ext cx="6400800" cy="1371600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defTabSz="576072">
              <a:spcBef>
                <a:spcPts val="400"/>
              </a:spcBef>
              <a:defRPr sz="1800"/>
            </a:pPr>
            <a:endParaRPr sz="1260"/>
          </a:p>
          <a:p>
            <a:pPr lvl="0" defTabSz="576072">
              <a:spcBef>
                <a:spcPts val="300"/>
              </a:spcBef>
              <a:defRPr sz="1800"/>
            </a:pPr>
            <a:r>
              <a:rPr sz="1260"/>
              <a:t>Board Transportation Committee</a:t>
            </a:r>
            <a:endParaRPr sz="1260"/>
          </a:p>
          <a:p>
            <a:pPr lvl="0" defTabSz="576072">
              <a:spcBef>
                <a:spcPts val="300"/>
              </a:spcBef>
              <a:defRPr sz="1800"/>
            </a:pPr>
            <a:r>
              <a:rPr sz="1260"/>
              <a:t>October 13, 2015</a:t>
            </a:r>
            <a:endParaRPr sz="1260"/>
          </a:p>
          <a:p>
            <a:pPr lvl="0" defTabSz="576072">
              <a:spcBef>
                <a:spcPts val="400"/>
              </a:spcBef>
              <a:defRPr sz="1800"/>
            </a:pPr>
            <a:endParaRPr sz="1260"/>
          </a:p>
          <a:p>
            <a:pPr lvl="0" defTabSz="576072">
              <a:spcBef>
                <a:spcPts val="300"/>
              </a:spcBef>
              <a:defRPr sz="1800"/>
            </a:pPr>
            <a:r>
              <a:rPr sz="1260"/>
              <a:t>Mark Canale</a:t>
            </a:r>
            <a:endParaRPr sz="1260"/>
          </a:p>
          <a:p>
            <a:pPr lvl="0" defTabSz="576072">
              <a:spcBef>
                <a:spcPts val="300"/>
              </a:spcBef>
              <a:defRPr sz="1800"/>
            </a:pPr>
            <a:r>
              <a:rPr sz="1260"/>
              <a:t>Fairfax County Department of Transportation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466725" y="761999"/>
            <a:ext cx="4333875" cy="557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b="1" sz="1600" u="sng">
                <a:latin typeface="Cambria"/>
                <a:ea typeface="Cambria"/>
                <a:cs typeface="Cambria"/>
                <a:sym typeface="Cambria"/>
              </a:rPr>
              <a:t>Status</a:t>
            </a:r>
            <a:endParaRPr b="1" sz="1600" u="sng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b="1" sz="1200" u="sng">
                <a:latin typeface="Cambria"/>
                <a:ea typeface="Cambria"/>
                <a:cs typeface="Cambria"/>
                <a:sym typeface="Cambria"/>
              </a:rPr>
              <a:t>Phase 1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VDOT, WMATA, Fairfax Punchlist – Ongoing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Fairfax County – 38 open items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VDOT with majority of remaining punchlist items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Project Closeout anticipated at the end of 2015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Fairfax County completed clean up of kiss and ride lots and Route 7 median  stormwater (MWAA to reimburse the County) – County to maintain Route 7 SWM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County Maintaining Mclean, Spring Hill K/R lots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Art in Transit Task Order issued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Phase 1 close out - $2.982B 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628650" indent="-171450" algn="l">
              <a:buClr>
                <a:srgbClr val="000000"/>
              </a:buClr>
              <a:buSzPct val="100000"/>
              <a:buFont typeface="Arial"/>
              <a:buChar char="•"/>
            </a:pPr>
            <a:endParaRPr sz="800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b="1" sz="1200" u="sng">
                <a:latin typeface="Cambria"/>
                <a:ea typeface="Cambria"/>
                <a:cs typeface="Cambria"/>
                <a:sym typeface="Cambria"/>
              </a:rPr>
              <a:t>Phase 2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Total Project Status (all bid packages)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Overall Project – 24%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Design – 93%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Construction – 8%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Highlights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Tower crane at Innovation Center Station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All Stations in Fairfax County have construction and/or utility work ongoing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Loudoun County Stations in design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Aerial Guideway at Dulles Airport under construction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Rail Yard at Dulles Airport in design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28700" indent="-114300" algn="l"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Centreville Road Girders Placement ongoing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2" marL="1085850" indent="-171450" algn="l">
              <a:buClr>
                <a:srgbClr val="FF0000"/>
              </a:buClr>
              <a:buSzPct val="100000"/>
              <a:buFont typeface="Arial"/>
              <a:buChar char="•"/>
            </a:pPr>
            <a:endParaRPr sz="12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4800600" y="881181"/>
            <a:ext cx="4197350" cy="549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171450" indent="-171450" algn="l">
              <a:buClr>
                <a:srgbClr val="000000"/>
              </a:buClr>
              <a:buSzPct val="100000"/>
              <a:buFont typeface="Arial"/>
              <a:buChar char="•"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Upcoming Public Meeting on Innovation Center Station (north side) – Oct 13 at Herndon Middle School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Budget - $2.775B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Total Contingency - $551.4M (Remaining $502M)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Contract extension costs under negotiations between MWAA and CRC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algn="l"/>
            <a:endParaRPr b="1" sz="1600" u="sng">
              <a:latin typeface="Cambria"/>
              <a:ea typeface="Cambria"/>
              <a:cs typeface="Cambria"/>
              <a:sym typeface="Cambria"/>
            </a:endParaRPr>
          </a:p>
          <a:p>
            <a:pPr lvl="0" algn="l"/>
            <a:r>
              <a:rPr b="1" sz="1600" u="sng">
                <a:latin typeface="Cambria"/>
                <a:ea typeface="Cambria"/>
                <a:cs typeface="Cambria"/>
                <a:sym typeface="Cambria"/>
              </a:rPr>
              <a:t>County Activities – Past 60 Days</a:t>
            </a:r>
            <a:endParaRPr b="1" sz="1600" u="sng">
              <a:latin typeface="Cambria"/>
              <a:ea typeface="Cambria"/>
              <a:cs typeface="Cambria"/>
              <a:sym typeface="Cambria"/>
            </a:endParaRPr>
          </a:p>
          <a:p>
            <a:pPr lvl="0" marL="171450" indent="-171450" algn="l">
              <a:buClr>
                <a:srgbClr val="000000"/>
              </a:buClr>
              <a:buSzPct val="100000"/>
              <a:buFont typeface="Arial"/>
              <a:buChar char="•"/>
            </a:pP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Centreville Road Construction Public Meeting Sept. 24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Girders at Centreville Road for rail track – Installation Completed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SE for Pavilion at Innovation Center Station (south) PC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Approved Oct 1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BOS scheduled Oct 20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Phase 2 Design Reviews 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County Coordination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Clr>
                <a:srgbClr val="000000"/>
              </a:buClr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Project Partners (MWAA, VDOT, DRPT, WMATA, Loudoun County, Town of Herndon, Landowners)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Completed Phase 1 Kiss and Ride and RT 7 SWM  Clean up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Herndon and Innovation Center Stations Garages – Ongoing design work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1" marL="571500" indent="-114300" algn="l"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Closed on the Sprint Property – Land needed for Herndon Garage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lvl="0" marL="114300" indent="-114300" algn="l">
              <a:buSzPct val="100000"/>
              <a:buFont typeface="Arial"/>
              <a:buChar char="•"/>
            </a:pPr>
            <a:r>
              <a:rPr sz="1200">
                <a:latin typeface="Cambria"/>
                <a:ea typeface="Cambria"/>
                <a:cs typeface="Cambria"/>
                <a:sym typeface="Cambria"/>
              </a:rPr>
              <a:t>Herndon Station – Coordinated maintenance of traffic with MWAA, CRC, and Fairfax Connector for utility work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3" name="Shape 53"/>
          <p:cNvSpPr/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</a:fld>
          </a:p>
        </p:txBody>
      </p:sp>
      <p:sp>
        <p:nvSpPr>
          <p:cNvPr id="54" name="Shape 54"/>
          <p:cNvSpPr/>
          <p:nvPr/>
        </p:nvSpPr>
        <p:spPr>
          <a:xfrm>
            <a:off x="6543675" y="381000"/>
            <a:ext cx="1981200" cy="311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600"/>
              <a:t>October 13, 2015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</a:fld>
          </a:p>
        </p:txBody>
      </p:sp>
      <p:sp>
        <p:nvSpPr>
          <p:cNvPr id="57" name="Shape 57"/>
          <p:cNvSpPr/>
          <p:nvPr/>
        </p:nvSpPr>
        <p:spPr>
          <a:xfrm>
            <a:off x="6543675" y="381000"/>
            <a:ext cx="1981200" cy="311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600"/>
              <a:t>October 13, 2015</a:t>
            </a:r>
          </a:p>
        </p:txBody>
      </p:sp>
      <p:pic>
        <p:nvPicPr>
          <p:cNvPr id="58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75" y="930066"/>
            <a:ext cx="4533900" cy="23193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74" y="3249403"/>
            <a:ext cx="4429126" cy="2998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0575" y="3249403"/>
            <a:ext cx="4305640" cy="2998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4045" y="838200"/>
            <a:ext cx="4152901" cy="2330020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203955" y="990599"/>
            <a:ext cx="258224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Herndon Station Garage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</a:fld>
          </a:p>
        </p:txBody>
      </p:sp>
      <p:sp>
        <p:nvSpPr>
          <p:cNvPr id="65" name="Shape 65"/>
          <p:cNvSpPr/>
          <p:nvPr/>
        </p:nvSpPr>
        <p:spPr>
          <a:xfrm>
            <a:off x="6651625" y="381000"/>
            <a:ext cx="1981200" cy="311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lvl="0">
              <a:defRPr sz="1800"/>
            </a:pPr>
            <a:r>
              <a:rPr sz="1600"/>
              <a:t>October 13, 2015</a:t>
            </a:r>
          </a:p>
        </p:txBody>
      </p:sp>
      <p:pic>
        <p:nvPicPr>
          <p:cNvPr id="66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23" y="990600"/>
            <a:ext cx="4223047" cy="2263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age1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247" y="3352800"/>
            <a:ext cx="4419601" cy="289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image1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67799" y="3334996"/>
            <a:ext cx="4470165" cy="288705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970751" y="722182"/>
            <a:ext cx="3509923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Innovation Center Station Garage</a:t>
            </a:r>
          </a:p>
        </p:txBody>
      </p:sp>
      <p:pic>
        <p:nvPicPr>
          <p:cNvPr id="70" name="image1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67799" y="838199"/>
            <a:ext cx="4423800" cy="2416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ct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