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Shape 19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4" name="Shape 19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2.png" descr="CoSealColo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8600"/>
            <a:ext cx="639763" cy="63976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1185862" y="381000"/>
            <a:ext cx="3386139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County of Fairfax, Virginia</a:t>
            </a:r>
          </a:p>
        </p:txBody>
      </p:sp>
      <p:sp>
        <p:nvSpPr>
          <p:cNvPr id="20" name="Shape 20"/>
          <p:cNvSpPr/>
          <p:nvPr/>
        </p:nvSpPr>
        <p:spPr>
          <a:xfrm>
            <a:off x="1220788" y="762000"/>
            <a:ext cx="731361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" name="Shape 21"/>
          <p:cNvSpPr/>
          <p:nvPr/>
        </p:nvSpPr>
        <p:spPr>
          <a:xfrm>
            <a:off x="457200" y="6172200"/>
            <a:ext cx="822960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2" name="image3.jpg" descr="FCDOT-Logo_COLOR_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913" y="6248400"/>
            <a:ext cx="1004888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Shape 157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1" name="Shape 157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7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78" name="Shape 1578"/>
          <p:cNvSpPr/>
          <p:nvPr>
            <p:ph type="sldNum" sz="quarter" idx="2"/>
          </p:nvPr>
        </p:nvSpPr>
        <p:spPr>
          <a:xfrm>
            <a:off x="8724900" y="64801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79" name="Shape 1579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80" name="Shape 1580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pc="100">
                <a:solidFill>
                  <a:srgbClr val="888888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Shape 1587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8" name="Shape 1588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89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0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1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2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3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4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95" name="Shape 1595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96" name="Shape 159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97" name="Shape 1597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Shape 160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5" name="Shape 160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0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612" name="Shape 1612"/>
          <p:cNvSpPr/>
          <p:nvPr>
            <p:ph type="sldNum" sz="quarter" idx="2"/>
          </p:nvPr>
        </p:nvSpPr>
        <p:spPr>
          <a:xfrm>
            <a:off x="33337" y="6477000"/>
            <a:ext cx="237343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13" name="Shape 1613"/>
          <p:cNvSpPr/>
          <p:nvPr/>
        </p:nvSpPr>
        <p:spPr>
          <a:xfrm>
            <a:off x="8763000" y="6492875"/>
            <a:ext cx="381000" cy="231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4" name="Shape 161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615" name="Shape 1615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616" name="Shape 1616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Shape 162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4" name="Shape 162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2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631" name="Shape 1631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632" name="Shape 1632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33" name="Shape 163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Shape 164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1" name="Shape 164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4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648" name="Shape 164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649" name="Shape 164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50" name="Shape 1650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Shape 1657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8" name="Shape 1658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59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0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1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2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3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4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665" name="Shape 1665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66" name="Shape 166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667" name="Shape 1667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Shape 167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5" name="Shape 167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7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2" name="Shape 168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683" name="Shape 1683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84" name="Shape 1684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Shape 1691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2" name="Shape 1692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93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4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5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6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7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8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699" name="Shape 1699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Shape 170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7" name="Shape 170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0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14" name="Shape 171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715" name="Shape 171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16" name="Shape 1716"/>
          <p:cNvSpPr/>
          <p:nvPr>
            <p:ph type="sldNum" sz="quarter" idx="2"/>
          </p:nvPr>
        </p:nvSpPr>
        <p:spPr>
          <a:xfrm>
            <a:off x="8763000" y="64928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Shape 172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4" name="Shape 172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2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31" name="Shape 1731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32" name="Shape 173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6629400" y="762000"/>
            <a:ext cx="2057400" cy="536416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457200" y="762000"/>
            <a:ext cx="6019800" cy="536416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Shape 173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0" name="Shape 174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4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47" name="Shape 1747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48" name="Shape 174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749" name="Shape 174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Shape 175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7" name="Shape 175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5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64" name="Shape 1764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65" name="Shape 1765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766" name="Shape 1766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Shape 177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4" name="Shape 177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7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81" name="Shape 1781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82" name="Shape 178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783" name="Shape 1783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Shape 179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1" name="Shape 179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9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98" name="Shape 17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799" name="Shape 179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Shape 180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7" name="Shape 180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0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814" name="Shape 181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15" name="Shape 181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Shape 182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3" name="Shape 182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2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830" name="Shape 183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31" name="Shape 183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Shape 183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9" name="Shape 183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4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846" name="Shape 184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47" name="Shape 184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Shape 185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5" name="Shape 185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5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862" name="Shape 186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63" name="Shape 186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Shape 187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1" name="Shape 187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7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878" name="Shape 187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79" name="Shape 187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Shape 188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7" name="Shape 188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8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894" name="Shape 189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95" name="Shape 189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Shape 190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3" name="Shape 190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0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910" name="Shape 191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911" name="Shape 191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Shape 191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9" name="Shape 191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2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926" name="Shape 192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927" name="Shape 192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Shape 13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sldNum" sz="quarter" idx="2"/>
          </p:nvPr>
        </p:nvSpPr>
        <p:spPr>
          <a:xfrm>
            <a:off x="8724900" y="64801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9" name="Shape 139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pc="100">
                <a:solidFill>
                  <a:srgbClr val="888888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Shape 148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9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Shape 16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sldNum" sz="quarter" idx="2"/>
          </p:nvPr>
        </p:nvSpPr>
        <p:spPr>
          <a:xfrm>
            <a:off x="33337" y="6477000"/>
            <a:ext cx="237343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3" name="Shape 173"/>
          <p:cNvSpPr/>
          <p:nvPr/>
        </p:nvSpPr>
        <p:spPr>
          <a:xfrm>
            <a:off x="8763000" y="6492875"/>
            <a:ext cx="381000" cy="231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Shape 17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76" name="Shape 176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Shape 18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Shape 20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0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8" name="Shape 218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19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Shape 23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Shape 252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3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Shape 26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6" name="Shape 276"/>
          <p:cNvSpPr/>
          <p:nvPr>
            <p:ph type="sldNum" sz="quarter" idx="2"/>
          </p:nvPr>
        </p:nvSpPr>
        <p:spPr>
          <a:xfrm>
            <a:off x="8763000" y="64928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Shape 28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2" name="Shape 29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0" name="Shape 30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8" name="Shape 30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7" name="Shape 31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1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5" name="Shape 325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Shape 33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3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2" name="Shape 34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43" name="Shape 343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1" name="Shape 35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5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59" name="Shape 35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7" name="Shape 36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6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75" name="Shape 37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3" name="Shape 38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8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91" name="Shape 39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9" name="Shape 39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0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07" name="Shape 40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5" name="Shape 41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1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23" name="Shape 42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1" name="Shape 43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3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39" name="Shape 43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7" name="Shape 44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4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55" name="Shape 45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3" name="Shape 46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6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Shape 47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71" name="Shape 47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Shape 47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8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>
            <p:ph type="sldNum" sz="quarter" idx="2"/>
          </p:nvPr>
        </p:nvSpPr>
        <p:spPr>
          <a:xfrm>
            <a:off x="8724900" y="64801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87" name="Shape 487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88" name="Shape 488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pc="100">
                <a:solidFill>
                  <a:srgbClr val="888888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6" name="Shape 496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97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4" name="Shape 50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05" name="Shape 50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3" name="Shape 51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1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>
            <p:ph type="sldNum" sz="quarter" idx="2"/>
          </p:nvPr>
        </p:nvSpPr>
        <p:spPr>
          <a:xfrm>
            <a:off x="33337" y="6477000"/>
            <a:ext cx="237343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1" name="Shape 521"/>
          <p:cNvSpPr/>
          <p:nvPr/>
        </p:nvSpPr>
        <p:spPr>
          <a:xfrm>
            <a:off x="8763000" y="6492875"/>
            <a:ext cx="381000" cy="231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2" name="Shape 52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23" name="Shape 523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524" name="Shape 52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2" name="Shape 532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33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hape 539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40" name="Shape 540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41" name="Shape 54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9" name="Shape 54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5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57" name="Shape 557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58" name="Shape 558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6" name="Shape 566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67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4" name="Shape 57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75" name="Shape 57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1" name="Shape 51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3" name="Shape 58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8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91" name="Shape 591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92" name="Shape 592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0" name="Shape 60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0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hape 607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5" name="Shape 61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1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Shape 62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623" name="Shape 623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24" name="Shape 624"/>
          <p:cNvSpPr/>
          <p:nvPr>
            <p:ph type="sldNum" sz="quarter" idx="2"/>
          </p:nvPr>
        </p:nvSpPr>
        <p:spPr>
          <a:xfrm>
            <a:off x="8763000" y="64928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Shape 632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33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8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639" name="Shape 639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0" name="Shape 64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8" name="Shape 648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49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Shape 655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56" name="Shape 65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657" name="Shape 657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5" name="Shape 66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6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73" name="Shape 673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674" name="Shape 674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2" name="Shape 682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83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Shape 689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90" name="Shape 690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691" name="Shape 691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9" name="Shape 69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0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Shape 70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07" name="Shape 70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5" name="Shape 71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1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Shape 72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23" name="Shape 72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1" name="Shape 73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3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9" name="Shape 73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61" name="Shape 61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7" name="Shape 74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4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75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55" name="Shape 75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3" name="Shape 76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6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770" name="Shape 77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71" name="Shape 77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9" name="Shape 77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8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Shape 78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87" name="Shape 78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5" name="Shape 79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9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Shape 80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03" name="Shape 80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1" name="Shape 81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1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19" name="Shape 81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7" name="Shape 82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2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5" name="Shape 83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3" name="Shape 84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4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Shape 850"/>
          <p:cNvSpPr/>
          <p:nvPr>
            <p:ph type="sldNum" sz="quarter" idx="2"/>
          </p:nvPr>
        </p:nvSpPr>
        <p:spPr>
          <a:xfrm>
            <a:off x="8724900" y="64801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51" name="Shape 85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52" name="Shape 85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pc="100">
                <a:solidFill>
                  <a:srgbClr val="888888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0" name="Shape 86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6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hape 867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68" name="Shape 86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69" name="Shape 86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7" name="Shape 87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7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hape 884"/>
          <p:cNvSpPr/>
          <p:nvPr>
            <p:ph type="sldNum" sz="quarter" idx="2"/>
          </p:nvPr>
        </p:nvSpPr>
        <p:spPr>
          <a:xfrm>
            <a:off x="33337" y="6477000"/>
            <a:ext cx="237343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85" name="Shape 885"/>
          <p:cNvSpPr/>
          <p:nvPr/>
        </p:nvSpPr>
        <p:spPr>
          <a:xfrm>
            <a:off x="8763000" y="6492875"/>
            <a:ext cx="381000" cy="231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6" name="Shape 88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87" name="Shape 887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88" name="Shape 888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6" name="Shape 896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97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9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1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hape 903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04" name="Shape 904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05" name="Shape 90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3" name="Shape 91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1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Shape 920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21" name="Shape 921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22" name="Shape 922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0" name="Shape 93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3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Shape 937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38" name="Shape 93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39" name="Shape 93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7" name="Shape 94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4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954" name="Shape 95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55" name="Shape 95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56" name="Shape 956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4" name="Shape 96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6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971" name="Shape 971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9" name="Shape 97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8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986" name="Shape 986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87" name="Shape 987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88" name="Shape 988"/>
          <p:cNvSpPr/>
          <p:nvPr>
            <p:ph type="sldNum" sz="quarter" idx="2"/>
          </p:nvPr>
        </p:nvSpPr>
        <p:spPr>
          <a:xfrm>
            <a:off x="8763000" y="64928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6" name="Shape 996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97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8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9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0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1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2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03" name="Shape 1003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04" name="Shape 100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2" name="Shape 1012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13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4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5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6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7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8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19" name="Shape 1019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20" name="Shape 1020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021" name="Shape 1021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9" name="Shape 102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3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36" name="Shape 1036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37" name="Shape 1037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038" name="Shape 1038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6" name="Shape 1046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47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8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9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0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2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53" name="Shape 1053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54" name="Shape 105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055" name="Shape 105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3" name="Shape 106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6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70" name="Shape 107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071" name="Shape 107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9" name="Shape 107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8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86" name="Shape 108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087" name="Shape 108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5" name="Shape 109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9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02" name="Shape 110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03" name="Shape 110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1" name="Shape 111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1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18" name="Shape 111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19" name="Shape 111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7" name="Shape 112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2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34" name="Shape 113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35" name="Shape 113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3" name="Shape 114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4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50" name="Shape 115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51" name="Shape 115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9" name="Shape 115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6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66" name="Shape 11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67" name="Shape 116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5" name="Shape 117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7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82" name="Shape 118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83" name="Shape 118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1" name="Shape 119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9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198" name="Shape 11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99" name="Shape 119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7" name="Shape 120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0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214" name="Shape 1214"/>
          <p:cNvSpPr/>
          <p:nvPr>
            <p:ph type="sldNum" sz="quarter" idx="2"/>
          </p:nvPr>
        </p:nvSpPr>
        <p:spPr>
          <a:xfrm>
            <a:off x="8724900" y="64801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15" name="Shape 1215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16" name="Shape 1216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pc="100">
                <a:solidFill>
                  <a:srgbClr val="888888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4" name="Shape 122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2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231" name="Shape 1231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32" name="Shape 123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33" name="Shape 1233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6" name="Shape 86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1" name="Shape 124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4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248" name="Shape 1248"/>
          <p:cNvSpPr/>
          <p:nvPr>
            <p:ph type="sldNum" sz="quarter" idx="2"/>
          </p:nvPr>
        </p:nvSpPr>
        <p:spPr>
          <a:xfrm>
            <a:off x="33337" y="6477000"/>
            <a:ext cx="237343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49" name="Shape 1249"/>
          <p:cNvSpPr/>
          <p:nvPr/>
        </p:nvSpPr>
        <p:spPr>
          <a:xfrm>
            <a:off x="8763000" y="6492875"/>
            <a:ext cx="381000" cy="231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0" name="Shape 1250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51" name="Shape 1251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252" name="Shape 1252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pc="100" sz="24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0" name="Shape 126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6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267" name="Shape 1267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68" name="Shape 1268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69" name="Shape 126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77" name="Shape 127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7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284" name="Shape 128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85" name="Shape 128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86" name="Shape 1286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4" name="Shape 1294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95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6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9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01" name="Shape 1301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02" name="Shape 1302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03" name="Shape 1303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Shape 131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1" name="Shape 131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1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18" name="Shape 131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19" name="Shape 131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20" name="Shape 1320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hape 1327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8" name="Shape 1328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29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0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2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3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4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35" name="Shape 1335"/>
          <p:cNvSpPr/>
          <p:nvPr>
            <p:ph type="sldNum" sz="quarter" idx="2"/>
          </p:nvPr>
        </p:nvSpPr>
        <p:spPr>
          <a:xfrm>
            <a:off x="8724900" y="64801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3" name="Shape 134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4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50" name="Shape 1350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51" name="Shape 1351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52" name="Shape 1352"/>
          <p:cNvSpPr/>
          <p:nvPr>
            <p:ph type="sldNum" sz="quarter" idx="2"/>
          </p:nvPr>
        </p:nvSpPr>
        <p:spPr>
          <a:xfrm>
            <a:off x="8763000" y="6492875"/>
            <a:ext cx="245403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0" name="Shape 136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6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67" name="Shape 1367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68" name="Shape 136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6" name="Shape 1376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77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8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9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0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1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2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83" name="Shape 1383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84" name="Shape 1384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85" name="Shape 1385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Shape 139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3" name="Shape 139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9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0" name="Shape 1400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01" name="Shape 1401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02" name="Shape 1402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5" name="Shape 95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10" name="Shape 1410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11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2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3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4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5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6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17" name="Shape 1417"/>
          <p:cNvSpPr/>
          <p:nvPr>
            <p:ph type="sldNum" sz="quarter" idx="2"/>
          </p:nvPr>
        </p:nvSpPr>
        <p:spPr>
          <a:xfrm>
            <a:off x="8763000" y="6492875"/>
            <a:ext cx="237342" cy="2311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18" name="Shape 1418"/>
          <p:cNvSpPr/>
          <p:nvPr>
            <p:ph type="title"/>
          </p:nvPr>
        </p:nvSpPr>
        <p:spPr>
          <a:xfrm>
            <a:off x="457200" y="76200"/>
            <a:ext cx="7772400" cy="914400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19" name="Shape 1419"/>
          <p:cNvSpPr/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  <a:lvl2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2pPr>
            <a:lvl3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3pPr>
            <a:lvl4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4pPr>
            <a:lvl5pPr>
              <a:buFont typeface="Arial"/>
              <a:defRPr spc="1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7" name="Shape 142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2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34" name="Shape 143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35" name="Shape 143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Shape 144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3" name="Shape 144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4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50" name="Shape 145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51" name="Shape 145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9" name="Shape 145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6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66" name="Shape 14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67" name="Shape 146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Shape 147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5" name="Shape 147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7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82" name="Shape 148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83" name="Shape 148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Shape 1490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1" name="Shape 1491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92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3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5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6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7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98" name="Shape 14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99" name="Shape 1499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7" name="Shape 1507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08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9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1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2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3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14" name="Shape 151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15" name="Shape 1515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Shape 1522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3" name="Shape 1523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24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5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7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8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9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30" name="Shape 153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31" name="Shape 1531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Shape 1538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9" name="Shape 1539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40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1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2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3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4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5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46" name="Shape 154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47" name="Shape 1547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554"/>
          <p:cNvSpPr/>
          <p:nvPr/>
        </p:nvSpPr>
        <p:spPr>
          <a:xfrm flipV="1">
            <a:off x="0" y="868362"/>
            <a:ext cx="9144000" cy="46038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5" name="Shape 1555"/>
          <p:cNvSpPr/>
          <p:nvPr/>
        </p:nvSpPr>
        <p:spPr>
          <a:xfrm rot="10800000">
            <a:off x="7162800" y="6172200"/>
            <a:ext cx="1981200" cy="685800"/>
          </a:xfrm>
          <a:prstGeom prst="rect">
            <a:avLst/>
          </a:prstGeom>
          <a:gradFill>
            <a:gsLst>
              <a:gs pos="0">
                <a:srgbClr val="E46C0A"/>
              </a:gs>
              <a:gs pos="57000">
                <a:srgbClr val="FAC090"/>
              </a:gs>
              <a:gs pos="86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56" name="image4.jpg" descr="DRPT-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6396037"/>
            <a:ext cx="1298575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7" name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7450"/>
            <a:ext cx="2286000" cy="565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1425" y="6324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9" name="imag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562" y="6356350"/>
            <a:ext cx="457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0" name="image8.png"/>
          <p:cNvPicPr>
            <a:picLocks noChangeAspect="1"/>
          </p:cNvPicPr>
          <p:nvPr/>
        </p:nvPicPr>
        <p:blipFill>
          <a:blip r:embed="rId6">
            <a:extLst/>
          </a:blip>
          <a:srcRect l="0" t="0" r="45410" b="0"/>
          <a:stretch>
            <a:fillRect/>
          </a:stretch>
        </p:blipFill>
        <p:spPr>
          <a:xfrm>
            <a:off x="6384925" y="6429375"/>
            <a:ext cx="1181100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1" name="image9.png"/>
          <p:cNvPicPr>
            <a:picLocks noChangeAspect="1"/>
          </p:cNvPicPr>
          <p:nvPr/>
        </p:nvPicPr>
        <p:blipFill>
          <a:blip r:embed="rId7">
            <a:extLst/>
          </a:blip>
          <a:srcRect l="0" t="0" r="12537" b="0"/>
          <a:stretch>
            <a:fillRect/>
          </a:stretch>
        </p:blipFill>
        <p:spPr>
          <a:xfrm>
            <a:off x="4865687" y="6272212"/>
            <a:ext cx="1487488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1562" name="Shape 156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tabLst>
                <a:tab pos="1765300" algn="l"/>
              </a:tabLst>
              <a:defRPr spc="100" sz="2800">
                <a:solidFill>
                  <a:srgbClr val="262626"/>
                </a:solidFill>
                <a:latin typeface="Univers 45 Light"/>
                <a:ea typeface="Univers 45 Light"/>
                <a:cs typeface="Univers 45 Light"/>
                <a:sym typeface="Univers 45 Light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63" name="Shape 1563"/>
          <p:cNvSpPr/>
          <p:nvPr>
            <p:ph type="sldNum" sz="quarter" idx="2"/>
          </p:nvPr>
        </p:nvSpPr>
        <p:spPr>
          <a:xfrm>
            <a:off x="33337" y="6451600"/>
            <a:ext cx="245404" cy="226986"/>
          </a:xfrm>
          <a:prstGeom prst="rect">
            <a:avLst/>
          </a:prstGeom>
        </p:spPr>
        <p:txBody>
          <a:bodyPr anchor="t"/>
          <a:lstStyle>
            <a:lvl1pPr algn="l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47.xml"/><Relationship Id="rId52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52.xml"/><Relationship Id="rId57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56.xml"/><Relationship Id="rId61" Type="http://schemas.openxmlformats.org/officeDocument/2006/relationships/slideLayout" Target="../slideLayouts/slideLayout57.xml"/><Relationship Id="rId62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1.xml"/><Relationship Id="rId66" Type="http://schemas.openxmlformats.org/officeDocument/2006/relationships/slideLayout" Target="../slideLayouts/slideLayout62.xml"/><Relationship Id="rId67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66.xml"/><Relationship Id="rId71" Type="http://schemas.openxmlformats.org/officeDocument/2006/relationships/slideLayout" Target="../slideLayouts/slideLayout67.xml"/><Relationship Id="rId72" Type="http://schemas.openxmlformats.org/officeDocument/2006/relationships/slideLayout" Target="../slideLayouts/slideLayout68.xml"/><Relationship Id="rId73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1.xml"/><Relationship Id="rId76" Type="http://schemas.openxmlformats.org/officeDocument/2006/relationships/slideLayout" Target="../slideLayouts/slideLayout72.xml"/><Relationship Id="rId77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5.xml"/><Relationship Id="rId80" Type="http://schemas.openxmlformats.org/officeDocument/2006/relationships/slideLayout" Target="../slideLayouts/slideLayout76.xml"/><Relationship Id="rId81" Type="http://schemas.openxmlformats.org/officeDocument/2006/relationships/slideLayout" Target="../slideLayouts/slideLayout77.xml"/><Relationship Id="rId82" Type="http://schemas.openxmlformats.org/officeDocument/2006/relationships/slideLayout" Target="../slideLayouts/slideLayout78.xml"/><Relationship Id="rId83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2.xml"/><Relationship Id="rId87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5.xml"/><Relationship Id="rId90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87.xml"/><Relationship Id="rId92" Type="http://schemas.openxmlformats.org/officeDocument/2006/relationships/slideLayout" Target="../slideLayouts/slideLayout88.xml"/><Relationship Id="rId93" Type="http://schemas.openxmlformats.org/officeDocument/2006/relationships/slideLayout" Target="../slideLayouts/slideLayout89.xml"/><Relationship Id="rId94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2.xml"/><Relationship Id="rId97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5.xml"/><Relationship Id="rId100" Type="http://schemas.openxmlformats.org/officeDocument/2006/relationships/slideLayout" Target="../slideLayouts/slideLayout96.xml"/><Relationship Id="rId101" Type="http://schemas.openxmlformats.org/officeDocument/2006/relationships/slideLayout" Target="../slideLayouts/slideLayout97.xml"/><Relationship Id="rId102" Type="http://schemas.openxmlformats.org/officeDocument/2006/relationships/slideLayout" Target="../slideLayouts/slideLayout98.xml"/><Relationship Id="rId103" Type="http://schemas.openxmlformats.org/officeDocument/2006/relationships/slideLayout" Target="../slideLayouts/slideLayout99.xml"/><Relationship Id="rId104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1.xml"/><Relationship Id="rId106" Type="http://schemas.openxmlformats.org/officeDocument/2006/relationships/slideLayout" Target="../slideLayouts/slideLayout102.xml"/><Relationship Id="rId107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5.xml"/><Relationship Id="rId110" Type="http://schemas.openxmlformats.org/officeDocument/2006/relationships/slideLayout" Target="../slideLayouts/slideLayout106.xml"/><Relationship Id="rId111" Type="http://schemas.openxmlformats.org/officeDocument/2006/relationships/slideLayout" Target="../slideLayouts/slideLayout107.xml"/><Relationship Id="rId112" Type="http://schemas.openxmlformats.org/officeDocument/2006/relationships/slideLayout" Target="../slideLayouts/slideLayout108.xml"/><Relationship Id="rId113" Type="http://schemas.openxmlformats.org/officeDocument/2006/relationships/slideLayout" Target="../slideLayouts/slideLayout109.xml"/><Relationship Id="rId114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1.xml"/><Relationship Id="rId116" Type="http://schemas.openxmlformats.org/officeDocument/2006/relationships/slideLayout" Target="../slideLayouts/slideLayout112.xml"/><Relationship Id="rId117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5.xml"/><Relationship Id="rId120" Type="http://schemas.openxmlformats.org/officeDocument/2006/relationships/slideLayout" Target="../slideLayouts/slideLayout116.xml"/><Relationship Id="rId121" Type="http://schemas.openxmlformats.org/officeDocument/2006/relationships/slideLayout" Target="../slideLayouts/slideLayout117.xml"/><Relationship Id="rId122" Type="http://schemas.openxmlformats.org/officeDocument/2006/relationships/slideLayout" Target="../slideLayouts/slideLayout118.xml"/><Relationship Id="rId123" Type="http://schemas.openxmlformats.org/officeDocument/2006/relationships/slideLayout" Target="../slideLayouts/slideLayout119.xml"/><Relationship Id="rId124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38100"/>
            <a:ext cx="6989764" cy="66833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-76200" y="-76200"/>
            <a:ext cx="9372600" cy="7010400"/>
          </a:xfrm>
          <a:prstGeom prst="rect">
            <a:avLst/>
          </a:prstGeom>
          <a:solidFill>
            <a:schemeClr val="accent3">
              <a:lumOff val="44000"/>
              <a:alpha val="85097"/>
            </a:schemeClr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ctr"/>
          </a:p>
        </p:txBody>
      </p:sp>
      <p:pic>
        <p:nvPicPr>
          <p:cNvPr id="4" name="image2.png" descr="CoSealColo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28600"/>
            <a:ext cx="639763" cy="6397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1185862" y="381000"/>
            <a:ext cx="3386139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County of Fairfax, Virginia</a:t>
            </a:r>
          </a:p>
        </p:txBody>
      </p:sp>
      <p:sp>
        <p:nvSpPr>
          <p:cNvPr id="6" name="Shape 6"/>
          <p:cNvSpPr/>
          <p:nvPr/>
        </p:nvSpPr>
        <p:spPr>
          <a:xfrm>
            <a:off x="1220788" y="762000"/>
            <a:ext cx="7466012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Shape 7"/>
          <p:cNvSpPr/>
          <p:nvPr/>
        </p:nvSpPr>
        <p:spPr>
          <a:xfrm>
            <a:off x="457200" y="6172200"/>
            <a:ext cx="822960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8" name="image3.jpg" descr="FCDOT-Logo_COLOR_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81913" y="6248400"/>
            <a:ext cx="1004888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3" r:id="rId39"/>
    <p:sldLayoutId id="2147483684" r:id="rId40"/>
    <p:sldLayoutId id="214748368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1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14" r:id="rId70"/>
    <p:sldLayoutId id="2147483715" r:id="rId71"/>
    <p:sldLayoutId id="2147483716" r:id="rId72"/>
    <p:sldLayoutId id="2147483717" r:id="rId73"/>
    <p:sldLayoutId id="2147483718" r:id="rId74"/>
    <p:sldLayoutId id="2147483719" r:id="rId75"/>
    <p:sldLayoutId id="2147483720" r:id="rId76"/>
    <p:sldLayoutId id="2147483721" r:id="rId77"/>
    <p:sldLayoutId id="2147483722" r:id="rId78"/>
    <p:sldLayoutId id="2147483723" r:id="rId79"/>
    <p:sldLayoutId id="2147483724" r:id="rId80"/>
    <p:sldLayoutId id="2147483725" r:id="rId81"/>
    <p:sldLayoutId id="2147483726" r:id="rId82"/>
    <p:sldLayoutId id="2147483727" r:id="rId83"/>
    <p:sldLayoutId id="2147483728" r:id="rId84"/>
    <p:sldLayoutId id="2147483729" r:id="rId85"/>
    <p:sldLayoutId id="2147483730" r:id="rId86"/>
    <p:sldLayoutId id="2147483731" r:id="rId87"/>
    <p:sldLayoutId id="2147483732" r:id="rId88"/>
    <p:sldLayoutId id="2147483733" r:id="rId89"/>
    <p:sldLayoutId id="2147483734" r:id="rId90"/>
    <p:sldLayoutId id="2147483735" r:id="rId91"/>
    <p:sldLayoutId id="2147483736" r:id="rId92"/>
    <p:sldLayoutId id="2147483737" r:id="rId93"/>
    <p:sldLayoutId id="2147483738" r:id="rId94"/>
    <p:sldLayoutId id="2147483739" r:id="rId95"/>
    <p:sldLayoutId id="2147483740" r:id="rId96"/>
    <p:sldLayoutId id="2147483741" r:id="rId97"/>
    <p:sldLayoutId id="2147483742" r:id="rId98"/>
    <p:sldLayoutId id="2147483743" r:id="rId99"/>
    <p:sldLayoutId id="2147483744" r:id="rId100"/>
    <p:sldLayoutId id="2147483745" r:id="rId101"/>
    <p:sldLayoutId id="2147483746" r:id="rId102"/>
    <p:sldLayoutId id="2147483747" r:id="rId103"/>
    <p:sldLayoutId id="2147483748" r:id="rId104"/>
    <p:sldLayoutId id="2147483749" r:id="rId105"/>
    <p:sldLayoutId id="2147483750" r:id="rId106"/>
    <p:sldLayoutId id="2147483751" r:id="rId107"/>
    <p:sldLayoutId id="2147483752" r:id="rId108"/>
    <p:sldLayoutId id="2147483753" r:id="rId109"/>
    <p:sldLayoutId id="2147483754" r:id="rId110"/>
    <p:sldLayoutId id="2147483755" r:id="rId111"/>
    <p:sldLayoutId id="2147483756" r:id="rId112"/>
    <p:sldLayoutId id="2147483757" r:id="rId113"/>
    <p:sldLayoutId id="2147483758" r:id="rId114"/>
    <p:sldLayoutId id="2147483759" r:id="rId115"/>
    <p:sldLayoutId id="2147483760" r:id="rId116"/>
    <p:sldLayoutId id="2147483761" r:id="rId117"/>
    <p:sldLayoutId id="2147483762" r:id="rId118"/>
    <p:sldLayoutId id="2147483763" r:id="rId119"/>
    <p:sldLayoutId id="2147483764" r:id="rId120"/>
    <p:sldLayoutId id="2147483765" r:id="rId121"/>
    <p:sldLayoutId id="2147483766" r:id="rId122"/>
    <p:sldLayoutId id="2147483767" r:id="rId123"/>
    <p:sldLayoutId id="2147483768" r:id="rId124"/>
    <p:sldLayoutId id="2147483769" r:id="rId12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/>
          <p:nvPr/>
        </p:nvSpPr>
        <p:spPr>
          <a:xfrm>
            <a:off x="457200" y="6245225"/>
            <a:ext cx="8229600" cy="75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Department of Transportation </a:t>
            </a:r>
            <a:endParaRPr sz="3200"/>
          </a:p>
        </p:txBody>
      </p:sp>
      <p:sp>
        <p:nvSpPr>
          <p:cNvPr id="1937" name="Shape 1937"/>
          <p:cNvSpPr/>
          <p:nvPr>
            <p:ph type="ctrTitle"/>
          </p:nvPr>
        </p:nvSpPr>
        <p:spPr>
          <a:xfrm>
            <a:off x="342900" y="1295400"/>
            <a:ext cx="83820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3600"/>
            </a:pPr>
            <a:r>
              <a:t>Update on Route 1 Efforts</a:t>
            </a:r>
            <a:br/>
            <a:br/>
            <a:r>
              <a:rPr sz="1800"/>
              <a:t>Transportation Advisory Committee </a:t>
            </a:r>
            <a:br>
              <a:rPr sz="1800"/>
            </a:br>
            <a:r>
              <a:rPr sz="1800"/>
              <a:t>October 20, 2015</a:t>
            </a:r>
            <a:br>
              <a:rPr sz="1800"/>
            </a:br>
            <a:r>
              <a:rPr sz="1800"/>
              <a:t>Leonard Wolfenstein, FCDOT</a:t>
            </a:r>
            <a:br>
              <a:rPr sz="1800"/>
            </a:br>
            <a:r>
              <a:rPr sz="1800"/>
              <a:t>Jane Rosenbaum, FCDOT</a:t>
            </a:r>
            <a:br>
              <a:rPr sz="1800"/>
            </a:br>
            <a:r>
              <a:rPr sz="1800"/>
              <a:t>Doug Miller, FCDOT</a:t>
            </a:r>
            <a:br>
              <a:rPr sz="1800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Shape 1976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10</a:t>
            </a:r>
          </a:p>
        </p:txBody>
      </p:sp>
      <p:sp>
        <p:nvSpPr>
          <p:cNvPr id="1977" name="Shape 19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Comprehensive Plan</a:t>
            </a:r>
          </a:p>
        </p:txBody>
      </p:sp>
      <p:sp>
        <p:nvSpPr>
          <p:cNvPr id="1978" name="Shape 1978"/>
          <p:cNvSpPr/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400" u="sng">
                <a:latin typeface="Calibri"/>
                <a:ea typeface="Calibri"/>
                <a:cs typeface="Calibri"/>
                <a:sym typeface="Calibri"/>
              </a:defRPr>
            </a:pPr>
            <a:r>
              <a:t>Key Issues:</a:t>
            </a:r>
          </a:p>
          <a:p>
            <a:pPr lvl="1" marL="228600" indent="-228600">
              <a:spcBef>
                <a:spcPts val="0"/>
              </a:spcBef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Metrorail/BRT Policy guidance</a:t>
            </a:r>
            <a:endParaRPr sz="2800"/>
          </a:p>
          <a:p>
            <a:pPr lvl="1" marL="228600" indent="-228600">
              <a:spcBef>
                <a:spcPts val="0"/>
              </a:spcBef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Land use levels at stations</a:t>
            </a:r>
            <a:endParaRPr sz="2800"/>
          </a:p>
          <a:p>
            <a:pPr lvl="1" marL="228600" indent="-228600">
              <a:spcBef>
                <a:spcPts val="0"/>
              </a:spcBef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Refining Location of BRT Stations</a:t>
            </a:r>
            <a:endParaRPr sz="2800"/>
          </a:p>
          <a:p>
            <a:pPr lvl="1" marL="228600" indent="-228600">
              <a:spcBef>
                <a:spcPts val="0"/>
              </a:spcBef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Station Templates</a:t>
            </a:r>
            <a:endParaRPr sz="2800"/>
          </a:p>
          <a:p>
            <a:pPr marL="228600" indent="-228600">
              <a:spcBef>
                <a:spcPts val="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Cross Section/ROW Impacts</a:t>
            </a:r>
          </a:p>
          <a:p>
            <a:pPr marL="0" indent="0">
              <a:spcBef>
                <a:spcPts val="0"/>
              </a:spcBef>
              <a:buSzTx/>
              <a:buNone/>
              <a:defRPr b="1" sz="2400" u="sng">
                <a:latin typeface="Calibri"/>
                <a:ea typeface="Calibri"/>
                <a:cs typeface="Calibri"/>
                <a:sym typeface="Calibri"/>
              </a:defRPr>
            </a:pPr>
            <a:r>
              <a:t>Process:</a:t>
            </a:r>
          </a:p>
          <a:p>
            <a:pPr marL="228600" indent="-228600">
              <a:spcBef>
                <a:spcPts val="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  Advisory Group</a:t>
            </a:r>
          </a:p>
          <a:p>
            <a:pPr>
              <a:spcBef>
                <a:spcPts val="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Public Outreach</a:t>
            </a:r>
            <a:endParaRPr b="1" u="sng"/>
          </a:p>
          <a:p>
            <a:pPr marL="0" indent="0">
              <a:spcBef>
                <a:spcPts val="0"/>
              </a:spcBef>
              <a:buSzTx/>
              <a:buNone/>
              <a:defRPr b="1" sz="2400" u="sng">
                <a:latin typeface="Calibri"/>
                <a:ea typeface="Calibri"/>
                <a:cs typeface="Calibri"/>
                <a:sym typeface="Calibri"/>
              </a:defRPr>
            </a:pPr>
            <a:r>
              <a:t>Timeline:</a:t>
            </a:r>
          </a:p>
          <a:p>
            <a:pPr marL="228600" indent="-228600">
              <a:spcBef>
                <a:spcPts val="0"/>
              </a:spcBef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4 Year Timeline Anticipated (Started July 2015)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Shape 1980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11</a:t>
            </a:r>
          </a:p>
        </p:txBody>
      </p:sp>
      <p:sp>
        <p:nvSpPr>
          <p:cNvPr id="1981" name="Shape 1981"/>
          <p:cNvSpPr/>
          <p:nvPr>
            <p:ph type="title"/>
          </p:nvPr>
        </p:nvSpPr>
        <p:spPr>
          <a:xfrm>
            <a:off x="76200" y="762000"/>
            <a:ext cx="8915400" cy="1219200"/>
          </a:xfrm>
          <a:prstGeom prst="rect">
            <a:avLst/>
          </a:prstGeom>
        </p:spPr>
        <p:txBody>
          <a:bodyPr/>
          <a:lstStyle/>
          <a:p>
            <a:pPr defTabSz="832104">
              <a:defRPr sz="4004" u="sng"/>
            </a:pPr>
            <a:r>
              <a:t>Comprehensive Plan Update </a:t>
            </a:r>
            <a:br/>
          </a:p>
        </p:txBody>
      </p:sp>
      <p:sp>
        <p:nvSpPr>
          <p:cNvPr id="1982" name="Shape 1982"/>
          <p:cNvSpPr/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Refine BRT stop locations</a:t>
            </a:r>
          </a:p>
          <a:p>
            <a:pPr>
              <a:spcBef>
                <a:spcPts val="500"/>
              </a:spcBef>
              <a:defRPr sz="2400"/>
            </a:pPr>
            <a:r>
              <a:t>Refine Land-use, infrastructure, design, etc.</a:t>
            </a:r>
          </a:p>
          <a:p>
            <a:pPr>
              <a:spcBef>
                <a:spcPts val="500"/>
              </a:spcBef>
              <a:defRPr sz="2400"/>
            </a:pPr>
            <a:r>
              <a:t>Transportation assessment and modeling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Will identify additional roadway connections and station area street grids 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Develop complete street cross-sections and corridor design standards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Will address all transportation modes including walking, biking, taking transit and driving.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Shape 1984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		12</a:t>
            </a:r>
          </a:p>
        </p:txBody>
      </p:sp>
      <p:sp>
        <p:nvSpPr>
          <p:cNvPr id="1985" name="Shape 1985"/>
          <p:cNvSpPr/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Comprehensive Plan Update</a:t>
            </a:r>
          </a:p>
        </p:txBody>
      </p:sp>
      <p:sp>
        <p:nvSpPr>
          <p:cNvPr id="1986" name="Shape 1986"/>
          <p:cNvSpPr/>
          <p:nvPr>
            <p:ph type="body" idx="1"/>
          </p:nvPr>
        </p:nvSpPr>
        <p:spPr>
          <a:xfrm>
            <a:off x="457200" y="1676400"/>
            <a:ext cx="8305800" cy="4191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200"/>
            </a:pPr>
            <a:r>
              <a:t>Incorporate Route 1 Multimodal Alternatives Analysis recommendations</a:t>
            </a:r>
          </a:p>
          <a:p>
            <a:pPr>
              <a:spcBef>
                <a:spcPts val="500"/>
              </a:spcBef>
              <a:defRPr sz="2200"/>
            </a:pPr>
            <a:r>
              <a:t>DRPT recommendations include:</a:t>
            </a:r>
          </a:p>
        </p:txBody>
      </p:sp>
      <p:pic>
        <p:nvPicPr>
          <p:cNvPr id="198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2514600"/>
            <a:ext cx="3636963" cy="3478213"/>
          </a:xfrm>
          <a:prstGeom prst="rect">
            <a:avLst/>
          </a:prstGeom>
          <a:ln w="12700">
            <a:miter lim="400000"/>
          </a:ln>
        </p:spPr>
      </p:pic>
      <p:sp>
        <p:nvSpPr>
          <p:cNvPr id="1988" name="Shape 1988"/>
          <p:cNvSpPr/>
          <p:nvPr/>
        </p:nvSpPr>
        <p:spPr>
          <a:xfrm>
            <a:off x="457200" y="2819400"/>
            <a:ext cx="4648200" cy="313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742950" indent="-285750">
              <a:buSzPct val="100000"/>
              <a:buFont typeface="Arial"/>
              <a:buChar char="•"/>
              <a:defRPr sz="1600"/>
            </a:pPr>
            <a:r>
              <a:t>Median running Bus Rapid Transit (BRT) from Huntington along North Kings Highway and Richmond Highway/Route 1 to the Fairfax County boundary; </a:t>
            </a:r>
          </a:p>
          <a:p>
            <a:pPr lvl="1" marL="742950" indent="-285750">
              <a:buSzPct val="100000"/>
              <a:buFont typeface="Arial"/>
              <a:buChar char="•"/>
              <a:defRPr sz="1600"/>
            </a:pPr>
            <a:r>
              <a:t>Route 1 roadway widening from 4 to 6 lanes and additional roadways, where necessary;</a:t>
            </a:r>
          </a:p>
          <a:p>
            <a:pPr lvl="1" marL="742950" indent="-285750">
              <a:buSzPct val="100000"/>
              <a:buFont typeface="Arial"/>
              <a:buChar char="•"/>
              <a:defRPr sz="1600"/>
            </a:pPr>
            <a:r>
              <a:t>Continuous pedestrian and bicycle facilities along corridor; and,</a:t>
            </a:r>
          </a:p>
          <a:p>
            <a:pPr lvl="1" marL="742950" indent="-285750">
              <a:buSzPct val="100000"/>
              <a:buFont typeface="Arial"/>
              <a:buChar char="•"/>
              <a:defRPr sz="1600"/>
            </a:pPr>
            <a:r>
              <a:t>Future Metrorail extension from Huntington to Hybla Valley.</a:t>
            </a:r>
          </a:p>
          <a:p>
            <a:pPr lvl="1"/>
          </a:p>
        </p:txBody>
      </p:sp>
      <p:sp>
        <p:nvSpPr>
          <p:cNvPr id="1989" name="Shape 1989"/>
          <p:cNvSpPr/>
          <p:nvPr/>
        </p:nvSpPr>
        <p:spPr>
          <a:xfrm>
            <a:off x="5257800" y="2546571"/>
            <a:ext cx="2362200" cy="87427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1" indent="0">
              <a:defRPr sz="1100" u="sng"/>
            </a:pPr>
            <a:r>
              <a:t>Phase I:</a:t>
            </a:r>
            <a:r>
              <a:rPr u="none"/>
              <a:t> BRT from Huntington to Hybla Valley; </a:t>
            </a:r>
            <a:endParaRPr u="none"/>
          </a:p>
          <a:p>
            <a:pPr lvl="1" indent="0">
              <a:defRPr sz="1100" u="sng"/>
            </a:pPr>
            <a:r>
              <a:t>Phase II:</a:t>
            </a:r>
            <a:r>
              <a:rPr u="none"/>
              <a:t> BRT to Fort Belvoir; </a:t>
            </a:r>
            <a:endParaRPr u="none"/>
          </a:p>
          <a:p>
            <a:pPr lvl="1" indent="0">
              <a:defRPr sz="1100" u="sng"/>
            </a:pPr>
            <a:r>
              <a:t>Phase III:</a:t>
            </a:r>
            <a:r>
              <a:rPr u="none"/>
              <a:t> BRT to Route 123 in Woodbridge;</a:t>
            </a:r>
          </a:p>
        </p:txBody>
      </p:sp>
      <p:sp>
        <p:nvSpPr>
          <p:cNvPr id="1990" name="Shape 1990"/>
          <p:cNvSpPr/>
          <p:nvPr/>
        </p:nvSpPr>
        <p:spPr>
          <a:xfrm>
            <a:off x="7239000" y="5113337"/>
            <a:ext cx="1600200" cy="78537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400" u="sng"/>
            </a:pPr>
          </a:p>
          <a:p>
            <a:pPr lvl="1" indent="0">
              <a:defRPr sz="1100" u="sng"/>
            </a:pPr>
            <a:r>
              <a:t>Phase IV</a:t>
            </a:r>
            <a:r>
              <a:rPr u="none"/>
              <a:t>: Metrorail extension from Huntington to Hybla Valley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Shape 1992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13</a:t>
            </a:r>
          </a:p>
        </p:txBody>
      </p:sp>
      <p:sp>
        <p:nvSpPr>
          <p:cNvPr id="1993" name="Shape 1993"/>
          <p:cNvSpPr/>
          <p:nvPr>
            <p:ph type="title"/>
          </p:nvPr>
        </p:nvSpPr>
        <p:spPr>
          <a:xfrm>
            <a:off x="76200" y="762000"/>
            <a:ext cx="8915400" cy="1219200"/>
          </a:xfrm>
          <a:prstGeom prst="rect">
            <a:avLst/>
          </a:prstGeom>
        </p:spPr>
        <p:txBody>
          <a:bodyPr/>
          <a:lstStyle/>
          <a:p>
            <a:pPr defTabSz="832104">
              <a:defRPr sz="4004" u="sng"/>
            </a:pPr>
            <a:r>
              <a:t>Comprehensive Plan Update </a:t>
            </a:r>
            <a:br/>
          </a:p>
        </p:txBody>
      </p:sp>
      <p:sp>
        <p:nvSpPr>
          <p:cNvPr id="1994" name="Shape 1994"/>
          <p:cNvSpPr/>
          <p:nvPr>
            <p:ph type="body" idx="1"/>
          </p:nvPr>
        </p:nvSpPr>
        <p:spPr>
          <a:xfrm>
            <a:off x="457200" y="1676400"/>
            <a:ext cx="8229600" cy="39925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Public Outreach</a:t>
            </a:r>
          </a:p>
          <a:p>
            <a:pPr lvl="1" marL="742950" indent="-285750">
              <a:spcBef>
                <a:spcPts val="400"/>
              </a:spcBef>
              <a:defRPr sz="1600"/>
            </a:pPr>
            <a:r>
              <a:t> </a:t>
            </a:r>
            <a:r>
              <a:rPr sz="2000"/>
              <a:t>EMBARK Advisory Group</a:t>
            </a:r>
            <a:endParaRPr sz="2800"/>
          </a:p>
          <a:p>
            <a:pPr lvl="2" marL="1143000" indent="-228600">
              <a:spcBef>
                <a:spcPts val="400"/>
              </a:spcBef>
              <a:defRPr sz="2000"/>
            </a:pPr>
            <a:r>
              <a:t>SFDC and other stakeholders</a:t>
            </a:r>
            <a:endParaRPr sz="2400"/>
          </a:p>
          <a:p>
            <a:pPr lvl="2" marL="1143000" indent="-228600">
              <a:spcBef>
                <a:spcPts val="400"/>
              </a:spcBef>
              <a:defRPr sz="2000"/>
            </a:pPr>
            <a:r>
              <a:t>Advisory role to provide feedback on </a:t>
            </a:r>
            <a:endParaRPr sz="2400"/>
          </a:p>
          <a:p>
            <a:pPr lvl="3" marL="1600200" indent="-228600">
              <a:spcBef>
                <a:spcPts val="400"/>
              </a:spcBef>
              <a:defRPr sz="2000"/>
            </a:pPr>
            <a:r>
              <a:t>Study direction</a:t>
            </a:r>
          </a:p>
          <a:p>
            <a:pPr lvl="3" marL="1600200" indent="-228600">
              <a:spcBef>
                <a:spcPts val="400"/>
              </a:spcBef>
              <a:defRPr sz="2000"/>
            </a:pPr>
            <a:r>
              <a:t>Community Outreach</a:t>
            </a:r>
          </a:p>
          <a:p>
            <a:pPr lvl="3" marL="1600200" indent="-228600">
              <a:spcBef>
                <a:spcPts val="400"/>
              </a:spcBef>
              <a:defRPr sz="2000"/>
            </a:pPr>
            <a:r>
              <a:t>Station locations</a:t>
            </a:r>
          </a:p>
          <a:p>
            <a:pPr lvl="3" marL="1600200" indent="-228600">
              <a:spcBef>
                <a:spcPts val="400"/>
              </a:spcBef>
              <a:defRPr sz="2000"/>
            </a:pPr>
            <a:r>
              <a:t>Urban Design</a:t>
            </a:r>
          </a:p>
          <a:p>
            <a:pPr lvl="1" marL="742950" indent="-285750">
              <a:spcBef>
                <a:spcPts val="500"/>
              </a:spcBef>
              <a:defRPr sz="2400"/>
            </a:pPr>
            <a:r>
              <a:t>Series of open houses for public input</a:t>
            </a:r>
            <a:endParaRPr sz="2800"/>
          </a:p>
          <a:p>
            <a:pPr lvl="1" marL="742950" indent="-285750">
              <a:spcBef>
                <a:spcPts val="500"/>
              </a:spcBef>
              <a:defRPr sz="2400"/>
            </a:pPr>
            <a:r>
              <a:t>Online Input Opportunity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05" name="Group 2005"/>
          <p:cNvGrpSpPr/>
          <p:nvPr/>
        </p:nvGrpSpPr>
        <p:grpSpPr>
          <a:xfrm>
            <a:off x="1635641" y="1143000"/>
            <a:ext cx="5320784" cy="5197697"/>
            <a:chOff x="126879" y="0"/>
            <a:chExt cx="5320783" cy="5197696"/>
          </a:xfrm>
        </p:grpSpPr>
        <p:sp>
          <p:nvSpPr>
            <p:cNvPr id="1997" name="Shape 1997"/>
            <p:cNvSpPr/>
            <p:nvPr/>
          </p:nvSpPr>
          <p:spPr>
            <a:xfrm flipH="1">
              <a:off x="3980813" y="1508037"/>
              <a:ext cx="1432753" cy="1397089"/>
            </a:xfrm>
            <a:prstGeom prst="line">
              <a:avLst/>
            </a:prstGeom>
            <a:noFill/>
            <a:ln w="95250" cap="rnd">
              <a:solidFill>
                <a:srgbClr val="D9D9D9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8" name="Shape 1998"/>
            <p:cNvSpPr/>
            <p:nvPr/>
          </p:nvSpPr>
          <p:spPr>
            <a:xfrm>
              <a:off x="5447663" y="227012"/>
              <a:ext cx="1" cy="1200150"/>
            </a:xfrm>
            <a:prstGeom prst="line">
              <a:avLst/>
            </a:prstGeom>
            <a:noFill/>
            <a:ln w="95250" cap="flat">
              <a:solidFill>
                <a:srgbClr val="1F497D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9" name="Shape 1999"/>
            <p:cNvSpPr/>
            <p:nvPr/>
          </p:nvSpPr>
          <p:spPr>
            <a:xfrm flipH="1" flipV="1">
              <a:off x="2340926" y="2905124"/>
              <a:ext cx="1639888" cy="1"/>
            </a:xfrm>
            <a:prstGeom prst="line">
              <a:avLst/>
            </a:prstGeom>
            <a:noFill/>
            <a:ln w="95250" cap="flat">
              <a:solidFill>
                <a:srgbClr val="D9D9D9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0" name="Shape 2000"/>
            <p:cNvSpPr/>
            <p:nvPr/>
          </p:nvSpPr>
          <p:spPr>
            <a:xfrm flipH="1">
              <a:off x="126879" y="2936937"/>
              <a:ext cx="2130982" cy="1912813"/>
            </a:xfrm>
            <a:prstGeom prst="line">
              <a:avLst/>
            </a:prstGeom>
            <a:noFill/>
            <a:ln w="95250" cap="flat">
              <a:solidFill>
                <a:srgbClr val="D9D9D9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1" name="Shape 2001"/>
            <p:cNvSpPr/>
            <p:nvPr/>
          </p:nvSpPr>
          <p:spPr>
            <a:xfrm>
              <a:off x="3843940" y="0"/>
              <a:ext cx="1404569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Huntington</a:t>
              </a:r>
            </a:p>
          </p:txBody>
        </p:sp>
        <p:sp>
          <p:nvSpPr>
            <p:cNvPr id="2002" name="Shape 2002"/>
            <p:cNvSpPr/>
            <p:nvPr/>
          </p:nvSpPr>
          <p:spPr>
            <a:xfrm>
              <a:off x="3770567" y="1185213"/>
              <a:ext cx="167709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Hybla Valley</a:t>
              </a:r>
            </a:p>
          </p:txBody>
        </p:sp>
        <p:sp>
          <p:nvSpPr>
            <p:cNvPr id="2003" name="Shape 2003"/>
            <p:cNvSpPr/>
            <p:nvPr/>
          </p:nvSpPr>
          <p:spPr>
            <a:xfrm>
              <a:off x="825167" y="2547627"/>
              <a:ext cx="1467459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Fort Belvoir</a:t>
              </a: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311557" y="4814156"/>
              <a:ext cx="1614205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Woodbridge</a:t>
              </a:r>
            </a:p>
          </p:txBody>
        </p:sp>
      </p:grpSp>
      <p:sp>
        <p:nvSpPr>
          <p:cNvPr id="2006" name="Shape 2006"/>
          <p:cNvSpPr/>
          <p:nvPr/>
        </p:nvSpPr>
        <p:spPr>
          <a:xfrm>
            <a:off x="555625" y="1319212"/>
            <a:ext cx="2362200" cy="1424941"/>
          </a:xfrm>
          <a:prstGeom prst="rect">
            <a:avLst/>
          </a:prstGeom>
          <a:solidFill>
            <a:srgbClr val="DCE6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Phase I:</a:t>
            </a:r>
          </a:p>
          <a:p>
            <a:pPr>
              <a:defRPr b="1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Huntington to Hybla Valley </a:t>
            </a:r>
          </a:p>
          <a:p>
            <a:pPr>
              <a:defRPr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($306 M)	</a:t>
            </a:r>
          </a:p>
        </p:txBody>
      </p:sp>
      <p:pic>
        <p:nvPicPr>
          <p:cNvPr id="2007" name="image19.png"/>
          <p:cNvPicPr>
            <a:picLocks noChangeAspect="1"/>
          </p:cNvPicPr>
          <p:nvPr/>
        </p:nvPicPr>
        <p:blipFill>
          <a:blip r:embed="rId2">
            <a:extLst/>
          </a:blip>
          <a:srcRect l="12606" t="15468" r="17218" b="0"/>
          <a:stretch>
            <a:fillRect/>
          </a:stretch>
        </p:blipFill>
        <p:spPr>
          <a:xfrm>
            <a:off x="5487987" y="4575174"/>
            <a:ext cx="2771776" cy="1525590"/>
          </a:xfrm>
          <a:prstGeom prst="rect">
            <a:avLst/>
          </a:prstGeom>
          <a:ln w="12700">
            <a:miter lim="400000"/>
          </a:ln>
        </p:spPr>
      </p:pic>
      <p:sp>
        <p:nvSpPr>
          <p:cNvPr id="2008" name="Shape 2008"/>
          <p:cNvSpPr/>
          <p:nvPr/>
        </p:nvSpPr>
        <p:spPr>
          <a:xfrm>
            <a:off x="2308225" y="2519363"/>
            <a:ext cx="609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>
                <a:solidFill>
                  <a:srgbClr val="558ED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3.1 mi</a:t>
            </a:r>
          </a:p>
        </p:txBody>
      </p:sp>
      <p:sp>
        <p:nvSpPr>
          <p:cNvPr id="2009" name="Shape 20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765300" algn="l"/>
              </a:tabLst>
            </a:lvl1pPr>
          </a:lstStyle>
          <a:p>
            <a:pPr/>
            <a:r>
              <a:t>Phasing and Implementation Approach</a:t>
            </a:r>
          </a:p>
        </p:txBody>
      </p:sp>
      <p:sp>
        <p:nvSpPr>
          <p:cNvPr id="2010" name="Shape 2010"/>
          <p:cNvSpPr/>
          <p:nvPr/>
        </p:nvSpPr>
        <p:spPr>
          <a:xfrm flipV="1">
            <a:off x="5872162" y="3206749"/>
            <a:ext cx="577851" cy="577851"/>
          </a:xfrm>
          <a:prstGeom prst="line">
            <a:avLst/>
          </a:prstGeom>
          <a:ln w="25400" cap="rnd">
            <a:solidFill>
              <a:srgbClr val="8EB4E3"/>
            </a:solidFill>
            <a:prstDash val="sysDash"/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2011" name="Shape 2011"/>
          <p:cNvSpPr/>
          <p:nvPr/>
        </p:nvSpPr>
        <p:spPr>
          <a:xfrm rot="2601581">
            <a:off x="5625157" y="4184236"/>
            <a:ext cx="136683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Mount Vernon Memorial Highway</a:t>
            </a:r>
          </a:p>
        </p:txBody>
      </p:sp>
      <p:sp>
        <p:nvSpPr>
          <p:cNvPr id="2012" name="Shape 2012"/>
          <p:cNvSpPr/>
          <p:nvPr/>
        </p:nvSpPr>
        <p:spPr>
          <a:xfrm rot="2611955">
            <a:off x="6286435" y="3640106"/>
            <a:ext cx="172720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Napper Rd</a:t>
            </a:r>
          </a:p>
        </p:txBody>
      </p:sp>
      <p:sp>
        <p:nvSpPr>
          <p:cNvPr id="2013" name="Shape 2013"/>
          <p:cNvSpPr/>
          <p:nvPr/>
        </p:nvSpPr>
        <p:spPr>
          <a:xfrm rot="2577717">
            <a:off x="5930246" y="3837304"/>
            <a:ext cx="19081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Route 1 Widening </a:t>
            </a:r>
          </a:p>
          <a:p>
            <a:pPr>
              <a:defRPr sz="1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(four to six lanes, with reserved median)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Shape 20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6" name="Shape 2016"/>
          <p:cNvSpPr/>
          <p:nvPr/>
        </p:nvSpPr>
        <p:spPr>
          <a:xfrm>
            <a:off x="719137" y="1243012"/>
            <a:ext cx="2362201" cy="1424941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Phase II:</a:t>
            </a:r>
          </a:p>
          <a:p>
            <a:pPr>
              <a:defRPr b="1"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Hybla Valley to Fort Belvoir</a:t>
            </a:r>
          </a:p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($224 M)</a:t>
            </a:r>
          </a:p>
        </p:txBody>
      </p:sp>
      <p:pic>
        <p:nvPicPr>
          <p:cNvPr id="2017" name="image19.png"/>
          <p:cNvPicPr>
            <a:picLocks noChangeAspect="1"/>
          </p:cNvPicPr>
          <p:nvPr/>
        </p:nvPicPr>
        <p:blipFill>
          <a:blip r:embed="rId2">
            <a:extLst/>
          </a:blip>
          <a:srcRect l="12606" t="15468" r="17218" b="0"/>
          <a:stretch>
            <a:fillRect/>
          </a:stretch>
        </p:blipFill>
        <p:spPr>
          <a:xfrm>
            <a:off x="5181600" y="4130674"/>
            <a:ext cx="3697288" cy="2038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6" name="Group 2026"/>
          <p:cNvGrpSpPr/>
          <p:nvPr/>
        </p:nvGrpSpPr>
        <p:grpSpPr>
          <a:xfrm>
            <a:off x="1635366" y="1066799"/>
            <a:ext cx="5309948" cy="5268625"/>
            <a:chOff x="125894" y="0"/>
            <a:chExt cx="5309946" cy="5268623"/>
          </a:xfrm>
        </p:grpSpPr>
        <p:sp>
          <p:nvSpPr>
            <p:cNvPr id="2018" name="Shape 2018"/>
            <p:cNvSpPr/>
            <p:nvPr/>
          </p:nvSpPr>
          <p:spPr>
            <a:xfrm>
              <a:off x="5435840" y="228599"/>
              <a:ext cx="1" cy="1219201"/>
            </a:xfrm>
            <a:prstGeom prst="line">
              <a:avLst/>
            </a:prstGeom>
            <a:noFill/>
            <a:ln w="95250" cap="flat">
              <a:solidFill>
                <a:srgbClr val="8EB4E3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9" name="Shape 2019"/>
            <p:cNvSpPr/>
            <p:nvPr/>
          </p:nvSpPr>
          <p:spPr>
            <a:xfrm flipH="1">
              <a:off x="125894" y="2980105"/>
              <a:ext cx="2126769" cy="1942367"/>
            </a:xfrm>
            <a:prstGeom prst="line">
              <a:avLst/>
            </a:prstGeom>
            <a:noFill/>
            <a:ln w="95250" cap="flat">
              <a:solidFill>
                <a:srgbClr val="D9D9D9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0" name="Shape 2020"/>
            <p:cNvSpPr/>
            <p:nvPr/>
          </p:nvSpPr>
          <p:spPr>
            <a:xfrm>
              <a:off x="3835445" y="0"/>
              <a:ext cx="1401655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Huntington</a:t>
              </a: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3762223" y="1202675"/>
              <a:ext cx="1673617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Hybla Valley</a:t>
              </a: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822934" y="2553100"/>
              <a:ext cx="1464415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Fort Belvoir</a:t>
              </a: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310389" y="4885083"/>
              <a:ext cx="1610857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Woodbridge</a:t>
              </a:r>
            </a:p>
          </p:txBody>
        </p:sp>
        <p:sp>
          <p:nvSpPr>
            <p:cNvPr id="2024" name="Shape 2024"/>
            <p:cNvSpPr/>
            <p:nvPr/>
          </p:nvSpPr>
          <p:spPr>
            <a:xfrm flipH="1">
              <a:off x="3972166" y="1528972"/>
              <a:ext cx="1429871" cy="1419017"/>
            </a:xfrm>
            <a:prstGeom prst="line">
              <a:avLst/>
            </a:prstGeom>
            <a:noFill/>
            <a:ln w="95250" cap="rnd">
              <a:solidFill>
                <a:srgbClr val="1F497D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5" name="Shape 2025"/>
            <p:cNvSpPr/>
            <p:nvPr/>
          </p:nvSpPr>
          <p:spPr>
            <a:xfrm flipH="1" flipV="1">
              <a:off x="2335452" y="2947988"/>
              <a:ext cx="1636715" cy="1"/>
            </a:xfrm>
            <a:prstGeom prst="line">
              <a:avLst/>
            </a:prstGeom>
            <a:noFill/>
            <a:ln w="95250" cap="rnd">
              <a:solidFill>
                <a:srgbClr val="1F497D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027" name="Shape 2027"/>
          <p:cNvSpPr/>
          <p:nvPr/>
        </p:nvSpPr>
        <p:spPr>
          <a:xfrm>
            <a:off x="2471738" y="2443163"/>
            <a:ext cx="6096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7.3 mi</a:t>
            </a:r>
          </a:p>
        </p:txBody>
      </p:sp>
      <p:sp>
        <p:nvSpPr>
          <p:cNvPr id="2028" name="Shape 20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765300" algn="l"/>
              </a:tabLst>
            </a:lvl1pPr>
          </a:lstStyle>
          <a:p>
            <a:pPr/>
            <a:r>
              <a:t>Phasing and Implementation Approach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Shape 20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31" name="Shape 2031"/>
          <p:cNvSpPr/>
          <p:nvPr/>
        </p:nvSpPr>
        <p:spPr>
          <a:xfrm>
            <a:off x="593725" y="1174750"/>
            <a:ext cx="2514600" cy="1424940"/>
          </a:xfrm>
          <a:prstGeom prst="rect">
            <a:avLst/>
          </a:prstGeom>
          <a:solidFill>
            <a:srgbClr val="3760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Phase III:</a:t>
            </a:r>
          </a:p>
          <a:p>
            <a:pPr>
              <a:defRPr b="1"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Fort Belvoir to Woodbridge</a:t>
            </a:r>
          </a:p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($472 M)</a:t>
            </a:r>
          </a:p>
        </p:txBody>
      </p:sp>
      <p:pic>
        <p:nvPicPr>
          <p:cNvPr id="2032" name="image19.png"/>
          <p:cNvPicPr>
            <a:picLocks noChangeAspect="1"/>
          </p:cNvPicPr>
          <p:nvPr/>
        </p:nvPicPr>
        <p:blipFill>
          <a:blip r:embed="rId2">
            <a:extLst/>
          </a:blip>
          <a:srcRect l="12606" t="15468" r="17218" b="0"/>
          <a:stretch>
            <a:fillRect/>
          </a:stretch>
        </p:blipFill>
        <p:spPr>
          <a:xfrm>
            <a:off x="5105400" y="4108449"/>
            <a:ext cx="3749675" cy="20653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1" name="Group 2041"/>
          <p:cNvGrpSpPr/>
          <p:nvPr/>
        </p:nvGrpSpPr>
        <p:grpSpPr>
          <a:xfrm>
            <a:off x="1635173" y="990599"/>
            <a:ext cx="5321252" cy="5339552"/>
            <a:chOff x="125205" y="0"/>
            <a:chExt cx="5321251" cy="5339550"/>
          </a:xfrm>
        </p:grpSpPr>
        <p:sp>
          <p:nvSpPr>
            <p:cNvPr id="2033" name="Shape 2033"/>
            <p:cNvSpPr/>
            <p:nvPr/>
          </p:nvSpPr>
          <p:spPr>
            <a:xfrm flipH="1">
              <a:off x="3979607" y="1551399"/>
              <a:ext cx="1433247" cy="1439452"/>
            </a:xfrm>
            <a:prstGeom prst="line">
              <a:avLst/>
            </a:prstGeom>
            <a:noFill/>
            <a:ln w="95250" cap="rnd">
              <a:solidFill>
                <a:srgbClr val="8EB4E3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4" name="Shape 2034"/>
            <p:cNvSpPr/>
            <p:nvPr/>
          </p:nvSpPr>
          <p:spPr>
            <a:xfrm>
              <a:off x="5446456" y="231775"/>
              <a:ext cx="1" cy="1238251"/>
            </a:xfrm>
            <a:prstGeom prst="line">
              <a:avLst/>
            </a:prstGeom>
            <a:noFill/>
            <a:ln w="95250" cap="flat">
              <a:solidFill>
                <a:srgbClr val="8EB4E3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5" name="Shape 2035"/>
            <p:cNvSpPr/>
            <p:nvPr/>
          </p:nvSpPr>
          <p:spPr>
            <a:xfrm flipH="1" flipV="1">
              <a:off x="2339720" y="2990850"/>
              <a:ext cx="1639888" cy="1"/>
            </a:xfrm>
            <a:prstGeom prst="line">
              <a:avLst/>
            </a:prstGeom>
            <a:noFill/>
            <a:ln w="95250" cap="rnd">
              <a:solidFill>
                <a:srgbClr val="8EB4E3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6" name="Shape 2036"/>
            <p:cNvSpPr/>
            <p:nvPr/>
          </p:nvSpPr>
          <p:spPr>
            <a:xfrm flipH="1">
              <a:off x="125206" y="3023176"/>
              <a:ext cx="2131916" cy="1970524"/>
            </a:xfrm>
            <a:prstGeom prst="line">
              <a:avLst/>
            </a:prstGeom>
            <a:noFill/>
            <a:ln w="95250" cap="flat">
              <a:solidFill>
                <a:srgbClr val="17375E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7" name="Shape 2037"/>
            <p:cNvSpPr/>
            <p:nvPr/>
          </p:nvSpPr>
          <p:spPr>
            <a:xfrm>
              <a:off x="3842734" y="0"/>
              <a:ext cx="1404569" cy="675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Huntington</a:t>
              </a: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3842734" y="1221095"/>
              <a:ext cx="160372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Hybla Valley</a:t>
              </a: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823961" y="2622696"/>
              <a:ext cx="1467459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Fort Belvoir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310350" y="4956010"/>
              <a:ext cx="1614205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Woodbridge</a:t>
              </a:r>
            </a:p>
          </p:txBody>
        </p:sp>
      </p:grpSp>
      <p:sp>
        <p:nvSpPr>
          <p:cNvPr id="2042" name="Shape 2042"/>
          <p:cNvSpPr/>
          <p:nvPr/>
        </p:nvSpPr>
        <p:spPr>
          <a:xfrm>
            <a:off x="2498725" y="240665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>
                <a:solidFill>
                  <a:srgbClr val="DCE6F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4.6 mi</a:t>
            </a:r>
          </a:p>
        </p:txBody>
      </p:sp>
      <p:sp>
        <p:nvSpPr>
          <p:cNvPr id="2043" name="Shape 2043"/>
          <p:cNvSpPr/>
          <p:nvPr>
            <p:ph type="title"/>
          </p:nvPr>
        </p:nvSpPr>
        <p:spPr>
          <a:xfrm>
            <a:off x="457200" y="76200"/>
            <a:ext cx="8077200" cy="857250"/>
          </a:xfrm>
          <a:prstGeom prst="rect">
            <a:avLst/>
          </a:prstGeom>
        </p:spPr>
        <p:txBody>
          <a:bodyPr/>
          <a:lstStyle>
            <a:lvl1pPr>
              <a:tabLst>
                <a:tab pos="1765300" algn="l"/>
              </a:tabLst>
            </a:lvl1pPr>
          </a:lstStyle>
          <a:p>
            <a:pPr/>
            <a:r>
              <a:t>Phasing and Implementation Approach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Shape 20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6" name="Shape 2046"/>
          <p:cNvSpPr/>
          <p:nvPr/>
        </p:nvSpPr>
        <p:spPr>
          <a:xfrm>
            <a:off x="457200" y="1135063"/>
            <a:ext cx="2514600" cy="17805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Phase IV:</a:t>
            </a:r>
          </a:p>
          <a:p>
            <a:pPr>
              <a:defRPr b="1" sz="2400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Metrorail Yellow Line Extension to Hybla Valley*</a:t>
            </a:r>
          </a:p>
          <a:p>
            <a:pPr>
              <a:defRPr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($1.46 B)</a:t>
            </a:r>
          </a:p>
        </p:txBody>
      </p:sp>
      <p:sp>
        <p:nvSpPr>
          <p:cNvPr id="2047" name="Shape 2047"/>
          <p:cNvSpPr/>
          <p:nvPr/>
        </p:nvSpPr>
        <p:spPr>
          <a:xfrm flipH="1">
            <a:off x="5418137" y="2557463"/>
            <a:ext cx="1439863" cy="1452563"/>
          </a:xfrm>
          <a:prstGeom prst="line">
            <a:avLst/>
          </a:prstGeom>
          <a:ln w="95250" cap="rnd">
            <a:solidFill>
              <a:srgbClr val="8EB4E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48" name="Shape 2048"/>
          <p:cNvSpPr/>
          <p:nvPr/>
        </p:nvSpPr>
        <p:spPr>
          <a:xfrm>
            <a:off x="6859269" y="1290637"/>
            <a:ext cx="1" cy="1219201"/>
          </a:xfrm>
          <a:prstGeom prst="line">
            <a:avLst/>
          </a:prstGeom>
          <a:ln w="95250">
            <a:solidFill>
              <a:srgbClr val="FFFF00"/>
            </a:solidFill>
            <a:headEnd type="oval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049" name="Shape 2049"/>
          <p:cNvSpPr/>
          <p:nvPr/>
        </p:nvSpPr>
        <p:spPr>
          <a:xfrm flipH="1">
            <a:off x="3808412" y="4010025"/>
            <a:ext cx="1609726" cy="0"/>
          </a:xfrm>
          <a:prstGeom prst="line">
            <a:avLst/>
          </a:prstGeom>
          <a:ln w="95250" cap="rnd">
            <a:solidFill>
              <a:srgbClr val="8EB4E3"/>
            </a:solidFill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050" name="Shape 2050"/>
          <p:cNvSpPr/>
          <p:nvPr/>
        </p:nvSpPr>
        <p:spPr>
          <a:xfrm flipH="1">
            <a:off x="1635096" y="4042434"/>
            <a:ext cx="2090796" cy="1941782"/>
          </a:xfrm>
          <a:prstGeom prst="line">
            <a:avLst/>
          </a:prstGeom>
          <a:ln w="95250">
            <a:solidFill>
              <a:srgbClr val="8EB4E3"/>
            </a:solidFill>
            <a:headEnd type="oval"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2051" name="Shape 2051"/>
          <p:cNvSpPr/>
          <p:nvPr/>
        </p:nvSpPr>
        <p:spPr>
          <a:xfrm>
            <a:off x="5283200" y="1062037"/>
            <a:ext cx="1379538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Huntington</a:t>
            </a:r>
          </a:p>
        </p:txBody>
      </p:sp>
      <p:sp>
        <p:nvSpPr>
          <p:cNvPr id="2052" name="Shape 2052"/>
          <p:cNvSpPr/>
          <p:nvPr/>
        </p:nvSpPr>
        <p:spPr>
          <a:xfrm>
            <a:off x="5235575" y="2357438"/>
            <a:ext cx="162242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Hybla Valley</a:t>
            </a:r>
          </a:p>
        </p:txBody>
      </p:sp>
      <p:sp>
        <p:nvSpPr>
          <p:cNvPr id="2053" name="Shape 2053"/>
          <p:cNvSpPr/>
          <p:nvPr/>
        </p:nvSpPr>
        <p:spPr>
          <a:xfrm>
            <a:off x="2320925" y="3646487"/>
            <a:ext cx="143986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Fort Belvoir</a:t>
            </a:r>
          </a:p>
        </p:txBody>
      </p:sp>
      <p:sp>
        <p:nvSpPr>
          <p:cNvPr id="2054" name="Shape 2054"/>
          <p:cNvSpPr/>
          <p:nvPr/>
        </p:nvSpPr>
        <p:spPr>
          <a:xfrm>
            <a:off x="1816100" y="5946774"/>
            <a:ext cx="158432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Woodbridge</a:t>
            </a:r>
          </a:p>
        </p:txBody>
      </p:sp>
      <p:sp>
        <p:nvSpPr>
          <p:cNvPr id="2055" name="Shape 2055"/>
          <p:cNvSpPr/>
          <p:nvPr/>
        </p:nvSpPr>
        <p:spPr>
          <a:xfrm>
            <a:off x="2362200" y="2693988"/>
            <a:ext cx="609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3.1 mi</a:t>
            </a:r>
          </a:p>
        </p:txBody>
      </p:sp>
      <p:pic>
        <p:nvPicPr>
          <p:cNvPr id="2056" name="image20.png"/>
          <p:cNvPicPr>
            <a:picLocks noChangeAspect="1"/>
          </p:cNvPicPr>
          <p:nvPr/>
        </p:nvPicPr>
        <p:blipFill>
          <a:blip r:embed="rId2">
            <a:extLst/>
          </a:blip>
          <a:srcRect l="17558" t="17188" r="23749" b="0"/>
          <a:stretch>
            <a:fillRect/>
          </a:stretch>
        </p:blipFill>
        <p:spPr>
          <a:xfrm>
            <a:off x="5859462" y="3833812"/>
            <a:ext cx="3098801" cy="2300288"/>
          </a:xfrm>
          <a:prstGeom prst="rect">
            <a:avLst/>
          </a:prstGeom>
          <a:ln w="12700">
            <a:miter lim="400000"/>
          </a:ln>
        </p:spPr>
      </p:pic>
      <p:sp>
        <p:nvSpPr>
          <p:cNvPr id="2057" name="Shape 20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765300" algn="l"/>
              </a:tabLst>
            </a:lvl1pPr>
          </a:lstStyle>
          <a:p>
            <a:pPr/>
            <a:r>
              <a:t>Phasing and Implementation Approach</a:t>
            </a:r>
          </a:p>
        </p:txBody>
      </p:sp>
      <p:sp>
        <p:nvSpPr>
          <p:cNvPr id="2058" name="Shape 2058"/>
          <p:cNvSpPr/>
          <p:nvPr/>
        </p:nvSpPr>
        <p:spPr>
          <a:xfrm>
            <a:off x="444500" y="2981324"/>
            <a:ext cx="37338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*Contingent upon future land use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Shape 2060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18</a:t>
            </a:r>
          </a:p>
        </p:txBody>
      </p:sp>
      <p:sp>
        <p:nvSpPr>
          <p:cNvPr id="2061" name="Shape 2061"/>
          <p:cNvSpPr/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Planning for BRT</a:t>
            </a:r>
          </a:p>
        </p:txBody>
      </p:sp>
      <p:sp>
        <p:nvSpPr>
          <p:cNvPr id="2062" name="Shape 2062"/>
          <p:cNvSpPr/>
          <p:nvPr>
            <p:ph type="body" idx="1"/>
          </p:nvPr>
        </p:nvSpPr>
        <p:spPr>
          <a:xfrm>
            <a:off x="152400" y="1676400"/>
            <a:ext cx="8763000" cy="4572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Program Management Consultant (PMC).</a:t>
            </a:r>
          </a:p>
          <a:p>
            <a:pPr lvl="1" marL="742950" indent="-285750">
              <a:spcBef>
                <a:spcPts val="400"/>
              </a:spcBef>
              <a:defRPr sz="1800"/>
            </a:pPr>
            <a:r>
              <a:t>Intended to guide the County through multiple phases of planning and implementation work associated with BRT on the Route 1 corridor. General tasks include the following: </a:t>
            </a:r>
            <a:endParaRPr sz="28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Program Implementation Plan and Timeline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Develop Best Practice Policy Guidance Document 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Develop Design Criteria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Aid with Quality Assurance/Quality Control Procedures and Oversight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Assistance RFQ development and scope preparation for Environmental, Final Design and Construction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Initial Environmental Review and Recommendation of level NEPA Documents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Right of Way Acquisition Assistance (Appraisals/Fee)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Develop Project Risk Management Areas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Project Delivery Strategy and Contracting Plan	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Public Outreach Plan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3rd Party Coordination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Identify Range of Vehicle, System Infrastructure and Vehicle Acquisition Support including technology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Federal Transit Administration Coordination/Submissions</a:t>
            </a:r>
            <a:endParaRPr sz="2400"/>
          </a:p>
          <a:p>
            <a:pPr lvl="2" marL="1143000" indent="-228600">
              <a:spcBef>
                <a:spcPts val="200"/>
              </a:spcBef>
              <a:defRPr sz="1100"/>
            </a:pPr>
            <a:r>
              <a:t>Financial Analysis including Grant writing support and coordination with FTA submittals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Shape 2064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19</a:t>
            </a:r>
          </a:p>
        </p:txBody>
      </p:sp>
      <p:sp>
        <p:nvSpPr>
          <p:cNvPr id="2065" name="Shape 20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65760">
              <a:defRPr sz="1760"/>
            </a:pPr>
            <a:br/>
            <a:br/>
            <a:br/>
            <a:br/>
            <a:br/>
            <a:br/>
            <a:br/>
            <a:r>
              <a:t>Thank You</a:t>
            </a:r>
            <a:br/>
            <a:br/>
            <a:r>
              <a:rPr sz="1280"/>
              <a:t>Questions/Comments?</a:t>
            </a:r>
            <a:br>
              <a:rPr sz="1280"/>
            </a:br>
            <a:br>
              <a:rPr sz="1280"/>
            </a:b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Shape 1939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2</a:t>
            </a:r>
          </a:p>
        </p:txBody>
      </p:sp>
      <p:sp>
        <p:nvSpPr>
          <p:cNvPr id="1940" name="Shape 1940"/>
          <p:cNvSpPr/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Route 1 Corridor</a:t>
            </a:r>
          </a:p>
        </p:txBody>
      </p:sp>
      <p:pic>
        <p:nvPicPr>
          <p:cNvPr id="1941" name="image13.jpg" descr="\\usarl2fp005\PEG\ARL_GIS\PROJECTS\VDRPT Route 1\Finished Maps\Alignment Alternatives\Updated_Route_1_Base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0" y="1752600"/>
            <a:ext cx="4452938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2" name="Shape 1942"/>
          <p:cNvSpPr/>
          <p:nvPr/>
        </p:nvSpPr>
        <p:spPr>
          <a:xfrm>
            <a:off x="381000" y="1917700"/>
            <a:ext cx="3259138" cy="2925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33363" indent="-233363">
              <a:lnSpc>
                <a:spcPct val="150000"/>
              </a:lnSpc>
              <a:buSzPct val="100000"/>
              <a:buChar char="•"/>
              <a:defRPr>
                <a:solidFill>
                  <a:srgbClr val="262626"/>
                </a:solidFill>
              </a:defRPr>
            </a:pPr>
            <a:r>
              <a:t>16- mile section of Route 1</a:t>
            </a:r>
            <a:endParaRPr sz="3200"/>
          </a:p>
          <a:p>
            <a:pPr marL="233363" indent="-233363">
              <a:lnSpc>
                <a:spcPct val="150000"/>
              </a:lnSpc>
              <a:buSzPct val="100000"/>
              <a:buChar char="•"/>
              <a:defRPr>
                <a:solidFill>
                  <a:srgbClr val="262626"/>
                </a:solidFill>
              </a:defRPr>
            </a:pPr>
            <a:r>
              <a:t>Extends from I-95/I-495 Beltway area, through Fairfax County, to Route 123 at Woodbridge in Prince William County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Shape 1944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3</a:t>
            </a:r>
          </a:p>
        </p:txBody>
      </p:sp>
      <p:sp>
        <p:nvSpPr>
          <p:cNvPr id="1945" name="Shape 1945"/>
          <p:cNvSpPr/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Multiple Projects</a:t>
            </a:r>
          </a:p>
        </p:txBody>
      </p:sp>
      <p:sp>
        <p:nvSpPr>
          <p:cNvPr id="1946" name="Shape 1946"/>
          <p:cNvSpPr/>
          <p:nvPr>
            <p:ph type="body" idx="1"/>
          </p:nvPr>
        </p:nvSpPr>
        <p:spPr>
          <a:xfrm>
            <a:off x="4572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Route 1 Widening (VDOT)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Telegraph Rd. to Route 235 - BRAC project – Under Construction</a:t>
            </a:r>
            <a:endParaRPr sz="2800"/>
          </a:p>
          <a:p>
            <a:pPr lvl="1" marL="742950" indent="-285750">
              <a:spcBef>
                <a:spcPts val="400"/>
              </a:spcBef>
              <a:defRPr sz="2000"/>
            </a:pPr>
            <a:r>
              <a:t>Route 235 to Napper Road – Next project</a:t>
            </a:r>
            <a:endParaRPr sz="2800"/>
          </a:p>
          <a:p>
            <a:pPr lvl="2" marL="1143000" indent="-228600">
              <a:spcBef>
                <a:spcPts val="400"/>
              </a:spcBef>
              <a:defRPr sz="2000"/>
            </a:pPr>
            <a:r>
              <a:t>Environmental Analysis </a:t>
            </a:r>
            <a:endParaRPr sz="2400"/>
          </a:p>
          <a:p>
            <a:pPr lvl="2" marL="1143000" indent="-228600">
              <a:spcBef>
                <a:spcPts val="400"/>
              </a:spcBef>
              <a:defRPr sz="2000"/>
            </a:pPr>
            <a:r>
              <a:t>Design</a:t>
            </a:r>
            <a:endParaRPr sz="2400"/>
          </a:p>
          <a:p>
            <a:pPr>
              <a:spcBef>
                <a:spcPts val="600"/>
              </a:spcBef>
              <a:defRPr sz="2800"/>
            </a:pPr>
            <a:r>
              <a:t>Comprehensive Plan Update (Fairfax County)</a:t>
            </a:r>
          </a:p>
          <a:p>
            <a:pPr>
              <a:spcBef>
                <a:spcPts val="600"/>
              </a:spcBef>
              <a:defRPr sz="2800"/>
            </a:pPr>
            <a:r>
              <a:t>Planning for BRT (Fairfax County)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Program Management Consultant</a:t>
            </a:r>
            <a:endParaRPr sz="2800"/>
          </a:p>
          <a:p>
            <a:pPr lvl="1" marL="742950" indent="-285750">
              <a:spcBef>
                <a:spcPts val="400"/>
              </a:spcBef>
              <a:defRPr sz="2000"/>
            </a:pPr>
            <a:r>
              <a:t>Environmental Analysis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Shape 1948"/>
          <p:cNvSpPr/>
          <p:nvPr>
            <p:ph type="title"/>
          </p:nvPr>
        </p:nvSpPr>
        <p:spPr>
          <a:xfrm>
            <a:off x="457200" y="609600"/>
            <a:ext cx="8229600" cy="685800"/>
          </a:xfrm>
          <a:prstGeom prst="rect">
            <a:avLst/>
          </a:prstGeom>
        </p:spPr>
        <p:txBody>
          <a:bodyPr/>
          <a:lstStyle/>
          <a:p>
            <a:pPr defTabSz="877823">
              <a:defRPr sz="4224"/>
            </a:pPr>
          </a:p>
        </p:txBody>
      </p:sp>
      <p:sp>
        <p:nvSpPr>
          <p:cNvPr id="1949" name="Shape 1949"/>
          <p:cNvSpPr/>
          <p:nvPr/>
        </p:nvSpPr>
        <p:spPr>
          <a:xfrm>
            <a:off x="533400" y="-574588"/>
            <a:ext cx="4572000" cy="525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2400" u="sng"/>
            </a:pPr>
          </a:p>
          <a:p>
            <a:pPr>
              <a:defRPr b="1" sz="2400" u="sng"/>
            </a:pPr>
          </a:p>
          <a:p>
            <a:pPr>
              <a:defRPr b="1" sz="2400" u="sng"/>
            </a:pPr>
          </a:p>
          <a:p>
            <a:pPr>
              <a:defRPr b="1" sz="2400" u="sng"/>
            </a:pPr>
          </a:p>
          <a:p>
            <a:pPr>
              <a:defRPr b="1" sz="2400" u="sng"/>
            </a:pPr>
          </a:p>
          <a:p>
            <a:pPr algn="ctr">
              <a:defRPr b="1" sz="2400"/>
            </a:pPr>
          </a:p>
          <a:p>
            <a:pPr>
              <a:defRPr b="1" sz="2400" u="sng"/>
            </a:pPr>
            <a:r>
              <a:t>CURRENT CONDITION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t>4 LANES IN SOUTHERN SECTION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t>4 LANES IN MIDDLE SECTION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t>6 LANES IN NORTHERN SECTION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t>DISCONTINUOUS SIDEWALKS</a:t>
            </a:r>
          </a:p>
          <a:p>
            <a:pPr>
              <a:defRPr sz="2400"/>
            </a:pPr>
          </a:p>
          <a:p>
            <a:pPr>
              <a:defRPr sz="2400"/>
            </a:pPr>
          </a:p>
          <a:p>
            <a:pPr/>
          </a:p>
          <a:p>
            <a:pPr/>
          </a:p>
        </p:txBody>
      </p:sp>
      <p:pic>
        <p:nvPicPr>
          <p:cNvPr id="1950" name="imag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429000"/>
            <a:ext cx="7010400" cy="2808289"/>
          </a:xfrm>
          <a:prstGeom prst="rect">
            <a:avLst/>
          </a:prstGeom>
          <a:ln w="12700">
            <a:miter lim="400000"/>
          </a:ln>
        </p:spPr>
      </p:pic>
      <p:sp>
        <p:nvSpPr>
          <p:cNvPr id="1951" name="Shape 1951"/>
          <p:cNvSpPr/>
          <p:nvPr>
            <p:ph type="sldNum" sz="quarter" idx="4294967295"/>
          </p:nvPr>
        </p:nvSpPr>
        <p:spPr>
          <a:xfrm>
            <a:off x="8763000" y="6492875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b="1" sz="1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52" name="Shape 1952"/>
          <p:cNvSpPr/>
          <p:nvPr/>
        </p:nvSpPr>
        <p:spPr>
          <a:xfrm>
            <a:off x="5059362" y="1541462"/>
            <a:ext cx="4076701" cy="160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 u="sng"/>
            </a:pPr>
            <a:r>
              <a:t>DESIRED CONDITION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t>6 LANES (3 NB; 3 SB)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t>BRT IN MEDIAN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t>CONTINUOUS PED/BIKE FACILITY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Shape 1954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5</a:t>
            </a:r>
          </a:p>
        </p:txBody>
      </p:sp>
      <p:sp>
        <p:nvSpPr>
          <p:cNvPr id="1955" name="Shape 1955"/>
          <p:cNvSpPr/>
          <p:nvPr>
            <p:ph type="title"/>
          </p:nvPr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Widening – Fort Belvoir Section</a:t>
            </a:r>
          </a:p>
        </p:txBody>
      </p:sp>
      <p:pic>
        <p:nvPicPr>
          <p:cNvPr id="1956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905000"/>
            <a:ext cx="5376863" cy="402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957" name="Shape 1957"/>
          <p:cNvSpPr/>
          <p:nvPr/>
        </p:nvSpPr>
        <p:spPr>
          <a:xfrm>
            <a:off x="5867400" y="1981199"/>
            <a:ext cx="3124200" cy="248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•"/>
            </a:pPr>
            <a:r>
              <a:t>BRAC Project</a:t>
            </a:r>
            <a:endParaRPr sz="3200"/>
          </a:p>
          <a:p>
            <a:pPr marL="285750" indent="-285750">
              <a:buSzPct val="100000"/>
              <a:buChar char="•"/>
            </a:pPr>
          </a:p>
          <a:p>
            <a:pPr marL="285750" indent="-285750">
              <a:buSzPct val="100000"/>
              <a:buChar char="•"/>
            </a:pPr>
            <a:r>
              <a:t>3.7 Miles</a:t>
            </a:r>
            <a:endParaRPr sz="3200"/>
          </a:p>
          <a:p>
            <a:pPr marL="285750" indent="-285750">
              <a:buSzPct val="100000"/>
              <a:buChar char="•"/>
            </a:pPr>
          </a:p>
          <a:p>
            <a:pPr marL="285750" indent="-285750">
              <a:buSzPct val="100000"/>
              <a:buChar char="•"/>
            </a:pPr>
            <a:r>
              <a:t>$180 million </a:t>
            </a:r>
            <a:endParaRPr sz="3200"/>
          </a:p>
          <a:p>
            <a:pPr marL="285750" indent="-285750">
              <a:buSzPct val="100000"/>
              <a:buChar char="•"/>
            </a:pPr>
          </a:p>
          <a:p>
            <a:pPr marL="285750" indent="-285750">
              <a:buSzPct val="100000"/>
              <a:buChar char="•"/>
            </a:pPr>
            <a:r>
              <a:t>Completion Summer 2016</a:t>
            </a:r>
            <a:endParaRPr sz="3200"/>
          </a:p>
          <a:p>
            <a:pPr marL="285750" indent="-285750">
              <a:buSzPct val="100000"/>
              <a:buChar char="•"/>
            </a:pPr>
          </a:p>
          <a:p>
            <a:pPr marL="285750" indent="-285750">
              <a:buSzPct val="100000"/>
              <a:buChar char="•"/>
            </a:pPr>
            <a:r>
              <a:t>Includes Median for BRT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Shape 1959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6</a:t>
            </a:r>
          </a:p>
        </p:txBody>
      </p:sp>
      <p:sp>
        <p:nvSpPr>
          <p:cNvPr id="1960" name="Shape 19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1" name="imag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1219200"/>
            <a:ext cx="6807200" cy="4906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Shape 1963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7</a:t>
            </a:r>
          </a:p>
        </p:txBody>
      </p:sp>
      <p:sp>
        <p:nvSpPr>
          <p:cNvPr id="1964" name="Shape 19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5" name="Shape 196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66" name="image17.jpg" descr="C:\Users\lwolf1\AppData\Local\Microsoft\Windows\Temporary Internet Files\Content.Outlook\3XAOMP5S\Snip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066800"/>
            <a:ext cx="5895975" cy="506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Shape 1968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8</a:t>
            </a:r>
          </a:p>
        </p:txBody>
      </p:sp>
      <p:sp>
        <p:nvSpPr>
          <p:cNvPr id="1969" name="Shape 19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Route 1 – Fort Belvoir Cross Section</a:t>
            </a:r>
          </a:p>
        </p:txBody>
      </p:sp>
      <p:pic>
        <p:nvPicPr>
          <p:cNvPr id="1970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338388"/>
            <a:ext cx="8229600" cy="3049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Shape 1972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Department of Transportation </a:t>
            </a:r>
            <a:endParaRPr sz="3200"/>
          </a:p>
          <a:p>
            <a:pPr algn="ctr">
              <a:defRPr sz="1400"/>
            </a:pPr>
            <a:r>
              <a:t>9</a:t>
            </a:r>
          </a:p>
        </p:txBody>
      </p:sp>
      <p:sp>
        <p:nvSpPr>
          <p:cNvPr id="1973" name="Shape 1973"/>
          <p:cNvSpPr/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200" u="sng"/>
            </a:lvl1pPr>
          </a:lstStyle>
          <a:p>
            <a:pPr/>
            <a:r>
              <a:t>Route 1 Widening – Route 235 to Napper</a:t>
            </a:r>
          </a:p>
        </p:txBody>
      </p:sp>
      <p:sp>
        <p:nvSpPr>
          <p:cNvPr id="1974" name="Shape 1974"/>
          <p:cNvSpPr/>
          <p:nvPr>
            <p:ph type="body" idx="1"/>
          </p:nvPr>
        </p:nvSpPr>
        <p:spPr>
          <a:xfrm>
            <a:off x="4572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Addresses a bottleneck (future) between the 6-lane section in the northern portion of the corridor, the 4-lane section in the middle portion of the corridor and 6-lane Fort Belvoir section currently under construction  </a:t>
            </a:r>
          </a:p>
          <a:p>
            <a:pPr lvl="1" marL="0" indent="457200">
              <a:spcBef>
                <a:spcPts val="600"/>
              </a:spcBef>
              <a:buSzTx/>
              <a:buNone/>
              <a:defRPr sz="800"/>
            </a:pPr>
          </a:p>
          <a:p>
            <a:pPr>
              <a:spcBef>
                <a:spcPts val="500"/>
              </a:spcBef>
              <a:defRPr sz="2400"/>
            </a:pPr>
            <a:r>
              <a:t>Preserves right-of-way for future median running BRT</a:t>
            </a:r>
          </a:p>
          <a:p>
            <a:pPr lvl="1" marL="0" indent="457200">
              <a:spcBef>
                <a:spcPts val="600"/>
              </a:spcBef>
              <a:buSzTx/>
              <a:buNone/>
              <a:defRPr sz="800"/>
            </a:pPr>
          </a:p>
          <a:p>
            <a:pPr>
              <a:spcBef>
                <a:spcPts val="500"/>
              </a:spcBef>
              <a:defRPr sz="2400"/>
            </a:pPr>
            <a:r>
              <a:t>VDOT is lead agency – in collaboration with County</a:t>
            </a:r>
          </a:p>
          <a:p>
            <a:pPr lvl="1" marL="742950" indent="-285750">
              <a:spcBef>
                <a:spcPts val="400"/>
              </a:spcBef>
              <a:defRPr sz="2000"/>
            </a:pPr>
            <a:r>
              <a:t>Environmental Analysis – Starting early 2016</a:t>
            </a:r>
            <a:endParaRPr sz="2800"/>
          </a:p>
          <a:p>
            <a:pPr lvl="1" marL="742950" indent="-285750">
              <a:spcBef>
                <a:spcPts val="400"/>
              </a:spcBef>
              <a:defRPr sz="2000"/>
            </a:pPr>
            <a:r>
              <a:t>Preliminary Design – Starting early 2016</a:t>
            </a:r>
            <a:endParaRPr sz="2800"/>
          </a:p>
          <a:p>
            <a:pPr lvl="1" marL="742950" indent="-285750">
              <a:spcBef>
                <a:spcPts val="400"/>
              </a:spcBef>
              <a:defRPr sz="2000"/>
            </a:pPr>
            <a:r>
              <a:t>Significant Right-of-Way Challenges Anticipated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FCDOT">
  <a:themeElements>
    <a:clrScheme name="FCDO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FCDO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CDO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CDOT">
  <a:themeElements>
    <a:clrScheme name="FCDO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FCDO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CDO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