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0" r:id="rId3"/>
    <p:sldId id="289" r:id="rId4"/>
    <p:sldId id="291" r:id="rId5"/>
    <p:sldId id="288" r:id="rId6"/>
    <p:sldId id="265" r:id="rId7"/>
    <p:sldId id="270" r:id="rId8"/>
    <p:sldId id="273" r:id="rId9"/>
    <p:sldId id="276" r:id="rId10"/>
    <p:sldId id="293" r:id="rId11"/>
    <p:sldId id="282" r:id="rId12"/>
    <p:sldId id="290" r:id="rId13"/>
    <p:sldId id="261" r:id="rId14"/>
    <p:sldId id="292" r:id="rId15"/>
    <p:sldId id="277" r:id="rId16"/>
    <p:sldId id="283" r:id="rId17"/>
    <p:sldId id="278" r:id="rId18"/>
    <p:sldId id="284" r:id="rId19"/>
    <p:sldId id="280" r:id="rId20"/>
    <p:sldId id="287" r:id="rId21"/>
    <p:sldId id="269" r:id="rId22"/>
    <p:sldId id="281" r:id="rId23"/>
    <p:sldId id="279" r:id="rId24"/>
    <p:sldId id="285" r:id="rId25"/>
    <p:sldId id="286" r:id="rId2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76571" autoAdjust="0"/>
  </p:normalViewPr>
  <p:slideViewPr>
    <p:cSldViewPr>
      <p:cViewPr varScale="1">
        <p:scale>
          <a:sx n="89" d="100"/>
          <a:sy n="89" d="100"/>
        </p:scale>
        <p:origin x="22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0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82" name="Rectangle 6"/>
          <p:cNvSpPr>
            <a:spLocks noGrp="1" noChangeArrowheads="1"/>
          </p:cNvSpPr>
          <p:nvPr>
            <p:ph type="hdr" sz="quarter"/>
          </p:nvPr>
        </p:nvSpPr>
        <p:spPr bwMode="auto">
          <a:xfrm>
            <a:off x="77894" y="77470"/>
            <a:ext cx="669882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pic>
        <p:nvPicPr>
          <p:cNvPr id="75783" name="Picture 7" descr="CoSeal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682" y="124275"/>
            <a:ext cx="653980" cy="650425"/>
          </a:xfrm>
          <a:prstGeom prst="rect">
            <a:avLst/>
          </a:prstGeom>
          <a:noFill/>
          <a:extLst>
            <a:ext uri="{909E8E84-426E-40DD-AFC4-6F175D3DCCD1}">
              <a14:hiddenFill xmlns:a14="http://schemas.microsoft.com/office/drawing/2010/main">
                <a:solidFill>
                  <a:srgbClr val="FFFFFF"/>
                </a:solidFill>
              </a14:hiddenFill>
            </a:ext>
          </a:extLst>
        </p:spPr>
      </p:pic>
      <p:sp>
        <p:nvSpPr>
          <p:cNvPr id="75784" name="Text Box 8"/>
          <p:cNvSpPr txBox="1">
            <a:spLocks noChangeArrowheads="1"/>
          </p:cNvSpPr>
          <p:nvPr/>
        </p:nvSpPr>
        <p:spPr bwMode="auto">
          <a:xfrm>
            <a:off x="1134324" y="279215"/>
            <a:ext cx="3461384" cy="42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2000">
                <a:latin typeface="Times New Roman" pitchFamily="18" charset="0"/>
              </a:rPr>
              <a:t>County of Fairfax, Virginia</a:t>
            </a:r>
            <a:endParaRPr lang="en-US" altLang="en-US"/>
          </a:p>
        </p:txBody>
      </p:sp>
      <p:sp>
        <p:nvSpPr>
          <p:cNvPr id="75785" name="Line 9"/>
          <p:cNvSpPr>
            <a:spLocks noChangeShapeType="1"/>
          </p:cNvSpPr>
          <p:nvPr/>
        </p:nvSpPr>
        <p:spPr bwMode="auto">
          <a:xfrm>
            <a:off x="1170024" y="619760"/>
            <a:ext cx="56066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Rectangle 10"/>
          <p:cNvSpPr>
            <a:spLocks noChangeArrowheads="1"/>
          </p:cNvSpPr>
          <p:nvPr/>
        </p:nvSpPr>
        <p:spPr bwMode="auto">
          <a:xfrm>
            <a:off x="311573" y="8599171"/>
            <a:ext cx="2959947"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000"/>
              <a:t>Department of Transportation</a:t>
            </a:r>
          </a:p>
          <a:p>
            <a:pPr algn="l"/>
            <a:endParaRPr lang="en-US" altLang="en-US" sz="1000"/>
          </a:p>
          <a:p>
            <a:pPr algn="l"/>
            <a:endParaRPr lang="en-US" altLang="en-US" sz="1000"/>
          </a:p>
        </p:txBody>
      </p:sp>
      <p:pic>
        <p:nvPicPr>
          <p:cNvPr id="75787" name="Picture 11" descr="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042" y="8676640"/>
            <a:ext cx="1019104" cy="463207"/>
          </a:xfrm>
          <a:prstGeom prst="rect">
            <a:avLst/>
          </a:prstGeom>
          <a:noFill/>
          <a:extLst>
            <a:ext uri="{909E8E84-426E-40DD-AFC4-6F175D3DCCD1}">
              <a14:hiddenFill xmlns:a14="http://schemas.microsoft.com/office/drawing/2010/main">
                <a:solidFill>
                  <a:srgbClr val="FFFFFF"/>
                </a:solidFill>
              </a14:hiddenFill>
            </a:ext>
          </a:extLst>
        </p:spPr>
      </p:pic>
      <p:sp>
        <p:nvSpPr>
          <p:cNvPr id="75788" name="Line 12"/>
          <p:cNvSpPr>
            <a:spLocks noChangeShapeType="1"/>
          </p:cNvSpPr>
          <p:nvPr/>
        </p:nvSpPr>
        <p:spPr bwMode="auto">
          <a:xfrm>
            <a:off x="389468" y="8599170"/>
            <a:ext cx="60740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Text Box 14"/>
          <p:cNvSpPr txBox="1">
            <a:spLocks noChangeArrowheads="1"/>
          </p:cNvSpPr>
          <p:nvPr/>
        </p:nvSpPr>
        <p:spPr bwMode="auto">
          <a:xfrm>
            <a:off x="3037841" y="8815441"/>
            <a:ext cx="778933"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60A42E48-2682-496D-B045-BE0EA1171E19}" type="slidenum">
              <a:rPr lang="en-US" altLang="en-US" sz="1000"/>
              <a:pPr>
                <a:spcBef>
                  <a:spcPct val="50000"/>
                </a:spcBef>
              </a:pPr>
              <a:t>‹#›</a:t>
            </a:fld>
            <a:endParaRPr lang="en-US" altLang="en-US" sz="1000"/>
          </a:p>
        </p:txBody>
      </p:sp>
    </p:spTree>
    <p:extLst>
      <p:ext uri="{BB962C8B-B14F-4D97-AF65-F5344CB8AC3E}">
        <p14:creationId xmlns:p14="http://schemas.microsoft.com/office/powerpoint/2010/main" val="333686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7894" y="1"/>
            <a:ext cx="669882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a:p>
            <a:endParaRPr lang="en-US" altLang="en-US"/>
          </a:p>
        </p:txBody>
      </p:sp>
      <p:sp>
        <p:nvSpPr>
          <p:cNvPr id="3076" name="Rectangle 4"/>
          <p:cNvSpPr>
            <a:spLocks noGrp="1" noRot="1" noChangeAspect="1" noChangeArrowheads="1" noTextEdit="1"/>
          </p:cNvSpPr>
          <p:nvPr>
            <p:ph type="sldImg" idx="2"/>
          </p:nvPr>
        </p:nvSpPr>
        <p:spPr bwMode="auto">
          <a:xfrm>
            <a:off x="1285875" y="852488"/>
            <a:ext cx="4438650" cy="3330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0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80" name="Picture 8" descr="logo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042" y="8676640"/>
            <a:ext cx="1019104" cy="46320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oSeal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2" y="124275"/>
            <a:ext cx="653980" cy="650425"/>
          </a:xfrm>
          <a:prstGeom prst="rect">
            <a:avLst/>
          </a:prstGeom>
          <a:noFill/>
          <a:extLst>
            <a:ext uri="{909E8E84-426E-40DD-AFC4-6F175D3DCCD1}">
              <a14:hiddenFill xmlns:a14="http://schemas.microsoft.com/office/drawing/2010/main">
                <a:solidFill>
                  <a:srgbClr val="FFFFFF"/>
                </a:solidFill>
              </a14:hiddenFill>
            </a:ext>
          </a:extLst>
        </p:spPr>
      </p:pic>
      <p:sp>
        <p:nvSpPr>
          <p:cNvPr id="3089" name="Text Box 17"/>
          <p:cNvSpPr txBox="1">
            <a:spLocks noChangeArrowheads="1"/>
          </p:cNvSpPr>
          <p:nvPr/>
        </p:nvSpPr>
        <p:spPr bwMode="auto">
          <a:xfrm>
            <a:off x="1134324" y="279215"/>
            <a:ext cx="3461384" cy="42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2000">
                <a:latin typeface="Times New Roman" pitchFamily="18" charset="0"/>
              </a:rPr>
              <a:t>County of Fairfax, Virginia</a:t>
            </a:r>
            <a:endParaRPr lang="en-US" altLang="en-US"/>
          </a:p>
        </p:txBody>
      </p:sp>
      <p:sp>
        <p:nvSpPr>
          <p:cNvPr id="3092" name="Line 20"/>
          <p:cNvSpPr>
            <a:spLocks noChangeShapeType="1"/>
          </p:cNvSpPr>
          <p:nvPr/>
        </p:nvSpPr>
        <p:spPr bwMode="auto">
          <a:xfrm>
            <a:off x="1170024" y="619760"/>
            <a:ext cx="56066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21"/>
          <p:cNvSpPr>
            <a:spLocks noChangeShapeType="1"/>
          </p:cNvSpPr>
          <p:nvPr/>
        </p:nvSpPr>
        <p:spPr bwMode="auto">
          <a:xfrm>
            <a:off x="389468" y="8599170"/>
            <a:ext cx="60740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Rectangle 22"/>
          <p:cNvSpPr>
            <a:spLocks noChangeArrowheads="1"/>
          </p:cNvSpPr>
          <p:nvPr/>
        </p:nvSpPr>
        <p:spPr bwMode="auto">
          <a:xfrm>
            <a:off x="311573" y="8599171"/>
            <a:ext cx="2959947"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US" altLang="en-US" sz="1000"/>
              <a:t>Department of Transportation</a:t>
            </a:r>
          </a:p>
          <a:p>
            <a:pPr algn="l"/>
            <a:endParaRPr lang="en-US" altLang="en-US" sz="1000"/>
          </a:p>
          <a:p>
            <a:pPr algn="l"/>
            <a:endParaRPr lang="en-US" altLang="en-US" sz="1000"/>
          </a:p>
        </p:txBody>
      </p:sp>
      <p:sp>
        <p:nvSpPr>
          <p:cNvPr id="3096" name="Text Box 24"/>
          <p:cNvSpPr txBox="1">
            <a:spLocks noChangeArrowheads="1"/>
          </p:cNvSpPr>
          <p:nvPr/>
        </p:nvSpPr>
        <p:spPr bwMode="auto">
          <a:xfrm>
            <a:off x="3037841" y="8815441"/>
            <a:ext cx="778933"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C702DFD2-6551-4A79-98A2-40C814DCEF36}" type="slidenum">
              <a:rPr lang="en-US" altLang="en-US" sz="1000"/>
              <a:pPr>
                <a:spcBef>
                  <a:spcPct val="50000"/>
                </a:spcBef>
              </a:pPr>
              <a:t>‹#›</a:t>
            </a:fld>
            <a:endParaRPr lang="en-US" altLang="en-US" sz="1000"/>
          </a:p>
        </p:txBody>
      </p:sp>
    </p:spTree>
    <p:extLst>
      <p:ext uri="{BB962C8B-B14F-4D97-AF65-F5344CB8AC3E}">
        <p14:creationId xmlns:p14="http://schemas.microsoft.com/office/powerpoint/2010/main" val="3689712100"/>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567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Study</a:t>
            </a:r>
            <a:r>
              <a:rPr lang="en-US" sz="1200" kern="0" baseline="0" dirty="0" smtClean="0">
                <a:latin typeface="Calibri" panose="020F0502020204030204" pitchFamily="34" charset="0"/>
              </a:rPr>
              <a:t> Limits: FCP between I-95 and Route 1</a:t>
            </a: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Short-term improvements include signal timing updates, lane configuration changes, and other minor infrastructure modifications, not to include more substantial infrastructure improvements such as interchanges or major roadway widening.</a:t>
            </a:r>
          </a:p>
        </p:txBody>
      </p:sp>
    </p:spTree>
    <p:extLst>
      <p:ext uri="{BB962C8B-B14F-4D97-AF65-F5344CB8AC3E}">
        <p14:creationId xmlns:p14="http://schemas.microsoft.com/office/powerpoint/2010/main" val="15419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Study</a:t>
            </a:r>
            <a:r>
              <a:rPr lang="en-US" sz="1200" kern="0" baseline="0" dirty="0" smtClean="0">
                <a:latin typeface="Calibri" panose="020F0502020204030204" pitchFamily="34" charset="0"/>
              </a:rPr>
              <a:t> Limits: FCP between I-95 and Route 1</a:t>
            </a: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Short-term improvements include signal timing updates, lane configuration changes, and other minor infrastructure modifications, not to include more substantial infrastructure improvements such as interchanges or major roadway widening.</a:t>
            </a:r>
          </a:p>
        </p:txBody>
      </p:sp>
    </p:spTree>
    <p:extLst>
      <p:ext uri="{BB962C8B-B14F-4D97-AF65-F5344CB8AC3E}">
        <p14:creationId xmlns:p14="http://schemas.microsoft.com/office/powerpoint/2010/main" val="395278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Study</a:t>
            </a:r>
            <a:r>
              <a:rPr lang="en-US" sz="1200" kern="0" baseline="0" dirty="0" smtClean="0">
                <a:latin typeface="Calibri" panose="020F0502020204030204" pitchFamily="34" charset="0"/>
              </a:rPr>
              <a:t> Limits: FCP between I-95 and Route 1</a:t>
            </a: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Short-term improvements include signal timing updates, lane configuration changes, and other minor infrastructure modifications, not to include more substantial infrastructure improvements such as interchanges or major roadway widening.</a:t>
            </a:r>
          </a:p>
        </p:txBody>
      </p:sp>
    </p:spTree>
    <p:extLst>
      <p:ext uri="{BB962C8B-B14F-4D97-AF65-F5344CB8AC3E}">
        <p14:creationId xmlns:p14="http://schemas.microsoft.com/office/powerpoint/2010/main" val="330834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5375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6380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7278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298349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329638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322946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70940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Study</a:t>
            </a:r>
            <a:r>
              <a:rPr lang="en-US" sz="1200" kern="0" baseline="0" dirty="0" smtClean="0">
                <a:latin typeface="Calibri" panose="020F0502020204030204" pitchFamily="34" charset="0"/>
              </a:rPr>
              <a:t> Limits: FCP between I-95 and Route 1</a:t>
            </a: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Short-term improvements include signal timing updates, lane configuration changes, and other minor infrastructure modifications, not to include more substantial infrastructure improvements such as interchanges or major roadway widening.</a:t>
            </a:r>
          </a:p>
        </p:txBody>
      </p:sp>
    </p:spTree>
    <p:extLst>
      <p:ext uri="{BB962C8B-B14F-4D97-AF65-F5344CB8AC3E}">
        <p14:creationId xmlns:p14="http://schemas.microsoft.com/office/powerpoint/2010/main" val="365119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3827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r>
              <a:rPr lang="en-US" altLang="en-US" sz="1100" dirty="0" smtClean="0">
                <a:latin typeface="+mn-lt"/>
              </a:rPr>
              <a:t>[Existing Conditions:] </a:t>
            </a:r>
            <a:r>
              <a:rPr lang="en-US" altLang="en-US" sz="1100" dirty="0" err="1" smtClean="0">
                <a:latin typeface="+mn-lt"/>
              </a:rPr>
              <a:t>Loisdale</a:t>
            </a:r>
            <a:r>
              <a:rPr lang="en-US" altLang="en-US" sz="1100" dirty="0" smtClean="0">
                <a:latin typeface="+mn-lt"/>
              </a:rPr>
              <a:t> Road is a two-lane, undivided minor arterial with a posted speed</a:t>
            </a:r>
            <a:r>
              <a:rPr lang="en-US" altLang="en-US" sz="1100" baseline="0" dirty="0" smtClean="0">
                <a:latin typeface="+mn-lt"/>
              </a:rPr>
              <a:t> </a:t>
            </a:r>
            <a:r>
              <a:rPr lang="en-US" altLang="en-US" sz="1100" dirty="0" smtClean="0">
                <a:latin typeface="+mn-lt"/>
              </a:rPr>
              <a:t>limit of 35 mph.</a:t>
            </a:r>
          </a:p>
          <a:p>
            <a:r>
              <a:rPr lang="en-US" altLang="en-US" sz="1100" dirty="0" smtClean="0">
                <a:latin typeface="+mn-lt"/>
              </a:rPr>
              <a:t>The southbound approach along Route 286 has two thru lanes and an</a:t>
            </a:r>
            <a:r>
              <a:rPr lang="en-US" altLang="en-US" sz="1100" baseline="0" dirty="0" smtClean="0">
                <a:latin typeface="+mn-lt"/>
              </a:rPr>
              <a:t> </a:t>
            </a:r>
            <a:r>
              <a:rPr lang="en-US" altLang="en-US" sz="1100" dirty="0" smtClean="0">
                <a:latin typeface="+mn-lt"/>
              </a:rPr>
              <a:t>exclusive left-turn lane at the intersection with </a:t>
            </a:r>
            <a:r>
              <a:rPr lang="en-US" altLang="en-US" sz="1100" dirty="0" err="1" smtClean="0">
                <a:latin typeface="+mn-lt"/>
              </a:rPr>
              <a:t>Loisdale</a:t>
            </a:r>
            <a:r>
              <a:rPr lang="en-US" altLang="en-US" sz="1100" dirty="0" smtClean="0">
                <a:latin typeface="+mn-lt"/>
              </a:rPr>
              <a:t> Road. The</a:t>
            </a:r>
            <a:r>
              <a:rPr lang="en-US" altLang="en-US" sz="1100" baseline="0" dirty="0" smtClean="0">
                <a:latin typeface="+mn-lt"/>
              </a:rPr>
              <a:t> </a:t>
            </a:r>
            <a:r>
              <a:rPr lang="en-US" altLang="en-US" sz="1100" dirty="0" smtClean="0">
                <a:latin typeface="+mn-lt"/>
              </a:rPr>
              <a:t>northbound approach along Route 286 has two thru lanes and a shared thru</a:t>
            </a:r>
            <a:r>
              <a:rPr lang="en-US" altLang="en-US" sz="1100" baseline="0" dirty="0" smtClean="0">
                <a:latin typeface="+mn-lt"/>
              </a:rPr>
              <a:t> </a:t>
            </a:r>
            <a:r>
              <a:rPr lang="en-US" altLang="en-US" sz="1100" dirty="0" smtClean="0">
                <a:latin typeface="+mn-lt"/>
              </a:rPr>
              <a:t>and right-turn lane at the intersection with </a:t>
            </a:r>
            <a:r>
              <a:rPr lang="en-US" altLang="en-US" sz="1100" dirty="0" err="1" smtClean="0">
                <a:latin typeface="+mn-lt"/>
              </a:rPr>
              <a:t>Loisdale</a:t>
            </a:r>
            <a:r>
              <a:rPr lang="en-US" altLang="en-US" sz="1100" dirty="0" smtClean="0">
                <a:latin typeface="+mn-lt"/>
              </a:rPr>
              <a:t> Road. The westbound</a:t>
            </a:r>
            <a:r>
              <a:rPr lang="en-US" altLang="en-US" sz="1100" baseline="0" dirty="0" smtClean="0">
                <a:latin typeface="+mn-lt"/>
              </a:rPr>
              <a:t> </a:t>
            </a:r>
            <a:r>
              <a:rPr lang="en-US" altLang="en-US" sz="1100" dirty="0" smtClean="0">
                <a:latin typeface="+mn-lt"/>
              </a:rPr>
              <a:t>approach has an one exclusive left turn lane and two exclusive right turn</a:t>
            </a:r>
            <a:r>
              <a:rPr lang="en-US" altLang="en-US" sz="1100" baseline="0" dirty="0" smtClean="0">
                <a:latin typeface="+mn-lt"/>
              </a:rPr>
              <a:t> </a:t>
            </a:r>
            <a:r>
              <a:rPr lang="en-US" altLang="en-US" sz="1100" dirty="0" smtClean="0">
                <a:latin typeface="+mn-lt"/>
              </a:rPr>
              <a:t>lanes at the intersection with </a:t>
            </a:r>
            <a:r>
              <a:rPr lang="en-US" altLang="en-US" sz="1100" dirty="0" err="1" smtClean="0">
                <a:latin typeface="+mn-lt"/>
              </a:rPr>
              <a:t>Loisdale</a:t>
            </a:r>
            <a:r>
              <a:rPr lang="en-US" altLang="en-US" sz="1100" dirty="0" smtClean="0">
                <a:latin typeface="+mn-lt"/>
              </a:rPr>
              <a:t> Road.</a:t>
            </a:r>
            <a:r>
              <a:rPr lang="en-US" altLang="en-US" sz="1100" baseline="0" dirty="0" smtClean="0">
                <a:latin typeface="+mn-lt"/>
              </a:rPr>
              <a:t> </a:t>
            </a:r>
            <a:r>
              <a:rPr lang="en-US" altLang="en-US" sz="1100" dirty="0" smtClean="0">
                <a:latin typeface="+mn-lt"/>
              </a:rPr>
              <a:t>The existing intersection operates at an overall Level of Service D and C</a:t>
            </a:r>
            <a:r>
              <a:rPr lang="en-US" altLang="en-US" sz="1100" baseline="0" dirty="0" smtClean="0">
                <a:latin typeface="+mn-lt"/>
              </a:rPr>
              <a:t> </a:t>
            </a:r>
            <a:r>
              <a:rPr lang="en-US" altLang="en-US" sz="1100" dirty="0" smtClean="0">
                <a:latin typeface="+mn-lt"/>
              </a:rPr>
              <a:t>during the AM and PM peak hours.</a:t>
            </a:r>
          </a:p>
          <a:p>
            <a:endParaRPr lang="en-US" altLang="en-US" sz="800" dirty="0" smtClean="0">
              <a:latin typeface="+mn-lt"/>
            </a:endParaRPr>
          </a:p>
          <a:p>
            <a:r>
              <a:rPr lang="en-US" altLang="en-US" sz="1100" dirty="0" smtClean="0">
                <a:latin typeface="+mn-lt"/>
              </a:rPr>
              <a:t>[Improvement</a:t>
            </a:r>
            <a:r>
              <a:rPr lang="en-US" altLang="en-US" sz="1100" baseline="0" dirty="0" smtClean="0">
                <a:latin typeface="+mn-lt"/>
              </a:rPr>
              <a:t> Summary:] There is approximately $338,000 in proffers collected for improvements at this location</a:t>
            </a:r>
          </a:p>
          <a:p>
            <a:endParaRPr lang="en-US" altLang="en-US" sz="1100" dirty="0" smtClean="0">
              <a:latin typeface="+mn-lt"/>
            </a:endParaRPr>
          </a:p>
          <a:p>
            <a:r>
              <a:rPr lang="en-US" altLang="en-US" sz="1100" dirty="0" smtClean="0">
                <a:latin typeface="+mn-lt"/>
              </a:rPr>
              <a:t>[Design Considerations:] </a:t>
            </a:r>
          </a:p>
          <a:p>
            <a:pPr marL="171450" indent="-171450">
              <a:buFont typeface="Arial" panose="020B0604020202020204" pitchFamily="34" charset="0"/>
              <a:buChar char="•"/>
            </a:pPr>
            <a:r>
              <a:rPr lang="en-US" altLang="en-US" sz="1100" dirty="0" smtClean="0">
                <a:latin typeface="+mn-lt"/>
              </a:rPr>
              <a:t>Guardrail and guide sign gantry may need to be replaced to accommodate the new right-turn lane along Southbound Route 286.</a:t>
            </a:r>
          </a:p>
          <a:p>
            <a:pPr marL="171450" indent="-171450">
              <a:buFont typeface="Arial" panose="020B0604020202020204" pitchFamily="34" charset="0"/>
              <a:buChar char="•"/>
            </a:pPr>
            <a:r>
              <a:rPr lang="en-US" altLang="en-US" sz="1100" dirty="0" smtClean="0">
                <a:latin typeface="+mn-lt"/>
              </a:rPr>
              <a:t>Dual left turn lanes </a:t>
            </a:r>
            <a:r>
              <a:rPr lang="en-US" altLang="en-US" sz="1100" dirty="0" err="1" smtClean="0">
                <a:latin typeface="+mn-lt"/>
              </a:rPr>
              <a:t>lanes</a:t>
            </a:r>
            <a:r>
              <a:rPr lang="en-US" altLang="en-US" sz="1100" dirty="0" smtClean="0">
                <a:latin typeface="+mn-lt"/>
              </a:rPr>
              <a:t> may create lane alignment issues through the</a:t>
            </a:r>
            <a:r>
              <a:rPr lang="en-US" altLang="en-US" sz="1100" baseline="0" dirty="0" smtClean="0">
                <a:latin typeface="+mn-lt"/>
              </a:rPr>
              <a:t> </a:t>
            </a:r>
            <a:r>
              <a:rPr lang="en-US" altLang="en-US" sz="1100" dirty="0" smtClean="0">
                <a:latin typeface="+mn-lt"/>
              </a:rPr>
              <a:t>intersection and will require two 15-foot receiving lanes</a:t>
            </a:r>
          </a:p>
          <a:p>
            <a:pPr marL="171450" indent="-171450">
              <a:buFont typeface="Arial" panose="020B0604020202020204" pitchFamily="34" charset="0"/>
              <a:buChar char="•"/>
            </a:pPr>
            <a:r>
              <a:rPr lang="en-US" altLang="en-US" sz="1100" dirty="0" smtClean="0">
                <a:latin typeface="+mn-lt"/>
              </a:rPr>
              <a:t>Above ground utilities and lighting may need to be replaced or relocated</a:t>
            </a:r>
            <a:endParaRPr lang="en-US" altLang="en-US" sz="1100" baseline="0" dirty="0" smtClean="0">
              <a:latin typeface="+mn-lt"/>
            </a:endParaRPr>
          </a:p>
          <a:p>
            <a:pPr marL="171450" indent="-171450">
              <a:buFont typeface="Arial" panose="020B0604020202020204" pitchFamily="34" charset="0"/>
              <a:buChar char="•"/>
            </a:pPr>
            <a:r>
              <a:rPr lang="en-US" altLang="en-US" sz="1100" dirty="0" smtClean="0">
                <a:latin typeface="+mn-lt"/>
              </a:rPr>
              <a:t>Traffic signal coordination will be required with any timing adjustments</a:t>
            </a:r>
          </a:p>
          <a:p>
            <a:pPr marL="171450" indent="-171450">
              <a:buFont typeface="Arial" panose="020B0604020202020204" pitchFamily="34" charset="0"/>
              <a:buChar char="•"/>
            </a:pPr>
            <a:r>
              <a:rPr lang="en-US" altLang="en-US" sz="1100" dirty="0" smtClean="0">
                <a:latin typeface="+mn-lt"/>
              </a:rPr>
              <a:t>Lane transitions through an intersection are not desirable by VDOT.</a:t>
            </a:r>
          </a:p>
          <a:p>
            <a:pPr marL="171450" indent="-171450">
              <a:buFont typeface="Arial" panose="020B0604020202020204" pitchFamily="34" charset="0"/>
              <a:buChar char="•"/>
            </a:pPr>
            <a:r>
              <a:rPr lang="en-US" altLang="en-US" sz="1100" dirty="0" smtClean="0">
                <a:latin typeface="+mn-lt"/>
              </a:rPr>
              <a:t>Minor grading/improvements may be required in the existing gore area</a:t>
            </a:r>
            <a:endParaRPr lang="en-US" altLang="en-US" sz="1100" dirty="0">
              <a:latin typeface="+mn-lt"/>
            </a:endParaRPr>
          </a:p>
        </p:txBody>
      </p:sp>
    </p:spTree>
    <p:extLst>
      <p:ext uri="{BB962C8B-B14F-4D97-AF65-F5344CB8AC3E}">
        <p14:creationId xmlns:p14="http://schemas.microsoft.com/office/powerpoint/2010/main" val="213220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71289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2023046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3757357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sz="1100" dirty="0">
              <a:latin typeface="+mn-lt"/>
            </a:endParaRPr>
          </a:p>
        </p:txBody>
      </p:sp>
    </p:spTree>
    <p:extLst>
      <p:ext uri="{BB962C8B-B14F-4D97-AF65-F5344CB8AC3E}">
        <p14:creationId xmlns:p14="http://schemas.microsoft.com/office/powerpoint/2010/main" val="157798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127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357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Study</a:t>
            </a:r>
            <a:r>
              <a:rPr lang="en-US" sz="1200" kern="0" baseline="0" dirty="0" smtClean="0">
                <a:latin typeface="Calibri" panose="020F0502020204030204" pitchFamily="34" charset="0"/>
              </a:rPr>
              <a:t> Limits: FCP between I-95 and Route 1</a:t>
            </a: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0" dirty="0" smtClean="0">
              <a:latin typeface="Calibri" panose="020F050202020403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0" dirty="0" smtClean="0">
                <a:latin typeface="Calibri" panose="020F0502020204030204" pitchFamily="34" charset="0"/>
              </a:rPr>
              <a:t>Short-term improvements include signal timing updates, lane configuration changes, and other minor infrastructure modifications, not to include more substantial infrastructure improvements such as interchanges or major roadway widening.</a:t>
            </a:r>
          </a:p>
        </p:txBody>
      </p:sp>
    </p:spTree>
    <p:extLst>
      <p:ext uri="{BB962C8B-B14F-4D97-AF65-F5344CB8AC3E}">
        <p14:creationId xmlns:p14="http://schemas.microsoft.com/office/powerpoint/2010/main" val="470645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r>
              <a:rPr lang="en-US" altLang="en-US" sz="1100" dirty="0" smtClean="0">
                <a:latin typeface="+mn-lt"/>
              </a:rPr>
              <a:t>[Existing Conditions:] Terminal Road:</a:t>
            </a:r>
            <a:r>
              <a:rPr lang="en-US" altLang="en-US" sz="1100" baseline="0" dirty="0" smtClean="0">
                <a:latin typeface="+mn-lt"/>
              </a:rPr>
              <a:t> </a:t>
            </a:r>
          </a:p>
          <a:p>
            <a:pPr marL="171450" indent="-171450">
              <a:buFont typeface="Arial" panose="020B0604020202020204" pitchFamily="34" charset="0"/>
              <a:buChar char="•"/>
            </a:pPr>
            <a:r>
              <a:rPr lang="en-US" altLang="en-US" sz="1100" baseline="0" dirty="0" smtClean="0">
                <a:latin typeface="+mn-lt"/>
              </a:rPr>
              <a:t>2</a:t>
            </a:r>
            <a:r>
              <a:rPr lang="en-US" altLang="en-US" sz="1100" dirty="0" smtClean="0">
                <a:latin typeface="+mn-lt"/>
              </a:rPr>
              <a:t>-lane undivided local road,</a:t>
            </a:r>
            <a:r>
              <a:rPr lang="en-US" altLang="en-US" sz="1100" baseline="0" dirty="0" smtClean="0">
                <a:latin typeface="+mn-lt"/>
              </a:rPr>
              <a:t> </a:t>
            </a:r>
            <a:r>
              <a:rPr lang="en-US" altLang="en-US" sz="1100" dirty="0" smtClean="0">
                <a:latin typeface="+mn-lt"/>
              </a:rPr>
              <a:t>posted 25 mph speed</a:t>
            </a:r>
            <a:r>
              <a:rPr lang="en-US" altLang="en-US" sz="1100" baseline="0" dirty="0" smtClean="0">
                <a:latin typeface="+mn-lt"/>
              </a:rPr>
              <a:t> </a:t>
            </a:r>
            <a:r>
              <a:rPr lang="en-US" altLang="en-US" sz="1100" dirty="0" smtClean="0">
                <a:latin typeface="+mn-lt"/>
              </a:rPr>
              <a:t>limit west of FCP</a:t>
            </a:r>
            <a:r>
              <a:rPr lang="en-US" altLang="en-US" sz="1100" baseline="0" dirty="0" smtClean="0">
                <a:latin typeface="+mn-lt"/>
              </a:rPr>
              <a:t> </a:t>
            </a:r>
          </a:p>
          <a:p>
            <a:pPr marL="171450" indent="-171450">
              <a:buFont typeface="Arial" panose="020B0604020202020204" pitchFamily="34" charset="0"/>
              <a:buChar char="•"/>
            </a:pPr>
            <a:r>
              <a:rPr lang="en-US" altLang="en-US" sz="1100" dirty="0" smtClean="0">
                <a:latin typeface="+mn-lt"/>
              </a:rPr>
              <a:t>EB Terminal has a shared thru-left lane and a channelized</a:t>
            </a:r>
            <a:r>
              <a:rPr lang="en-US" altLang="en-US" sz="1100" baseline="0" dirty="0" smtClean="0">
                <a:latin typeface="+mn-lt"/>
              </a:rPr>
              <a:t> </a:t>
            </a:r>
            <a:r>
              <a:rPr lang="en-US" altLang="en-US" sz="1100" dirty="0" smtClean="0">
                <a:latin typeface="+mn-lt"/>
              </a:rPr>
              <a:t>right-turn lane at the intersection with FCP. </a:t>
            </a:r>
          </a:p>
          <a:p>
            <a:pPr marL="171450" indent="-171450">
              <a:buFont typeface="Arial" panose="020B0604020202020204" pitchFamily="34" charset="0"/>
              <a:buChar char="•"/>
            </a:pPr>
            <a:r>
              <a:rPr lang="en-US" altLang="en-US" sz="1100" dirty="0" smtClean="0">
                <a:latin typeface="+mn-lt"/>
              </a:rPr>
              <a:t>The EB</a:t>
            </a:r>
            <a:r>
              <a:rPr lang="en-US" altLang="en-US" sz="1100" baseline="0" dirty="0" smtClean="0">
                <a:latin typeface="+mn-lt"/>
              </a:rPr>
              <a:t> </a:t>
            </a:r>
            <a:r>
              <a:rPr lang="en-US" altLang="en-US" sz="1100" dirty="0" smtClean="0">
                <a:latin typeface="+mn-lt"/>
              </a:rPr>
              <a:t>and WB approaches currently operate with poor</a:t>
            </a:r>
            <a:r>
              <a:rPr lang="en-US" altLang="en-US" sz="1100" baseline="0" dirty="0" smtClean="0">
                <a:latin typeface="+mn-lt"/>
              </a:rPr>
              <a:t> </a:t>
            </a:r>
            <a:r>
              <a:rPr lang="en-US" altLang="en-US" sz="1100" dirty="0" smtClean="0">
                <a:latin typeface="+mn-lt"/>
              </a:rPr>
              <a:t>Levels of Service (LOS E or F) during the peak hours (Significant EB queuing observed during the PM peak hour)</a:t>
            </a:r>
          </a:p>
          <a:p>
            <a:endParaRPr lang="en-US" altLang="en-US" sz="800" dirty="0" smtClean="0">
              <a:latin typeface="+mn-lt"/>
            </a:endParaRPr>
          </a:p>
          <a:p>
            <a:r>
              <a:rPr lang="en-US" altLang="en-US" sz="1100" dirty="0" smtClean="0">
                <a:latin typeface="+mn-lt"/>
              </a:rPr>
              <a:t>[Improvement</a:t>
            </a:r>
            <a:r>
              <a:rPr lang="en-US" altLang="en-US" sz="1100" baseline="0" dirty="0" smtClean="0">
                <a:latin typeface="+mn-lt"/>
              </a:rPr>
              <a:t> Summary:] </a:t>
            </a:r>
            <a:r>
              <a:rPr lang="en-US" altLang="en-US" sz="1100" dirty="0" smtClean="0">
                <a:latin typeface="+mn-lt"/>
              </a:rPr>
              <a:t>In conjunction with a planned VDOT project, a new southbound Route 286</a:t>
            </a:r>
            <a:r>
              <a:rPr lang="en-US" altLang="en-US" sz="1100" baseline="0" dirty="0" smtClean="0">
                <a:latin typeface="+mn-lt"/>
              </a:rPr>
              <a:t> </a:t>
            </a:r>
            <a:r>
              <a:rPr lang="en-US" altLang="en-US" sz="1100" dirty="0" smtClean="0">
                <a:latin typeface="+mn-lt"/>
              </a:rPr>
              <a:t>thru/right lane is also considered as part of this intersection improvement. The</a:t>
            </a:r>
            <a:r>
              <a:rPr lang="en-US" altLang="en-US" sz="1100" baseline="0" dirty="0" smtClean="0">
                <a:latin typeface="+mn-lt"/>
              </a:rPr>
              <a:t> </a:t>
            </a:r>
            <a:r>
              <a:rPr lang="en-US" altLang="en-US" sz="1100" dirty="0" smtClean="0">
                <a:latin typeface="+mn-lt"/>
              </a:rPr>
              <a:t>eastbound improvements could be implemented independent of the VDOT</a:t>
            </a:r>
            <a:r>
              <a:rPr lang="en-US" altLang="en-US" sz="1100" baseline="0" dirty="0" smtClean="0">
                <a:latin typeface="+mn-lt"/>
              </a:rPr>
              <a:t> </a:t>
            </a:r>
            <a:r>
              <a:rPr lang="en-US" altLang="en-US" sz="1100" dirty="0" smtClean="0">
                <a:latin typeface="+mn-lt"/>
              </a:rPr>
              <a:t>project</a:t>
            </a:r>
          </a:p>
          <a:p>
            <a:endParaRPr lang="en-US" altLang="en-US" sz="1100" dirty="0" smtClean="0">
              <a:latin typeface="+mn-lt"/>
            </a:endParaRPr>
          </a:p>
          <a:p>
            <a:r>
              <a:rPr lang="en-US" altLang="en-US" sz="1100" dirty="0" smtClean="0">
                <a:latin typeface="+mn-lt"/>
              </a:rPr>
              <a:t>[Design Considerations:] Signal modifications will be required for the additional left-turn lane.</a:t>
            </a:r>
            <a:r>
              <a:rPr lang="en-US" altLang="en-US" sz="1100" baseline="0" dirty="0" smtClean="0">
                <a:latin typeface="+mn-lt"/>
              </a:rPr>
              <a:t> </a:t>
            </a:r>
            <a:r>
              <a:rPr lang="en-US" altLang="en-US" sz="1100" dirty="0" smtClean="0">
                <a:latin typeface="+mn-lt"/>
              </a:rPr>
              <a:t>Short taper along Terminal Road will require a VDOT design waiver.</a:t>
            </a:r>
            <a:endParaRPr lang="en-US" altLang="en-US" sz="1100" dirty="0">
              <a:latin typeface="+mn-lt"/>
            </a:endParaRPr>
          </a:p>
        </p:txBody>
      </p:sp>
    </p:spTree>
    <p:extLst>
      <p:ext uri="{BB962C8B-B14F-4D97-AF65-F5344CB8AC3E}">
        <p14:creationId xmlns:p14="http://schemas.microsoft.com/office/powerpoint/2010/main" val="18290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r>
              <a:rPr lang="en-US" altLang="en-US" sz="1100" dirty="0" smtClean="0">
                <a:latin typeface="+mn-lt"/>
              </a:rPr>
              <a:t>[Existing Conditions:] The </a:t>
            </a:r>
            <a:r>
              <a:rPr lang="en-US" altLang="en-US" sz="1100" dirty="0" err="1" smtClean="0">
                <a:latin typeface="+mn-lt"/>
              </a:rPr>
              <a:t>Backlick</a:t>
            </a:r>
            <a:r>
              <a:rPr lang="en-US" altLang="en-US" sz="1100" dirty="0" smtClean="0">
                <a:latin typeface="+mn-lt"/>
              </a:rPr>
              <a:t> Road Connector is a two-lane undivided local road with a</a:t>
            </a:r>
            <a:r>
              <a:rPr lang="en-US" altLang="en-US" sz="1100" baseline="0" dirty="0" smtClean="0">
                <a:latin typeface="+mn-lt"/>
              </a:rPr>
              <a:t> </a:t>
            </a:r>
            <a:r>
              <a:rPr lang="en-US" altLang="en-US" sz="1100" dirty="0" smtClean="0">
                <a:latin typeface="+mn-lt"/>
              </a:rPr>
              <a:t>posted 25 mph speed limit.</a:t>
            </a:r>
          </a:p>
          <a:p>
            <a:r>
              <a:rPr lang="en-US" altLang="en-US" sz="1100" dirty="0" smtClean="0">
                <a:latin typeface="+mn-lt"/>
              </a:rPr>
              <a:t>The </a:t>
            </a:r>
            <a:r>
              <a:rPr lang="en-US" altLang="en-US" sz="1100" dirty="0" err="1" smtClean="0">
                <a:latin typeface="+mn-lt"/>
              </a:rPr>
              <a:t>Backlick</a:t>
            </a:r>
            <a:r>
              <a:rPr lang="en-US" altLang="en-US" sz="1100" dirty="0" smtClean="0">
                <a:latin typeface="+mn-lt"/>
              </a:rPr>
              <a:t> Road Connector forms a T-intersection with Route 286 with</a:t>
            </a:r>
            <a:r>
              <a:rPr lang="en-US" altLang="en-US" sz="1100" baseline="0" dirty="0" smtClean="0">
                <a:latin typeface="+mn-lt"/>
              </a:rPr>
              <a:t> </a:t>
            </a:r>
            <a:r>
              <a:rPr lang="en-US" altLang="en-US" sz="1100" dirty="0" smtClean="0">
                <a:latin typeface="+mn-lt"/>
              </a:rPr>
              <a:t>storage for about 1 to 2 left-turning vehicles.</a:t>
            </a:r>
            <a:r>
              <a:rPr lang="en-US" altLang="en-US" sz="1100" baseline="0" dirty="0" smtClean="0">
                <a:latin typeface="+mn-lt"/>
              </a:rPr>
              <a:t> </a:t>
            </a:r>
            <a:r>
              <a:rPr lang="en-US" altLang="en-US" sz="1100" dirty="0" smtClean="0">
                <a:latin typeface="+mn-lt"/>
              </a:rPr>
              <a:t>During field observations, this limited storage length in combination with the</a:t>
            </a:r>
            <a:r>
              <a:rPr lang="en-US" altLang="en-US" sz="1100" baseline="0" dirty="0" smtClean="0">
                <a:latin typeface="+mn-lt"/>
              </a:rPr>
              <a:t> </a:t>
            </a:r>
            <a:r>
              <a:rPr lang="en-US" altLang="en-US" sz="1100" dirty="0" smtClean="0">
                <a:latin typeface="+mn-lt"/>
              </a:rPr>
              <a:t>presence of heavy vehicles was observed to cause vehicle queue spill back</a:t>
            </a:r>
            <a:r>
              <a:rPr lang="en-US" altLang="en-US" sz="1100" baseline="0" dirty="0" smtClean="0">
                <a:latin typeface="+mn-lt"/>
              </a:rPr>
              <a:t> </a:t>
            </a:r>
            <a:r>
              <a:rPr lang="en-US" altLang="en-US" sz="1100" dirty="0" smtClean="0">
                <a:latin typeface="+mn-lt"/>
              </a:rPr>
              <a:t>along the south leg of </a:t>
            </a:r>
            <a:r>
              <a:rPr lang="en-US" altLang="en-US" sz="1100" dirty="0" err="1" smtClean="0">
                <a:latin typeface="+mn-lt"/>
              </a:rPr>
              <a:t>Backlick</a:t>
            </a:r>
            <a:r>
              <a:rPr lang="en-US" altLang="en-US" sz="1100" dirty="0" smtClean="0">
                <a:latin typeface="+mn-lt"/>
              </a:rPr>
              <a:t> Road. Additionally, when there are vehicles</a:t>
            </a:r>
            <a:r>
              <a:rPr lang="en-US" altLang="en-US" sz="1100" baseline="0" dirty="0" smtClean="0">
                <a:latin typeface="+mn-lt"/>
              </a:rPr>
              <a:t> </a:t>
            </a:r>
            <a:r>
              <a:rPr lang="en-US" altLang="en-US" sz="1100" dirty="0" smtClean="0">
                <a:latin typeface="+mn-lt"/>
              </a:rPr>
              <a:t>stacked to turn left onto southbound Route 286, the visibility of the</a:t>
            </a:r>
            <a:r>
              <a:rPr lang="en-US" altLang="en-US" sz="1100" baseline="0" dirty="0" smtClean="0">
                <a:latin typeface="+mn-lt"/>
              </a:rPr>
              <a:t> </a:t>
            </a:r>
            <a:r>
              <a:rPr lang="en-US" altLang="en-US" sz="1100" dirty="0" smtClean="0">
                <a:latin typeface="+mn-lt"/>
              </a:rPr>
              <a:t>westbound</a:t>
            </a:r>
            <a:r>
              <a:rPr lang="en-US" altLang="en-US" sz="1100" baseline="0" dirty="0" smtClean="0">
                <a:latin typeface="+mn-lt"/>
              </a:rPr>
              <a:t> </a:t>
            </a:r>
            <a:r>
              <a:rPr lang="en-US" altLang="en-US" sz="1100" dirty="0" smtClean="0">
                <a:latin typeface="+mn-lt"/>
              </a:rPr>
              <a:t>right-turn lane from the south </a:t>
            </a:r>
            <a:r>
              <a:rPr lang="en-US" altLang="en-US" sz="1100" dirty="0" err="1" smtClean="0">
                <a:latin typeface="+mn-lt"/>
              </a:rPr>
              <a:t>Backlick</a:t>
            </a:r>
            <a:r>
              <a:rPr lang="en-US" altLang="en-US" sz="1100" dirty="0" smtClean="0">
                <a:latin typeface="+mn-lt"/>
              </a:rPr>
              <a:t> Road approach is blocked. This</a:t>
            </a:r>
            <a:r>
              <a:rPr lang="en-US" altLang="en-US" sz="1100" baseline="0" dirty="0" smtClean="0">
                <a:latin typeface="+mn-lt"/>
              </a:rPr>
              <a:t> </a:t>
            </a:r>
            <a:r>
              <a:rPr lang="en-US" altLang="en-US" sz="1100" dirty="0" smtClean="0">
                <a:latin typeface="+mn-lt"/>
              </a:rPr>
              <a:t>causes the right-turn lane to be underutilized at times</a:t>
            </a:r>
          </a:p>
          <a:p>
            <a:endParaRPr lang="en-US" altLang="en-US" sz="800" dirty="0" smtClean="0">
              <a:latin typeface="+mn-lt"/>
            </a:endParaRPr>
          </a:p>
          <a:p>
            <a:r>
              <a:rPr lang="en-US" altLang="en-US" sz="1100" dirty="0" smtClean="0">
                <a:latin typeface="+mn-lt"/>
              </a:rPr>
              <a:t>[Improvement</a:t>
            </a:r>
            <a:r>
              <a:rPr lang="en-US" altLang="en-US" sz="1100" baseline="0" dirty="0" smtClean="0">
                <a:latin typeface="+mn-lt"/>
              </a:rPr>
              <a:t> Summary:] In conjunction with a planned VDOT project, a new southbound Route 286 thru lane is also considered as part of this intersection improvement. The VDOT project introduces a new southbound thru lane at the Terminal Road intersection. The additional southbound thru lane will end at this intersection. The </a:t>
            </a:r>
            <a:r>
              <a:rPr lang="en-US" altLang="en-US" sz="1100" baseline="0" dirty="0" err="1" smtClean="0">
                <a:latin typeface="+mn-lt"/>
              </a:rPr>
              <a:t>Backlick</a:t>
            </a:r>
            <a:r>
              <a:rPr lang="en-US" altLang="en-US" sz="1100" baseline="0" dirty="0" smtClean="0">
                <a:latin typeface="+mn-lt"/>
              </a:rPr>
              <a:t> Road Connector improvements could be implemented independent of the VDOT project.</a:t>
            </a:r>
          </a:p>
          <a:p>
            <a:endParaRPr lang="en-US" altLang="en-US" sz="1100" dirty="0" smtClean="0">
              <a:latin typeface="+mn-lt"/>
            </a:endParaRPr>
          </a:p>
          <a:p>
            <a:r>
              <a:rPr lang="en-US" altLang="en-US" sz="1100" dirty="0" smtClean="0">
                <a:latin typeface="+mn-lt"/>
              </a:rPr>
              <a:t>[Design Considerations:] </a:t>
            </a:r>
          </a:p>
          <a:p>
            <a:pPr marL="171450" indent="-171450">
              <a:buFont typeface="Arial" panose="020B0604020202020204" pitchFamily="34" charset="0"/>
              <a:buChar char="•"/>
            </a:pPr>
            <a:r>
              <a:rPr lang="en-US" altLang="en-US" sz="1100" dirty="0" smtClean="0">
                <a:latin typeface="+mn-lt"/>
              </a:rPr>
              <a:t>The realigned T-intersection will require the removal of the </a:t>
            </a:r>
            <a:r>
              <a:rPr lang="en-US" altLang="en-US" sz="1100" dirty="0" err="1" smtClean="0">
                <a:latin typeface="+mn-lt"/>
              </a:rPr>
              <a:t>Backlick</a:t>
            </a:r>
            <a:r>
              <a:rPr lang="en-US" altLang="en-US" sz="1100" dirty="0" smtClean="0">
                <a:latin typeface="+mn-lt"/>
              </a:rPr>
              <a:t> Road</a:t>
            </a:r>
            <a:r>
              <a:rPr lang="en-US" altLang="en-US" sz="1100" baseline="0" dirty="0" smtClean="0">
                <a:latin typeface="+mn-lt"/>
              </a:rPr>
              <a:t> </a:t>
            </a:r>
            <a:r>
              <a:rPr lang="en-US" altLang="en-US" sz="1100" dirty="0" smtClean="0">
                <a:latin typeface="+mn-lt"/>
              </a:rPr>
              <a:t>northbound approach stop sign.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kern="0" dirty="0" smtClean="0">
                <a:latin typeface="Calibri" panose="020F0502020204030204" pitchFamily="34" charset="0"/>
              </a:rPr>
              <a:t>Costs of new permanent curb and gutter are not included in this improvement but could be explored in subsequent phases of this project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dirty="0" smtClean="0">
                <a:latin typeface="+mn-lt"/>
              </a:rPr>
              <a:t>Turning movement counts should be collected and reviewed to further</a:t>
            </a:r>
            <a:r>
              <a:rPr lang="en-US" altLang="en-US" sz="1100" baseline="0" dirty="0" smtClean="0">
                <a:latin typeface="+mn-lt"/>
              </a:rPr>
              <a:t> </a:t>
            </a:r>
            <a:r>
              <a:rPr lang="en-US" altLang="en-US" sz="1100" dirty="0" smtClean="0">
                <a:latin typeface="+mn-lt"/>
              </a:rPr>
              <a:t>confirm the applicability of the concept design and possible queuing.</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100" dirty="0" smtClean="0">
                <a:latin typeface="+mn-lt"/>
              </a:rPr>
              <a:t>Concept should be reviewed with local stakeholders.</a:t>
            </a:r>
          </a:p>
        </p:txBody>
      </p:sp>
    </p:spTree>
    <p:extLst>
      <p:ext uri="{BB962C8B-B14F-4D97-AF65-F5344CB8AC3E}">
        <p14:creationId xmlns:p14="http://schemas.microsoft.com/office/powerpoint/2010/main" val="166870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r>
              <a:rPr lang="en-US" altLang="en-US" sz="1100" dirty="0" smtClean="0">
                <a:latin typeface="+mn-lt"/>
              </a:rPr>
              <a:t>[Existing Conditions:] John J. Kingman Road is a four-lane local road with a posted speed limit of</a:t>
            </a:r>
            <a:r>
              <a:rPr lang="en-US" altLang="en-US" sz="1100" baseline="0" dirty="0" smtClean="0">
                <a:latin typeface="+mn-lt"/>
              </a:rPr>
              <a:t> </a:t>
            </a:r>
            <a:r>
              <a:rPr lang="en-US" altLang="en-US" sz="1100" dirty="0" smtClean="0">
                <a:latin typeface="+mn-lt"/>
              </a:rPr>
              <a:t>35 mph. </a:t>
            </a:r>
          </a:p>
          <a:p>
            <a:pPr marL="171450" indent="-171450">
              <a:buFont typeface="Arial" panose="020B0604020202020204" pitchFamily="34" charset="0"/>
              <a:buChar char="•"/>
            </a:pPr>
            <a:r>
              <a:rPr lang="en-US" altLang="en-US" sz="1100" dirty="0" smtClean="0">
                <a:latin typeface="+mn-lt"/>
              </a:rPr>
              <a:t>provides access to and from Fort Belvoir northern facilities</a:t>
            </a:r>
            <a:r>
              <a:rPr lang="en-US" altLang="en-US" sz="1100" baseline="0" dirty="0" smtClean="0">
                <a:latin typeface="+mn-lt"/>
              </a:rPr>
              <a:t> </a:t>
            </a:r>
            <a:r>
              <a:rPr lang="en-US" altLang="en-US" sz="1100" dirty="0" smtClean="0">
                <a:latin typeface="+mn-lt"/>
              </a:rPr>
              <a:t>such as the DLA/DCAA HQ Complex and the North Post Golf Course. </a:t>
            </a:r>
          </a:p>
          <a:p>
            <a:pPr marL="171450" indent="-171450">
              <a:buFont typeface="Arial" panose="020B0604020202020204" pitchFamily="34" charset="0"/>
              <a:buChar char="•"/>
            </a:pPr>
            <a:r>
              <a:rPr lang="en-US" altLang="en-US" sz="1100" dirty="0" smtClean="0">
                <a:latin typeface="+mn-lt"/>
              </a:rPr>
              <a:t>Further</a:t>
            </a:r>
            <a:r>
              <a:rPr lang="en-US" altLang="en-US" sz="1100" baseline="0" dirty="0" smtClean="0">
                <a:latin typeface="+mn-lt"/>
              </a:rPr>
              <a:t> </a:t>
            </a:r>
            <a:r>
              <a:rPr lang="en-US" altLang="en-US" sz="1100" dirty="0" smtClean="0">
                <a:latin typeface="+mn-lt"/>
              </a:rPr>
              <a:t>access into Fort Belvoir is restricted via the John J. Kingman Gate. There are</a:t>
            </a:r>
            <a:r>
              <a:rPr lang="en-US" altLang="en-US" sz="1100" baseline="0" dirty="0" smtClean="0">
                <a:latin typeface="+mn-lt"/>
              </a:rPr>
              <a:t> </a:t>
            </a:r>
            <a:r>
              <a:rPr lang="en-US" altLang="en-US" sz="1100" dirty="0" smtClean="0">
                <a:latin typeface="+mn-lt"/>
              </a:rPr>
              <a:t>two left-turn lanes along the southbound Route 286 approach at John J.</a:t>
            </a:r>
            <a:r>
              <a:rPr lang="en-US" altLang="en-US" sz="1100" baseline="0" dirty="0" smtClean="0">
                <a:latin typeface="+mn-lt"/>
              </a:rPr>
              <a:t> </a:t>
            </a:r>
            <a:r>
              <a:rPr lang="en-US" altLang="en-US" sz="1100" dirty="0" smtClean="0">
                <a:latin typeface="+mn-lt"/>
              </a:rPr>
              <a:t>Kingman Road.</a:t>
            </a:r>
            <a:r>
              <a:rPr lang="en-US" altLang="en-US" sz="1100" baseline="0" dirty="0" smtClean="0">
                <a:latin typeface="+mn-lt"/>
              </a:rPr>
              <a:t> </a:t>
            </a:r>
          </a:p>
          <a:p>
            <a:pPr marL="171450" indent="-171450">
              <a:buFont typeface="Arial" panose="020B0604020202020204" pitchFamily="34" charset="0"/>
              <a:buChar char="•"/>
            </a:pPr>
            <a:r>
              <a:rPr lang="en-US" altLang="en-US" sz="1100" dirty="0" smtClean="0">
                <a:latin typeface="+mn-lt"/>
              </a:rPr>
              <a:t>During the AM Peak hour, a long queue was observed along southbound</a:t>
            </a:r>
            <a:r>
              <a:rPr lang="en-US" altLang="en-US" sz="1100" baseline="0" dirty="0" smtClean="0">
                <a:latin typeface="+mn-lt"/>
              </a:rPr>
              <a:t> </a:t>
            </a:r>
            <a:r>
              <a:rPr lang="en-US" altLang="en-US" sz="1100" dirty="0" smtClean="0">
                <a:latin typeface="+mn-lt"/>
              </a:rPr>
              <a:t>Route 286 at this intersection. The southbound queue was caused by heavy</a:t>
            </a:r>
            <a:r>
              <a:rPr lang="en-US" altLang="en-US" sz="1100" baseline="0" dirty="0" smtClean="0">
                <a:latin typeface="+mn-lt"/>
              </a:rPr>
              <a:t> </a:t>
            </a:r>
            <a:r>
              <a:rPr lang="en-US" altLang="en-US" sz="1100" dirty="0" smtClean="0">
                <a:latin typeface="+mn-lt"/>
              </a:rPr>
              <a:t>southbound left-turning vehicles and spillover of left-turning vehicles into the</a:t>
            </a:r>
            <a:r>
              <a:rPr lang="en-US" altLang="en-US" sz="1100" baseline="0" dirty="0" smtClean="0">
                <a:latin typeface="+mn-lt"/>
              </a:rPr>
              <a:t> </a:t>
            </a:r>
            <a:r>
              <a:rPr lang="en-US" altLang="en-US" sz="1100" dirty="0" smtClean="0">
                <a:latin typeface="+mn-lt"/>
              </a:rPr>
              <a:t>thru lanes. During the PM peak hour, the southbound thru queues block</a:t>
            </a:r>
            <a:r>
              <a:rPr lang="en-US" altLang="en-US" sz="1100" baseline="0" dirty="0" smtClean="0">
                <a:latin typeface="+mn-lt"/>
              </a:rPr>
              <a:t> </a:t>
            </a:r>
            <a:r>
              <a:rPr lang="en-US" altLang="en-US" sz="1100" dirty="0" smtClean="0">
                <a:latin typeface="+mn-lt"/>
              </a:rPr>
              <a:t>access to the turn lanes. Additionally there is a long queue along John J.</a:t>
            </a:r>
            <a:r>
              <a:rPr lang="en-US" altLang="en-US" sz="1100" baseline="0" dirty="0" smtClean="0">
                <a:latin typeface="+mn-lt"/>
              </a:rPr>
              <a:t> </a:t>
            </a:r>
            <a:r>
              <a:rPr lang="en-US" altLang="en-US" sz="1100" dirty="0" smtClean="0">
                <a:latin typeface="+mn-lt"/>
              </a:rPr>
              <a:t>Kingman Road for exiting vehicles.</a:t>
            </a:r>
          </a:p>
          <a:p>
            <a:pPr marL="171450" indent="-171450">
              <a:buFont typeface="Arial" panose="020B0604020202020204" pitchFamily="34" charset="0"/>
              <a:buChar char="•"/>
            </a:pPr>
            <a:r>
              <a:rPr lang="en-US" altLang="en-US" sz="1100" dirty="0" smtClean="0">
                <a:latin typeface="+mn-lt"/>
              </a:rPr>
              <a:t>The intersection operates at Level of Service D and F in the AM and PM peak</a:t>
            </a:r>
            <a:r>
              <a:rPr lang="en-US" altLang="en-US" sz="1100" baseline="0" dirty="0" smtClean="0">
                <a:latin typeface="+mn-lt"/>
              </a:rPr>
              <a:t> </a:t>
            </a:r>
            <a:r>
              <a:rPr lang="en-US" altLang="en-US" sz="1100" dirty="0" smtClean="0">
                <a:latin typeface="+mn-lt"/>
              </a:rPr>
              <a:t>hours, respectively</a:t>
            </a:r>
          </a:p>
          <a:p>
            <a:endParaRPr lang="en-US" altLang="en-US" sz="800" dirty="0" smtClean="0">
              <a:latin typeface="+mn-lt"/>
            </a:endParaRPr>
          </a:p>
        </p:txBody>
      </p:sp>
    </p:spTree>
    <p:extLst>
      <p:ext uri="{BB962C8B-B14F-4D97-AF65-F5344CB8AC3E}">
        <p14:creationId xmlns:p14="http://schemas.microsoft.com/office/powerpoint/2010/main" val="171201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ltLang="en-US"/>
          </a:p>
          <a:p>
            <a:endParaRPr lang="en-US" altLang="en-US"/>
          </a:p>
        </p:txBody>
      </p:sp>
      <p:sp>
        <p:nvSpPr>
          <p:cNvPr id="78850" name="Rectangle 2"/>
          <p:cNvSpPr>
            <a:spLocks noGrp="1" noRot="1" noChangeAspect="1" noChangeArrowheads="1" noTextEdit="1"/>
          </p:cNvSpPr>
          <p:nvPr>
            <p:ph type="sldImg"/>
          </p:nvPr>
        </p:nvSpPr>
        <p:spPr>
          <a:xfrm>
            <a:off x="1285875" y="852488"/>
            <a:ext cx="4438650" cy="3330575"/>
          </a:xfrm>
          <a:ln/>
        </p:spPr>
      </p:sp>
      <p:sp>
        <p:nvSpPr>
          <p:cNvPr id="78851" name="Rectangle 3"/>
          <p:cNvSpPr>
            <a:spLocks noGrp="1" noChangeArrowheads="1"/>
          </p:cNvSpPr>
          <p:nvPr>
            <p:ph type="body" idx="1"/>
          </p:nvPr>
        </p:nvSpPr>
        <p:spPr/>
        <p:txBody>
          <a:bodyPr/>
          <a:lstStyle/>
          <a:p>
            <a:r>
              <a:rPr lang="en-US" altLang="en-US" sz="1100" dirty="0" smtClean="0">
                <a:latin typeface="+mn-lt"/>
              </a:rPr>
              <a:t>[Existing Conditions:] John J. Kingman Road is a four-lane local road with a posted speed limit of</a:t>
            </a:r>
            <a:r>
              <a:rPr lang="en-US" altLang="en-US" sz="1100" baseline="0" dirty="0" smtClean="0">
                <a:latin typeface="+mn-lt"/>
              </a:rPr>
              <a:t> </a:t>
            </a:r>
            <a:r>
              <a:rPr lang="en-US" altLang="en-US" sz="1100" dirty="0" smtClean="0">
                <a:latin typeface="+mn-lt"/>
              </a:rPr>
              <a:t>35 mph. </a:t>
            </a:r>
          </a:p>
          <a:p>
            <a:pPr marL="171450" indent="-171450">
              <a:buFont typeface="Arial" panose="020B0604020202020204" pitchFamily="34" charset="0"/>
              <a:buChar char="•"/>
            </a:pPr>
            <a:r>
              <a:rPr lang="en-US" altLang="en-US" sz="1100" dirty="0" smtClean="0">
                <a:latin typeface="+mn-lt"/>
              </a:rPr>
              <a:t>The road provides access to and from Fort Belvoir northern facilities</a:t>
            </a:r>
            <a:r>
              <a:rPr lang="en-US" altLang="en-US" sz="1100" baseline="0" dirty="0" smtClean="0">
                <a:latin typeface="+mn-lt"/>
              </a:rPr>
              <a:t> </a:t>
            </a:r>
            <a:r>
              <a:rPr lang="en-US" altLang="en-US" sz="1100" dirty="0" smtClean="0">
                <a:latin typeface="+mn-lt"/>
              </a:rPr>
              <a:t>such as the DLA/DCAA HQ Complex and the North Post Golf Course. Further</a:t>
            </a:r>
          </a:p>
          <a:p>
            <a:r>
              <a:rPr lang="en-US" altLang="en-US" sz="1100" dirty="0" smtClean="0">
                <a:latin typeface="+mn-lt"/>
              </a:rPr>
              <a:t>access into Fort Belvoir is restricted via the John J. Kingman Gate. </a:t>
            </a:r>
          </a:p>
          <a:p>
            <a:pPr marL="171450" indent="-171450">
              <a:buFont typeface="Arial" panose="020B0604020202020204" pitchFamily="34" charset="0"/>
              <a:buChar char="•"/>
            </a:pPr>
            <a:r>
              <a:rPr lang="en-US" altLang="en-US" sz="1100" dirty="0" smtClean="0">
                <a:latin typeface="+mn-lt"/>
              </a:rPr>
              <a:t>There are</a:t>
            </a:r>
            <a:r>
              <a:rPr lang="en-US" altLang="en-US" sz="1100" baseline="0" dirty="0" smtClean="0">
                <a:latin typeface="+mn-lt"/>
              </a:rPr>
              <a:t> </a:t>
            </a:r>
            <a:r>
              <a:rPr lang="en-US" altLang="en-US" sz="1100" dirty="0" smtClean="0">
                <a:latin typeface="+mn-lt"/>
              </a:rPr>
              <a:t>two left-turn lanes along the southbound Route 286 approach at John J.</a:t>
            </a:r>
            <a:r>
              <a:rPr lang="en-US" altLang="en-US" sz="1100" baseline="0" dirty="0" smtClean="0">
                <a:latin typeface="+mn-lt"/>
              </a:rPr>
              <a:t> </a:t>
            </a:r>
            <a:r>
              <a:rPr lang="en-US" altLang="en-US" sz="1100" dirty="0" smtClean="0">
                <a:latin typeface="+mn-lt"/>
              </a:rPr>
              <a:t>Kingman Road. Route 286 has two thru-lanes in each direction in this area.</a:t>
            </a:r>
          </a:p>
          <a:p>
            <a:pPr marL="171450" indent="-171450">
              <a:buFont typeface="Arial" panose="020B0604020202020204" pitchFamily="34" charset="0"/>
              <a:buChar char="•"/>
            </a:pPr>
            <a:r>
              <a:rPr lang="en-US" altLang="en-US" sz="1100" dirty="0" smtClean="0">
                <a:latin typeface="+mn-lt"/>
              </a:rPr>
              <a:t>During the PM peak hour, the southbound thru queues block access to the</a:t>
            </a:r>
            <a:r>
              <a:rPr lang="en-US" altLang="en-US" sz="1100" baseline="0" dirty="0" smtClean="0">
                <a:latin typeface="+mn-lt"/>
              </a:rPr>
              <a:t> </a:t>
            </a:r>
            <a:r>
              <a:rPr lang="en-US" altLang="en-US" sz="1100" dirty="0" smtClean="0">
                <a:latin typeface="+mn-lt"/>
              </a:rPr>
              <a:t>left-turn lanes.</a:t>
            </a:r>
          </a:p>
          <a:p>
            <a:pPr marL="171450" indent="-171450">
              <a:buFont typeface="Arial" panose="020B0604020202020204" pitchFamily="34" charset="0"/>
              <a:buChar char="•"/>
            </a:pPr>
            <a:r>
              <a:rPr lang="en-US" altLang="en-US" sz="1100" dirty="0" smtClean="0">
                <a:latin typeface="+mn-lt"/>
              </a:rPr>
              <a:t>The intersection operates at Level of Service D and F in the AM and PM peak</a:t>
            </a:r>
            <a:r>
              <a:rPr lang="en-US" altLang="en-US" sz="1100" baseline="0" dirty="0" smtClean="0">
                <a:latin typeface="+mn-lt"/>
              </a:rPr>
              <a:t> </a:t>
            </a:r>
            <a:r>
              <a:rPr lang="en-US" altLang="en-US" sz="1100" dirty="0" smtClean="0">
                <a:latin typeface="+mn-lt"/>
              </a:rPr>
              <a:t>hours, respectively.</a:t>
            </a:r>
          </a:p>
          <a:p>
            <a:endParaRPr lang="en-US" altLang="en-US" sz="800" dirty="0" smtClean="0">
              <a:latin typeface="+mn-lt"/>
            </a:endParaRPr>
          </a:p>
          <a:p>
            <a:r>
              <a:rPr lang="en-US" altLang="en-US" sz="1100" dirty="0" smtClean="0">
                <a:latin typeface="+mn-lt"/>
              </a:rPr>
              <a:t>[Improvement</a:t>
            </a:r>
            <a:r>
              <a:rPr lang="en-US" altLang="en-US" sz="1100" baseline="0" dirty="0" smtClean="0">
                <a:latin typeface="+mn-lt"/>
              </a:rPr>
              <a:t> Summary:] </a:t>
            </a:r>
          </a:p>
          <a:p>
            <a:pPr marL="171450" indent="-171450">
              <a:buFont typeface="Arial" panose="020B0604020202020204" pitchFamily="34" charset="0"/>
              <a:buChar char="•"/>
            </a:pPr>
            <a:r>
              <a:rPr lang="en-US" altLang="en-US" sz="1100" baseline="0" dirty="0" smtClean="0">
                <a:latin typeface="+mn-lt"/>
              </a:rPr>
              <a:t>The auxiliary lane is proposed to begin near the location of the existing southbound left turn lane at the intersection of Route 286 and John J. Kingman Road (approximately 500 feet north of the intersection). </a:t>
            </a:r>
          </a:p>
          <a:p>
            <a:pPr marL="171450" indent="-171450">
              <a:buFont typeface="Arial" panose="020B0604020202020204" pitchFamily="34" charset="0"/>
              <a:buChar char="•"/>
            </a:pPr>
            <a:r>
              <a:rPr lang="en-US" altLang="en-US" sz="1100" baseline="0" dirty="0" smtClean="0">
                <a:latin typeface="+mn-lt"/>
              </a:rPr>
              <a:t>A separate VDOT project is under construction to widen Route 1 and improve the Route1/Route 286 intersection. It is envisioned that this auxiliary lane would connect to a turn lane of the VDOT project</a:t>
            </a:r>
          </a:p>
          <a:p>
            <a:endParaRPr lang="en-US" altLang="en-US" sz="1100" dirty="0" smtClean="0">
              <a:latin typeface="+mn-lt"/>
            </a:endParaRPr>
          </a:p>
          <a:p>
            <a:r>
              <a:rPr lang="en-US" altLang="en-US" sz="1100" dirty="0" smtClean="0">
                <a:latin typeface="+mn-lt"/>
              </a:rPr>
              <a:t>[Design Considerations:]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kern="0" dirty="0" smtClean="0">
                <a:latin typeface="Calibri" panose="020F0502020204030204" pitchFamily="34" charset="0"/>
              </a:rPr>
              <a:t>Traffic signal coordination will be required with any timing adjustments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800" kern="0" dirty="0" smtClean="0">
                <a:latin typeface="Calibri" panose="020F0502020204030204" pitchFamily="34" charset="0"/>
              </a:rPr>
              <a:t>Regulatory signs in the median will need to be relocated.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600" u="sng" kern="0" dirty="0" smtClean="0">
              <a:solidFill>
                <a:schemeClr val="accent1"/>
              </a:solidFill>
              <a:latin typeface="Calibri" panose="020F0502020204030204" pitchFamily="34" charset="0"/>
            </a:endParaRPr>
          </a:p>
          <a:p>
            <a:endParaRPr lang="en-US" altLang="en-US" sz="1100" dirty="0">
              <a:latin typeface="+mn-lt"/>
            </a:endParaRPr>
          </a:p>
        </p:txBody>
      </p:sp>
    </p:spTree>
    <p:extLst>
      <p:ext uri="{BB962C8B-B14F-4D97-AF65-F5344CB8AC3E}">
        <p14:creationId xmlns:p14="http://schemas.microsoft.com/office/powerpoint/2010/main" val="397975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981200"/>
            <a:ext cx="7772400" cy="14700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1371600" y="37338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bwMode="auto">
          <a:xfrm>
            <a:off x="457200" y="6245225"/>
            <a:ext cx="2971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r>
              <a:rPr lang="en-US" altLang="en-US" smtClean="0"/>
              <a:t>Department of Transportation  </a:t>
            </a:r>
            <a:endParaRPr lang="en-US" altLang="en-US"/>
          </a:p>
        </p:txBody>
      </p:sp>
      <p:sp>
        <p:nvSpPr>
          <p:cNvPr id="4101" name="Rectangle 5"/>
          <p:cNvSpPr>
            <a:spLocks noGrp="1" noChangeArrowheads="1"/>
          </p:cNvSpPr>
          <p:nvPr>
            <p:ph type="ftr" sz="quarter" idx="3"/>
          </p:nvPr>
        </p:nvSpPr>
        <p:spPr bwMode="auto">
          <a:xfrm>
            <a:off x="5791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pic>
        <p:nvPicPr>
          <p:cNvPr id="4103" name="Picture 7" descr="CoSeal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
            <a:ext cx="639763" cy="639763"/>
          </a:xfrm>
          <a:prstGeom prst="rect">
            <a:avLst/>
          </a:prstGeom>
          <a:noFill/>
          <a:extLst>
            <a:ext uri="{909E8E84-426E-40DD-AFC4-6F175D3DCCD1}">
              <a14:hiddenFill xmlns:a14="http://schemas.microsoft.com/office/drawing/2010/main">
                <a:solidFill>
                  <a:srgbClr val="FFFFFF"/>
                </a:solidFill>
              </a14:hiddenFill>
            </a:ext>
          </a:extLst>
        </p:spPr>
      </p:pic>
      <p:sp>
        <p:nvSpPr>
          <p:cNvPr id="4104" name="Line 8"/>
          <p:cNvSpPr>
            <a:spLocks noChangeShapeType="1"/>
          </p:cNvSpPr>
          <p:nvPr/>
        </p:nvSpPr>
        <p:spPr bwMode="auto">
          <a:xfrm>
            <a:off x="1220788" y="762000"/>
            <a:ext cx="7313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Text Box 9"/>
          <p:cNvSpPr txBox="1">
            <a:spLocks noChangeArrowheads="1"/>
          </p:cNvSpPr>
          <p:nvPr/>
        </p:nvSpPr>
        <p:spPr bwMode="auto">
          <a:xfrm>
            <a:off x="1185863" y="381000"/>
            <a:ext cx="33861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2000">
                <a:latin typeface="Times New Roman" pitchFamily="18" charset="0"/>
              </a:rPr>
              <a:t>County of Fairfax, Virginia</a:t>
            </a:r>
            <a:endParaRPr lang="en-US" altLang="en-US"/>
          </a:p>
        </p:txBody>
      </p:sp>
      <p:pic>
        <p:nvPicPr>
          <p:cNvPr id="4106" name="Picture 10" descr="logo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249988"/>
            <a:ext cx="996950" cy="455612"/>
          </a:xfrm>
          <a:prstGeom prst="rect">
            <a:avLst/>
          </a:prstGeom>
          <a:noFill/>
          <a:extLst>
            <a:ext uri="{909E8E84-426E-40DD-AFC4-6F175D3DCCD1}">
              <a14:hiddenFill xmlns:a14="http://schemas.microsoft.com/office/drawing/2010/main">
                <a:solidFill>
                  <a:srgbClr val="FFFFFF"/>
                </a:solidFill>
              </a14:hiddenFill>
            </a:ext>
          </a:extLst>
        </p:spPr>
      </p:pic>
      <p:sp>
        <p:nvSpPr>
          <p:cNvPr id="4107" name="Line 11"/>
          <p:cNvSpPr>
            <a:spLocks noChangeShapeType="1"/>
          </p:cNvSpPr>
          <p:nvPr/>
        </p:nvSpPr>
        <p:spPr bwMode="auto">
          <a:xfrm>
            <a:off x="457200" y="61722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9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64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3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8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66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33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2072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50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21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284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dirty="0">
              <a:latin typeface="Calibri" panose="020F0502020204030204" pitchFamily="34" charset="0"/>
            </a:endParaRPr>
          </a:p>
        </p:txBody>
      </p:sp>
      <p:grpSp>
        <p:nvGrpSpPr>
          <p:cNvPr id="2" name="Group 1"/>
          <p:cNvGrpSpPr/>
          <p:nvPr/>
        </p:nvGrpSpPr>
        <p:grpSpPr>
          <a:xfrm>
            <a:off x="762000" y="891468"/>
            <a:ext cx="7598867" cy="5212080"/>
            <a:chOff x="609600" y="891468"/>
            <a:chExt cx="7598867" cy="521208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91468"/>
              <a:ext cx="5419948"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852" y="891468"/>
              <a:ext cx="2182615"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itle 4"/>
          <p:cNvSpPr>
            <a:spLocks noGrp="1"/>
          </p:cNvSpPr>
          <p:nvPr>
            <p:ph type="ctrTitle" sz="quarter"/>
          </p:nvPr>
        </p:nvSpPr>
        <p:spPr>
          <a:xfrm>
            <a:off x="762000" y="2057400"/>
            <a:ext cx="5419948" cy="1470025"/>
          </a:xfrm>
        </p:spPr>
        <p:txBody>
          <a:bodyPr/>
          <a:lstStyle/>
          <a:p>
            <a:pPr eaLnBrk="1" hangingPunct="1"/>
            <a:r>
              <a:rPr lang="en-US" sz="3600" b="1"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Fairfax County Parkway</a:t>
            </a:r>
            <a:br>
              <a:rPr lang="en-US" sz="3600" b="1"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br>
            <a:r>
              <a:rPr lang="en-US" sz="3600" b="1"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Corridor Study</a:t>
            </a:r>
          </a:p>
        </p:txBody>
      </p:sp>
      <p:sp>
        <p:nvSpPr>
          <p:cNvPr id="12" name="Subtitle 5"/>
          <p:cNvSpPr>
            <a:spLocks noGrp="1"/>
          </p:cNvSpPr>
          <p:nvPr>
            <p:ph type="subTitle" sz="quarter" idx="1"/>
          </p:nvPr>
        </p:nvSpPr>
        <p:spPr>
          <a:xfrm>
            <a:off x="1337509" y="3657600"/>
            <a:ext cx="4463487" cy="1752600"/>
          </a:xfrm>
        </p:spPr>
        <p:txBody>
          <a:bodyPr/>
          <a:lstStyle/>
          <a:p>
            <a:pPr eaLnBrk="1" hangingPunct="1"/>
            <a:r>
              <a:rPr lang="en-US" sz="2400"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Board of Supervisors</a:t>
            </a:r>
          </a:p>
          <a:p>
            <a:pPr eaLnBrk="1" hangingPunct="1">
              <a:spcAft>
                <a:spcPts val="1200"/>
              </a:spcAft>
            </a:pPr>
            <a:r>
              <a:rPr lang="en-US" sz="2400"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Transportation Committee</a:t>
            </a:r>
          </a:p>
          <a:p>
            <a:pPr eaLnBrk="1" hangingPunct="1"/>
            <a:r>
              <a:rPr lang="en-US" sz="1800"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December 1, 2015</a:t>
            </a:r>
          </a:p>
          <a:p>
            <a:pPr eaLnBrk="1" hangingPunct="1"/>
            <a:endParaRPr lang="en-US" sz="1000" dirty="0" smtClean="0">
              <a:solidFill>
                <a:schemeClr val="bg1"/>
              </a:solidFill>
              <a:effectLst>
                <a:outerShdw blurRad="50800" dist="38100" dir="18900000" algn="bl" rotWithShape="0">
                  <a:prstClr val="black">
                    <a:alpha val="40000"/>
                  </a:prstClr>
                </a:outerShdw>
              </a:effectLst>
              <a:latin typeface="Calibri" panose="020F0502020204030204" pitchFamily="34" charset="0"/>
            </a:endParaRPr>
          </a:p>
          <a:p>
            <a:pPr eaLnBrk="1" hangingPunct="1"/>
            <a:r>
              <a:rPr lang="en-US" sz="1600"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Neil Freschman</a:t>
            </a:r>
          </a:p>
          <a:p>
            <a:pPr eaLnBrk="1" hangingPunct="1"/>
            <a:r>
              <a:rPr lang="en-US" sz="1600" dirty="0" smtClean="0">
                <a:solidFill>
                  <a:schemeClr val="bg1"/>
                </a:solidFill>
                <a:effectLst>
                  <a:outerShdw blurRad="50800" dist="38100" dir="18900000" algn="bl" rotWithShape="0">
                    <a:prstClr val="black">
                      <a:alpha val="40000"/>
                    </a:prstClr>
                  </a:outerShdw>
                </a:effectLst>
                <a:latin typeface="Calibri" panose="020F0502020204030204" pitchFamily="34" charset="0"/>
              </a:rPr>
              <a:t>Fairfax County Department of Transportation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7" name="Title 1"/>
          <p:cNvSpPr txBox="1">
            <a:spLocks/>
          </p:cNvSpPr>
          <p:nvPr/>
        </p:nvSpPr>
        <p:spPr bwMode="auto">
          <a:xfrm>
            <a:off x="457200" y="791633"/>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200" kern="0" dirty="0" smtClean="0">
                <a:solidFill>
                  <a:schemeClr val="accent1">
                    <a:lumMod val="75000"/>
                  </a:schemeClr>
                </a:solidFill>
                <a:latin typeface="Calibri" panose="020F0502020204030204" pitchFamily="34" charset="0"/>
              </a:rPr>
              <a:t>Other Improvements For Future Consideration</a:t>
            </a:r>
            <a:endParaRPr lang="en-US" sz="3200" kern="0" dirty="0">
              <a:solidFill>
                <a:schemeClr val="accent1">
                  <a:lumMod val="75000"/>
                </a:schemeClr>
              </a:solidFill>
              <a:latin typeface="Calibri" panose="020F0502020204030204" pitchFamily="34" charset="0"/>
            </a:endParaRPr>
          </a:p>
        </p:txBody>
      </p:sp>
      <p:sp>
        <p:nvSpPr>
          <p:cNvPr id="11" name="Content Placeholder 2"/>
          <p:cNvSpPr txBox="1">
            <a:spLocks/>
          </p:cNvSpPr>
          <p:nvPr/>
        </p:nvSpPr>
        <p:spPr bwMode="auto">
          <a:xfrm>
            <a:off x="457200" y="1752599"/>
            <a:ext cx="82296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400" kern="0" dirty="0" smtClean="0">
                <a:latin typeface="Calibri" panose="020F0502020204030204" pitchFamily="34" charset="0"/>
              </a:rPr>
              <a:t>Four improvements are not being considered for funding at this time based on:</a:t>
            </a:r>
          </a:p>
          <a:p>
            <a:pPr marL="1200150" lvl="1" indent="-457200">
              <a:buFont typeface="Arial" panose="020B0604020202020204" pitchFamily="34" charset="0"/>
              <a:buChar char="•"/>
            </a:pPr>
            <a:r>
              <a:rPr lang="en-US" sz="2400" kern="0" dirty="0" smtClean="0">
                <a:latin typeface="Calibri" panose="020F0502020204030204" pitchFamily="34" charset="0"/>
              </a:rPr>
              <a:t>Potential right-of-way impacts</a:t>
            </a:r>
          </a:p>
          <a:p>
            <a:pPr marL="1200150" lvl="1" indent="-457200">
              <a:buFont typeface="Arial" panose="020B0604020202020204" pitchFamily="34" charset="0"/>
              <a:buChar char="•"/>
            </a:pPr>
            <a:r>
              <a:rPr lang="en-US" sz="2400" kern="0" dirty="0" smtClean="0">
                <a:latin typeface="Calibri" panose="020F0502020204030204" pitchFamily="34" charset="0"/>
              </a:rPr>
              <a:t>Relatively lower regional operational benefits </a:t>
            </a: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smtClean="0">
              <a:latin typeface="Calibri" panose="020F0502020204030204" pitchFamily="34" charset="0"/>
            </a:endParaRPr>
          </a:p>
        </p:txBody>
      </p:sp>
    </p:spTree>
    <p:extLst>
      <p:ext uri="{BB962C8B-B14F-4D97-AF65-F5344CB8AC3E}">
        <p14:creationId xmlns:p14="http://schemas.microsoft.com/office/powerpoint/2010/main" val="142327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5334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200" kern="0" dirty="0" smtClean="0">
                <a:solidFill>
                  <a:schemeClr val="accent1">
                    <a:lumMod val="75000"/>
                  </a:schemeClr>
                </a:solidFill>
                <a:latin typeface="Calibri" panose="020F0502020204030204" pitchFamily="34" charset="0"/>
              </a:rPr>
              <a:t>Other Improvements For Future Consideration</a:t>
            </a:r>
            <a:endParaRPr lang="en-US" sz="3200" kern="0" dirty="0">
              <a:solidFill>
                <a:schemeClr val="accent1">
                  <a:lumMod val="75000"/>
                </a:schemeClr>
              </a:solidFill>
              <a:latin typeface="Calibri" panose="020F0502020204030204" pitchFamily="34" charset="0"/>
            </a:endParaRPr>
          </a:p>
        </p:txBody>
      </p:sp>
      <p:sp>
        <p:nvSpPr>
          <p:cNvPr id="5" name="Content Placeholder 2"/>
          <p:cNvSpPr txBox="1">
            <a:spLocks/>
          </p:cNvSpPr>
          <p:nvPr/>
        </p:nvSpPr>
        <p:spPr bwMode="auto">
          <a:xfrm>
            <a:off x="685800" y="1371600"/>
            <a:ext cx="7848600" cy="45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000" kern="0" dirty="0" smtClean="0">
                <a:latin typeface="Calibri" panose="020F0502020204030204" pitchFamily="34" charset="0"/>
              </a:rPr>
              <a:t>Improvement B2: Additional turn lanes at </a:t>
            </a:r>
            <a:r>
              <a:rPr lang="en-US" sz="2000" kern="0" dirty="0" err="1" smtClean="0">
                <a:latin typeface="Calibri" panose="020F0502020204030204" pitchFamily="34" charset="0"/>
              </a:rPr>
              <a:t>Loisdale</a:t>
            </a:r>
            <a:r>
              <a:rPr lang="en-US" sz="2000" kern="0" dirty="0" smtClean="0">
                <a:latin typeface="Calibri" panose="020F0502020204030204" pitchFamily="34" charset="0"/>
              </a:rPr>
              <a:t> Road and FCP</a:t>
            </a:r>
          </a:p>
          <a:p>
            <a:pPr marL="457200" indent="-457200" algn="l">
              <a:buFont typeface="Arial" panose="020B0604020202020204" pitchFamily="34" charset="0"/>
              <a:buChar char="•"/>
            </a:pPr>
            <a:endParaRPr lang="en-US" sz="16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800" kern="0" dirty="0" smtClean="0">
              <a:latin typeface="Calibri" panose="020F0502020204030204" pitchFamily="34" charset="0"/>
            </a:endParaRPr>
          </a:p>
          <a:p>
            <a:pPr marL="457200" indent="-457200" algn="l">
              <a:buFont typeface="Arial" panose="020B0604020202020204" pitchFamily="34" charset="0"/>
              <a:buChar char="•"/>
            </a:pPr>
            <a:r>
              <a:rPr lang="en-US" sz="2000" kern="0" dirty="0" smtClean="0">
                <a:latin typeface="Calibri" panose="020F0502020204030204" pitchFamily="34" charset="0"/>
              </a:rPr>
              <a:t>Improvement E1: Change </a:t>
            </a:r>
            <a:r>
              <a:rPr lang="en-US" sz="2000" kern="0" dirty="0">
                <a:latin typeface="Calibri" panose="020F0502020204030204" pitchFamily="34" charset="0"/>
              </a:rPr>
              <a:t>the right-turn lane from southbound </a:t>
            </a:r>
            <a:r>
              <a:rPr lang="en-US" sz="2000" kern="0" dirty="0" smtClean="0">
                <a:latin typeface="Calibri" panose="020F0502020204030204" pitchFamily="34" charset="0"/>
              </a:rPr>
              <a:t>FCP </a:t>
            </a:r>
            <a:r>
              <a:rPr lang="en-US" sz="2000" kern="0" dirty="0">
                <a:latin typeface="Calibri" panose="020F0502020204030204" pitchFamily="34" charset="0"/>
              </a:rPr>
              <a:t>to Telegraph Road to provide free-flow operation</a:t>
            </a: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800" kern="0" dirty="0" smtClean="0">
              <a:latin typeface="Calibri" panose="020F0502020204030204" pitchFamily="34" charset="0"/>
            </a:endParaRPr>
          </a:p>
          <a:p>
            <a:pPr marL="457200" indent="-457200" algn="l">
              <a:buFont typeface="Arial" panose="020B0604020202020204" pitchFamily="34" charset="0"/>
              <a:buChar char="•"/>
            </a:pPr>
            <a:endParaRPr lang="en-US" sz="8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9" t="6911" r="4213" b="7723"/>
          <a:stretch/>
        </p:blipFill>
        <p:spPr bwMode="auto">
          <a:xfrm>
            <a:off x="4038600" y="1805516"/>
            <a:ext cx="362276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43" r="5314" b="-1"/>
          <a:stretch/>
        </p:blipFill>
        <p:spPr bwMode="auto">
          <a:xfrm>
            <a:off x="3708783" y="4260397"/>
            <a:ext cx="4282393"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317403" y="3046653"/>
            <a:ext cx="274320" cy="52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8009">
            <a:off x="3901440" y="4395930"/>
            <a:ext cx="274320" cy="52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rot="5400000">
            <a:off x="5874199" y="4786213"/>
            <a:ext cx="1285405" cy="338554"/>
          </a:xfrm>
          <a:prstGeom prst="rect">
            <a:avLst/>
          </a:prstGeom>
          <a:noFill/>
        </p:spPr>
        <p:txBody>
          <a:bodyPr wrap="square" rtlCol="0">
            <a:spAutoFit/>
          </a:bodyPr>
          <a:lstStyle/>
          <a:p>
            <a:r>
              <a:rPr lang="en-US" sz="800" b="1" dirty="0" smtClean="0">
                <a:solidFill>
                  <a:schemeClr val="bg1"/>
                </a:solidFill>
              </a:rPr>
              <a:t>FAIRFAX COUNTY PARKWAY</a:t>
            </a:r>
            <a:endParaRPr lang="en-US" sz="800" b="1" dirty="0">
              <a:solidFill>
                <a:schemeClr val="bg1"/>
              </a:solidFill>
            </a:endParaRPr>
          </a:p>
        </p:txBody>
      </p:sp>
      <p:sp>
        <p:nvSpPr>
          <p:cNvPr id="15" name="TextBox 14"/>
          <p:cNvSpPr txBox="1"/>
          <p:nvPr/>
        </p:nvSpPr>
        <p:spPr>
          <a:xfrm>
            <a:off x="1578782" y="2077406"/>
            <a:ext cx="2057310" cy="923330"/>
          </a:xfrm>
          <a:prstGeom prst="rect">
            <a:avLst/>
          </a:prstGeom>
          <a:noFill/>
        </p:spPr>
        <p:txBody>
          <a:bodyPr wrap="square" rtlCol="0">
            <a:spAutoFit/>
          </a:bodyPr>
          <a:lstStyle/>
          <a:p>
            <a:r>
              <a:rPr lang="en-US" dirty="0" smtClean="0">
                <a:solidFill>
                  <a:schemeClr val="accent1"/>
                </a:solidFill>
              </a:rPr>
              <a:t>Planning level cost estimate = $2,909,000</a:t>
            </a:r>
            <a:endParaRPr lang="en-US" dirty="0">
              <a:solidFill>
                <a:schemeClr val="accent1"/>
              </a:solidFill>
            </a:endParaRPr>
          </a:p>
        </p:txBody>
      </p:sp>
      <p:sp>
        <p:nvSpPr>
          <p:cNvPr id="19" name="TextBox 18"/>
          <p:cNvSpPr txBox="1"/>
          <p:nvPr/>
        </p:nvSpPr>
        <p:spPr>
          <a:xfrm>
            <a:off x="1295400" y="4713132"/>
            <a:ext cx="2057310" cy="923330"/>
          </a:xfrm>
          <a:prstGeom prst="rect">
            <a:avLst/>
          </a:prstGeom>
          <a:noFill/>
        </p:spPr>
        <p:txBody>
          <a:bodyPr wrap="square" rtlCol="0">
            <a:spAutoFit/>
          </a:bodyPr>
          <a:lstStyle/>
          <a:p>
            <a:r>
              <a:rPr lang="en-US" dirty="0" smtClean="0">
                <a:solidFill>
                  <a:schemeClr val="accent1"/>
                </a:solidFill>
              </a:rPr>
              <a:t>Planning level cost estimate = $1,231,000</a:t>
            </a:r>
            <a:endParaRPr lang="en-US" dirty="0">
              <a:solidFill>
                <a:schemeClr val="accent1"/>
              </a:solidFill>
            </a:endParaRPr>
          </a:p>
        </p:txBody>
      </p:sp>
    </p:spTree>
    <p:extLst>
      <p:ext uri="{BB962C8B-B14F-4D97-AF65-F5344CB8AC3E}">
        <p14:creationId xmlns:p14="http://schemas.microsoft.com/office/powerpoint/2010/main" val="2653174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413" r="4613"/>
          <a:stretch/>
        </p:blipFill>
        <p:spPr bwMode="auto">
          <a:xfrm rot="5400000">
            <a:off x="4903519" y="560120"/>
            <a:ext cx="1828800" cy="4366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60" t="49411" r="7506"/>
          <a:stretch/>
        </p:blipFill>
        <p:spPr bwMode="auto">
          <a:xfrm>
            <a:off x="3886200" y="4267200"/>
            <a:ext cx="3934091"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bwMode="auto">
          <a:xfrm>
            <a:off x="685800" y="1371601"/>
            <a:ext cx="8027670" cy="454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000" kern="0" dirty="0" smtClean="0">
                <a:latin typeface="Calibri" panose="020F0502020204030204" pitchFamily="34" charset="0"/>
              </a:rPr>
              <a:t>Improvement F2: Widen westbound approach of John J. Kingman Road at FCP</a:t>
            </a:r>
          </a:p>
          <a:p>
            <a:pPr marL="457200" indent="-457200" algn="l">
              <a:buFont typeface="Arial" panose="020B0604020202020204" pitchFamily="34" charset="0"/>
              <a:buChar char="•"/>
            </a:pPr>
            <a:endParaRPr lang="en-US" sz="14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16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800" kern="0" dirty="0" smtClean="0">
              <a:latin typeface="Calibri" panose="020F0502020204030204" pitchFamily="34" charset="0"/>
            </a:endParaRPr>
          </a:p>
          <a:p>
            <a:pPr marL="457200" indent="-457200" algn="l">
              <a:buFont typeface="Arial" panose="020B0604020202020204" pitchFamily="34" charset="0"/>
              <a:buChar char="•"/>
            </a:pPr>
            <a:r>
              <a:rPr lang="en-US" sz="2000" kern="0" dirty="0" smtClean="0">
                <a:latin typeface="Calibri" panose="020F0502020204030204" pitchFamily="34" charset="0"/>
              </a:rPr>
              <a:t>Improvement F3: Add </a:t>
            </a:r>
            <a:r>
              <a:rPr lang="en-US" sz="2000" kern="0" dirty="0">
                <a:latin typeface="Calibri" panose="020F0502020204030204" pitchFamily="34" charset="0"/>
              </a:rPr>
              <a:t>Third </a:t>
            </a:r>
            <a:r>
              <a:rPr lang="en-US" sz="2000" kern="0" dirty="0" smtClean="0">
                <a:latin typeface="Calibri" panose="020F0502020204030204" pitchFamily="34" charset="0"/>
              </a:rPr>
              <a:t>southbound </a:t>
            </a:r>
            <a:r>
              <a:rPr lang="en-US" sz="2000" kern="0" dirty="0">
                <a:latin typeface="Calibri" panose="020F0502020204030204" pitchFamily="34" charset="0"/>
              </a:rPr>
              <a:t>Left-Turn Lane </a:t>
            </a:r>
            <a:r>
              <a:rPr lang="en-US" sz="2000" kern="0" dirty="0" smtClean="0">
                <a:latin typeface="Calibri" panose="020F0502020204030204" pitchFamily="34" charset="0"/>
              </a:rPr>
              <a:t>on FCP at John J. Kingman Road</a:t>
            </a:r>
          </a:p>
          <a:p>
            <a:pPr marL="457200" indent="-457200" algn="l">
              <a:buFont typeface="Arial" panose="020B0604020202020204" pitchFamily="34" charset="0"/>
              <a:buChar char="•"/>
            </a:pPr>
            <a:endParaRPr lang="en-US" sz="2000" kern="0" dirty="0">
              <a:latin typeface="Calibri" panose="020F0502020204030204" pitchFamily="34" charset="0"/>
            </a:endParaRPr>
          </a:p>
        </p:txBody>
      </p:sp>
      <p:sp>
        <p:nvSpPr>
          <p:cNvPr id="7" name="Title 1"/>
          <p:cNvSpPr txBox="1">
            <a:spLocks/>
          </p:cNvSpPr>
          <p:nvPr/>
        </p:nvSpPr>
        <p:spPr bwMode="auto">
          <a:xfrm>
            <a:off x="457200" y="5334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200" kern="0" dirty="0" smtClean="0">
                <a:solidFill>
                  <a:schemeClr val="accent1">
                    <a:lumMod val="75000"/>
                  </a:schemeClr>
                </a:solidFill>
                <a:latin typeface="Calibri" panose="020F0502020204030204" pitchFamily="34" charset="0"/>
              </a:rPr>
              <a:t>Other Improvements For Future Consideration</a:t>
            </a:r>
            <a:endParaRPr lang="en-US" sz="3200" kern="0" dirty="0">
              <a:solidFill>
                <a:schemeClr val="accent1">
                  <a:lumMod val="75000"/>
                </a:schemeClr>
              </a:solidFill>
              <a:latin typeface="Calibri" panose="020F0502020204030204" pitchFamily="34" charset="0"/>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20767">
            <a:off x="7376133" y="1888622"/>
            <a:ext cx="274320" cy="52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63696">
            <a:off x="4161032" y="4357585"/>
            <a:ext cx="274320" cy="52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295400" y="4713132"/>
            <a:ext cx="2057310" cy="923330"/>
          </a:xfrm>
          <a:prstGeom prst="rect">
            <a:avLst/>
          </a:prstGeom>
          <a:noFill/>
        </p:spPr>
        <p:txBody>
          <a:bodyPr wrap="square" rtlCol="0">
            <a:spAutoFit/>
          </a:bodyPr>
          <a:lstStyle/>
          <a:p>
            <a:r>
              <a:rPr lang="en-US" dirty="0" smtClean="0">
                <a:solidFill>
                  <a:schemeClr val="accent1"/>
                </a:solidFill>
              </a:rPr>
              <a:t>Planning level cost estimate = $2,066,000</a:t>
            </a:r>
            <a:endParaRPr lang="en-US" dirty="0">
              <a:solidFill>
                <a:schemeClr val="accent1"/>
              </a:solidFill>
            </a:endParaRPr>
          </a:p>
        </p:txBody>
      </p:sp>
      <p:sp>
        <p:nvSpPr>
          <p:cNvPr id="16" name="TextBox 15"/>
          <p:cNvSpPr txBox="1"/>
          <p:nvPr/>
        </p:nvSpPr>
        <p:spPr>
          <a:xfrm>
            <a:off x="1280442" y="2281535"/>
            <a:ext cx="2057310" cy="923330"/>
          </a:xfrm>
          <a:prstGeom prst="rect">
            <a:avLst/>
          </a:prstGeom>
          <a:noFill/>
        </p:spPr>
        <p:txBody>
          <a:bodyPr wrap="square" rtlCol="0">
            <a:spAutoFit/>
          </a:bodyPr>
          <a:lstStyle/>
          <a:p>
            <a:r>
              <a:rPr lang="en-US" dirty="0" smtClean="0">
                <a:solidFill>
                  <a:schemeClr val="accent1"/>
                </a:solidFill>
              </a:rPr>
              <a:t>Planning level cost estimate = $1,408,000</a:t>
            </a:r>
            <a:endParaRPr lang="en-US" dirty="0">
              <a:solidFill>
                <a:schemeClr val="accent1"/>
              </a:solidFill>
            </a:endParaRPr>
          </a:p>
        </p:txBody>
      </p:sp>
    </p:spTree>
    <p:extLst>
      <p:ext uri="{BB962C8B-B14F-4D97-AF65-F5344CB8AC3E}">
        <p14:creationId xmlns:p14="http://schemas.microsoft.com/office/powerpoint/2010/main" val="50592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7620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Next Steps</a:t>
            </a:r>
            <a:endParaRPr lang="en-US" sz="3600" kern="0" dirty="0">
              <a:solidFill>
                <a:schemeClr val="accent1">
                  <a:lumMod val="75000"/>
                </a:schemeClr>
              </a:solidFill>
              <a:latin typeface="Calibri" panose="020F0502020204030204" pitchFamily="34" charset="0"/>
            </a:endParaRPr>
          </a:p>
        </p:txBody>
      </p:sp>
      <p:sp>
        <p:nvSpPr>
          <p:cNvPr id="8" name="Content Placeholder 2"/>
          <p:cNvSpPr txBox="1">
            <a:spLocks/>
          </p:cNvSpPr>
          <p:nvPr/>
        </p:nvSpPr>
        <p:spPr bwMode="auto">
          <a:xfrm>
            <a:off x="457200" y="1799167"/>
            <a:ext cx="8229600" cy="422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000" kern="0" dirty="0" smtClean="0">
                <a:latin typeface="Calibri" panose="020F0502020204030204" pitchFamily="34" charset="0"/>
              </a:rPr>
              <a:t>Identify potential funding sources </a:t>
            </a:r>
            <a:endParaRPr lang="en-US" sz="2000" kern="0" dirty="0">
              <a:latin typeface="Calibri" panose="020F0502020204030204" pitchFamily="34" charset="0"/>
            </a:endParaRPr>
          </a:p>
          <a:p>
            <a:pPr marL="457200" indent="-457200" algn="l">
              <a:buFont typeface="Arial" panose="020B0604020202020204" pitchFamily="34" charset="0"/>
              <a:buChar char="•"/>
            </a:pPr>
            <a:r>
              <a:rPr lang="en-US" sz="2000" kern="0" dirty="0" smtClean="0">
                <a:latin typeface="Calibri" panose="020F0502020204030204" pitchFamily="34" charset="0"/>
              </a:rPr>
              <a:t>Establish a timeline for improvement implementation</a:t>
            </a:r>
            <a:endParaRPr lang="en-US" sz="2000" kern="0" dirty="0">
              <a:latin typeface="Calibri" panose="020F0502020204030204" pitchFamily="34" charset="0"/>
            </a:endParaRPr>
          </a:p>
          <a:p>
            <a:pPr marL="457200" indent="-457200" algn="l">
              <a:buFont typeface="Arial" panose="020B0604020202020204" pitchFamily="34" charset="0"/>
              <a:buChar char="•"/>
            </a:pPr>
            <a:r>
              <a:rPr lang="en-US" sz="2000" kern="0" dirty="0" smtClean="0">
                <a:latin typeface="Calibri" panose="020F0502020204030204" pitchFamily="34" charset="0"/>
              </a:rPr>
              <a:t>Begin project scoping</a:t>
            </a:r>
          </a:p>
          <a:p>
            <a:pPr marL="457200" indent="-457200" algn="l">
              <a:buFont typeface="Arial" panose="020B0604020202020204" pitchFamily="34" charset="0"/>
              <a:buChar char="•"/>
            </a:pPr>
            <a:r>
              <a:rPr lang="en-US" sz="2000" kern="0" dirty="0" smtClean="0">
                <a:latin typeface="Calibri" panose="020F0502020204030204" pitchFamily="34" charset="0"/>
              </a:rPr>
              <a:t>Improvement design</a:t>
            </a:r>
            <a:endParaRPr lang="en-US" sz="2000" kern="0" dirty="0">
              <a:latin typeface="Calibri" panose="020F0502020204030204" pitchFamily="34" charset="0"/>
            </a:endParaRPr>
          </a:p>
          <a:p>
            <a:pPr marL="457200" indent="-457200" algn="l">
              <a:buFont typeface="Arial" panose="020B0604020202020204" pitchFamily="34" charset="0"/>
              <a:buChar char="•"/>
            </a:pPr>
            <a:r>
              <a:rPr lang="en-US" sz="2000" kern="0" dirty="0" smtClean="0">
                <a:latin typeface="Calibri" panose="020F0502020204030204" pitchFamily="34" charset="0"/>
              </a:rPr>
              <a:t>Acquire ROW as necessary </a:t>
            </a:r>
          </a:p>
          <a:p>
            <a:pPr marL="457200" indent="-457200" algn="l">
              <a:buFont typeface="Arial" panose="020B0604020202020204" pitchFamily="34" charset="0"/>
              <a:buChar char="•"/>
            </a:pPr>
            <a:r>
              <a:rPr lang="en-US" sz="2000" kern="0" dirty="0" smtClean="0">
                <a:latin typeface="Calibri" panose="020F0502020204030204" pitchFamily="34" charset="0"/>
              </a:rPr>
              <a:t>Utility relocation</a:t>
            </a:r>
          </a:p>
          <a:p>
            <a:pPr marL="457200" indent="-457200" algn="l">
              <a:buFont typeface="Arial" panose="020B0604020202020204" pitchFamily="34" charset="0"/>
              <a:buChar char="•"/>
            </a:pPr>
            <a:r>
              <a:rPr lang="en-US" sz="2000" kern="0" dirty="0" smtClean="0">
                <a:latin typeface="Calibri" panose="020F0502020204030204" pitchFamily="34" charset="0"/>
              </a:rPr>
              <a:t>MOT design </a:t>
            </a:r>
          </a:p>
          <a:p>
            <a:pPr marL="457200" indent="-457200" algn="l">
              <a:buFont typeface="Arial" panose="020B0604020202020204" pitchFamily="34" charset="0"/>
              <a:buChar char="•"/>
            </a:pPr>
            <a:r>
              <a:rPr lang="en-US" sz="2000" kern="0" dirty="0" smtClean="0">
                <a:latin typeface="Calibri" panose="020F0502020204030204" pitchFamily="34" charset="0"/>
              </a:rPr>
              <a:t>Improvement construction</a:t>
            </a: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p:txBody>
      </p:sp>
    </p:spTree>
    <p:extLst>
      <p:ext uri="{BB962C8B-B14F-4D97-AF65-F5344CB8AC3E}">
        <p14:creationId xmlns:p14="http://schemas.microsoft.com/office/powerpoint/2010/main" val="672749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6858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Summary of Priority Improvements</a:t>
            </a:r>
            <a:endParaRPr lang="en-US" sz="3600" kern="0" dirty="0">
              <a:solidFill>
                <a:schemeClr val="accent1">
                  <a:lumMod val="75000"/>
                </a:schemeClr>
              </a:solidFill>
              <a:latin typeface="Calibri" panose="020F0502020204030204" pitchFamily="34" charset="0"/>
            </a:endParaRPr>
          </a:p>
        </p:txBody>
      </p:sp>
      <p:sp>
        <p:nvSpPr>
          <p:cNvPr id="8" name="Content Placeholder 2"/>
          <p:cNvSpPr txBox="1">
            <a:spLocks/>
          </p:cNvSpPr>
          <p:nvPr/>
        </p:nvSpPr>
        <p:spPr bwMode="auto">
          <a:xfrm>
            <a:off x="457200" y="1523999"/>
            <a:ext cx="82296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000" b="1" kern="0" dirty="0" smtClean="0">
                <a:latin typeface="Calibri" panose="020F0502020204030204" pitchFamily="34" charset="0"/>
              </a:rPr>
              <a:t>Improvement C: Terminal </a:t>
            </a:r>
            <a:r>
              <a:rPr lang="en-US" sz="2000" b="1" kern="0" dirty="0">
                <a:latin typeface="Calibri" panose="020F0502020204030204" pitchFamily="34" charset="0"/>
              </a:rPr>
              <a:t>Road </a:t>
            </a:r>
            <a:r>
              <a:rPr lang="en-US" sz="2000" kern="0" dirty="0">
                <a:latin typeface="Calibri" panose="020F0502020204030204" pitchFamily="34" charset="0"/>
              </a:rPr>
              <a:t>- Add Left-Turn Lane along Eastbound </a:t>
            </a:r>
            <a:r>
              <a:rPr lang="en-US" sz="2000" kern="0" dirty="0" smtClean="0">
                <a:latin typeface="Calibri" panose="020F0502020204030204" pitchFamily="34" charset="0"/>
              </a:rPr>
              <a:t>Approach</a:t>
            </a:r>
          </a:p>
          <a:p>
            <a:pPr marL="1200150" lvl="1" indent="-457200">
              <a:buFont typeface="Arial" panose="020B0604020202020204" pitchFamily="34" charset="0"/>
              <a:buChar char="•"/>
            </a:pPr>
            <a:r>
              <a:rPr lang="en-US" sz="1800" kern="0" dirty="0" smtClean="0">
                <a:latin typeface="Calibri" panose="020F0502020204030204" pitchFamily="34" charset="0"/>
              </a:rPr>
              <a:t>Planning level cost estimate = $1,485,000</a:t>
            </a:r>
          </a:p>
          <a:p>
            <a:pPr marL="457200" indent="-457200" algn="l">
              <a:buFont typeface="Arial" panose="020B0604020202020204" pitchFamily="34" charset="0"/>
              <a:buChar char="•"/>
            </a:pPr>
            <a:r>
              <a:rPr lang="en-US" sz="2000" b="1" kern="0" dirty="0" smtClean="0">
                <a:latin typeface="Calibri" panose="020F0502020204030204" pitchFamily="34" charset="0"/>
              </a:rPr>
              <a:t>Improvement D</a:t>
            </a:r>
            <a:r>
              <a:rPr lang="en-US" sz="2000" b="1" kern="0" dirty="0">
                <a:latin typeface="Calibri" panose="020F0502020204030204" pitchFamily="34" charset="0"/>
              </a:rPr>
              <a:t>: </a:t>
            </a:r>
            <a:r>
              <a:rPr lang="en-US" sz="2000" b="1" kern="0" dirty="0" err="1">
                <a:latin typeface="Calibri" panose="020F0502020204030204" pitchFamily="34" charset="0"/>
              </a:rPr>
              <a:t>Backlick</a:t>
            </a:r>
            <a:r>
              <a:rPr lang="en-US" sz="2000" b="1" kern="0" dirty="0">
                <a:latin typeface="Calibri" panose="020F0502020204030204" pitchFamily="34" charset="0"/>
              </a:rPr>
              <a:t> Road Connector </a:t>
            </a:r>
            <a:r>
              <a:rPr lang="en-US" sz="2000" kern="0" dirty="0">
                <a:latin typeface="Calibri" panose="020F0502020204030204" pitchFamily="34" charset="0"/>
              </a:rPr>
              <a:t>- Realign </a:t>
            </a:r>
            <a:r>
              <a:rPr lang="en-US" sz="2000" kern="0" dirty="0" err="1">
                <a:latin typeface="Calibri" panose="020F0502020204030204" pitchFamily="34" charset="0"/>
              </a:rPr>
              <a:t>Backlick</a:t>
            </a:r>
            <a:r>
              <a:rPr lang="en-US" sz="2000" kern="0" dirty="0">
                <a:latin typeface="Calibri" panose="020F0502020204030204" pitchFamily="34" charset="0"/>
              </a:rPr>
              <a:t> Road Northbound </a:t>
            </a:r>
            <a:r>
              <a:rPr lang="en-US" sz="2000" kern="0" dirty="0" smtClean="0">
                <a:latin typeface="Calibri" panose="020F0502020204030204" pitchFamily="34" charset="0"/>
              </a:rPr>
              <a:t>approach</a:t>
            </a:r>
          </a:p>
          <a:p>
            <a:pPr marL="1200150" lvl="1" indent="-457200">
              <a:buFont typeface="Arial" panose="020B0604020202020204" pitchFamily="34" charset="0"/>
              <a:buChar char="•"/>
            </a:pPr>
            <a:r>
              <a:rPr lang="en-US" sz="1800" kern="0" dirty="0">
                <a:latin typeface="Calibri" panose="020F0502020204030204" pitchFamily="34" charset="0"/>
              </a:rPr>
              <a:t>Planning level cost estimate </a:t>
            </a:r>
            <a:r>
              <a:rPr lang="en-US" sz="1800" kern="0" dirty="0" smtClean="0">
                <a:latin typeface="Calibri" panose="020F0502020204030204" pitchFamily="34" charset="0"/>
              </a:rPr>
              <a:t>= $96,000</a:t>
            </a:r>
          </a:p>
          <a:p>
            <a:pPr marL="457200" indent="-457200" algn="l">
              <a:buFont typeface="Arial" panose="020B0604020202020204" pitchFamily="34" charset="0"/>
              <a:buChar char="•"/>
            </a:pPr>
            <a:r>
              <a:rPr lang="en-US" sz="2000" b="1" kern="0" dirty="0" smtClean="0">
                <a:latin typeface="Calibri" panose="020F0502020204030204" pitchFamily="34" charset="0"/>
              </a:rPr>
              <a:t>Improvement F1</a:t>
            </a:r>
            <a:r>
              <a:rPr lang="en-US" sz="2000" b="1" kern="0" dirty="0">
                <a:latin typeface="Calibri" panose="020F0502020204030204" pitchFamily="34" charset="0"/>
              </a:rPr>
              <a:t>: John J. Kingman Road </a:t>
            </a:r>
            <a:r>
              <a:rPr lang="en-US" sz="2000" kern="0" dirty="0">
                <a:latin typeface="Calibri" panose="020F0502020204030204" pitchFamily="34" charset="0"/>
              </a:rPr>
              <a:t>- Extend Southbound Left-Turn Lane </a:t>
            </a:r>
            <a:r>
              <a:rPr lang="en-US" sz="2000" kern="0" dirty="0" smtClean="0">
                <a:latin typeface="Calibri" panose="020F0502020204030204" pitchFamily="34" charset="0"/>
              </a:rPr>
              <a:t>Storage</a:t>
            </a:r>
          </a:p>
          <a:p>
            <a:pPr marL="1200150" lvl="1" indent="-457200">
              <a:buFont typeface="Arial" panose="020B0604020202020204" pitchFamily="34" charset="0"/>
              <a:buChar char="•"/>
            </a:pPr>
            <a:r>
              <a:rPr lang="en-US" sz="1800" kern="0" dirty="0">
                <a:latin typeface="Calibri" panose="020F0502020204030204" pitchFamily="34" charset="0"/>
              </a:rPr>
              <a:t>Planning level cost estimate </a:t>
            </a:r>
            <a:r>
              <a:rPr lang="en-US" sz="1800" kern="0" dirty="0" smtClean="0">
                <a:latin typeface="Calibri" panose="020F0502020204030204" pitchFamily="34" charset="0"/>
              </a:rPr>
              <a:t>= $460,000</a:t>
            </a:r>
          </a:p>
          <a:p>
            <a:pPr marL="457200" indent="-457200" algn="l">
              <a:buFont typeface="Arial" panose="020B0604020202020204" pitchFamily="34" charset="0"/>
              <a:buChar char="•"/>
            </a:pPr>
            <a:r>
              <a:rPr lang="en-US" sz="2000" b="1" kern="0" dirty="0" smtClean="0">
                <a:latin typeface="Calibri" panose="020F0502020204030204" pitchFamily="34" charset="0"/>
              </a:rPr>
              <a:t>Improvement F4</a:t>
            </a:r>
            <a:r>
              <a:rPr lang="en-US" sz="2000" b="1" kern="0" dirty="0">
                <a:latin typeface="Calibri" panose="020F0502020204030204" pitchFamily="34" charset="0"/>
              </a:rPr>
              <a:t>: </a:t>
            </a:r>
            <a:r>
              <a:rPr lang="en-US" sz="2000" b="1" kern="0" dirty="0" smtClean="0">
                <a:latin typeface="Calibri" panose="020F0502020204030204" pitchFamily="34" charset="0"/>
              </a:rPr>
              <a:t>Southbound Fairfax County Parkway </a:t>
            </a:r>
            <a:r>
              <a:rPr lang="en-US" sz="2000" kern="0" dirty="0" smtClean="0">
                <a:latin typeface="Calibri" panose="020F0502020204030204" pitchFamily="34" charset="0"/>
              </a:rPr>
              <a:t>- </a:t>
            </a:r>
            <a:r>
              <a:rPr lang="en-US" sz="2000" kern="0" dirty="0">
                <a:latin typeface="Calibri" panose="020F0502020204030204" pitchFamily="34" charset="0"/>
              </a:rPr>
              <a:t>Add an Auxiliary Lane along Southbound </a:t>
            </a:r>
            <a:r>
              <a:rPr lang="en-US" sz="2000" kern="0" dirty="0" smtClean="0">
                <a:latin typeface="Calibri" panose="020F0502020204030204" pitchFamily="34" charset="0"/>
              </a:rPr>
              <a:t>FCP  from John J. Kingman Road to </a:t>
            </a:r>
            <a:r>
              <a:rPr lang="en-US" sz="2000" kern="0" dirty="0">
                <a:latin typeface="Calibri" panose="020F0502020204030204" pitchFamily="34" charset="0"/>
              </a:rPr>
              <a:t>US Route </a:t>
            </a:r>
            <a:r>
              <a:rPr lang="en-US" sz="2000" kern="0" dirty="0" smtClean="0">
                <a:latin typeface="Calibri" panose="020F0502020204030204" pitchFamily="34" charset="0"/>
              </a:rPr>
              <a:t>1</a:t>
            </a:r>
          </a:p>
          <a:p>
            <a:pPr marL="1200150" lvl="1" indent="-457200">
              <a:buFont typeface="Arial" panose="020B0604020202020204" pitchFamily="34" charset="0"/>
              <a:buChar char="•"/>
            </a:pPr>
            <a:r>
              <a:rPr lang="en-US" sz="1800" kern="0" dirty="0">
                <a:latin typeface="Calibri" panose="020F0502020204030204" pitchFamily="34" charset="0"/>
              </a:rPr>
              <a:t>Planning level cost estimate </a:t>
            </a:r>
            <a:r>
              <a:rPr lang="en-US" sz="1800" kern="0" dirty="0" smtClean="0">
                <a:latin typeface="Calibri" panose="020F0502020204030204" pitchFamily="34" charset="0"/>
              </a:rPr>
              <a:t>= $3,226,000</a:t>
            </a:r>
            <a:endParaRPr lang="en-US" sz="1800" kern="0" dirty="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a:latin typeface="Calibri" panose="020F0502020204030204" pitchFamily="34" charset="0"/>
            </a:endParaRPr>
          </a:p>
          <a:p>
            <a:pPr marL="457200" indent="-457200" algn="l">
              <a:buFont typeface="Arial" panose="020B0604020202020204" pitchFamily="34" charset="0"/>
              <a:buChar char="•"/>
            </a:pPr>
            <a:endParaRPr lang="en-US" sz="2000" kern="0" dirty="0" smtClean="0">
              <a:latin typeface="Calibri" panose="020F0502020204030204" pitchFamily="34" charset="0"/>
            </a:endParaRPr>
          </a:p>
        </p:txBody>
      </p:sp>
    </p:spTree>
    <p:extLst>
      <p:ext uri="{BB962C8B-B14F-4D97-AF65-F5344CB8AC3E}">
        <p14:creationId xmlns:p14="http://schemas.microsoft.com/office/powerpoint/2010/main" val="3858400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dirty="0">
              <a:latin typeface="Calibri" panose="020F0502020204030204" pitchFamily="34" charset="0"/>
            </a:endParaRPr>
          </a:p>
        </p:txBody>
      </p:sp>
      <p:sp>
        <p:nvSpPr>
          <p:cNvPr id="11" name="Title 4"/>
          <p:cNvSpPr>
            <a:spLocks noGrp="1"/>
          </p:cNvSpPr>
          <p:nvPr>
            <p:ph type="ctrTitle" sz="quarter"/>
          </p:nvPr>
        </p:nvSpPr>
        <p:spPr>
          <a:xfrm>
            <a:off x="685800" y="2492375"/>
            <a:ext cx="7848600" cy="1470025"/>
          </a:xfrm>
        </p:spPr>
        <p:txBody>
          <a:bodyPr/>
          <a:lstStyle/>
          <a:p>
            <a:pPr eaLnBrk="1" hangingPunct="1"/>
            <a:r>
              <a:rPr lang="en-US" sz="7200" b="1" dirty="0" smtClean="0">
                <a:solidFill>
                  <a:schemeClr val="tx1"/>
                </a:solidFill>
                <a:effectLst>
                  <a:outerShdw blurRad="50800" dist="38100" dir="18900000" algn="bl" rotWithShape="0">
                    <a:prstClr val="black">
                      <a:alpha val="40000"/>
                    </a:prstClr>
                  </a:outerShdw>
                </a:effectLst>
                <a:latin typeface="Calibri" panose="020F0502020204030204" pitchFamily="34" charset="0"/>
              </a:rPr>
              <a:t>Reference Maps – Priority Improvements</a:t>
            </a:r>
          </a:p>
        </p:txBody>
      </p:sp>
    </p:spTree>
    <p:extLst>
      <p:ext uri="{BB962C8B-B14F-4D97-AF65-F5344CB8AC3E}">
        <p14:creationId xmlns:p14="http://schemas.microsoft.com/office/powerpoint/2010/main" val="295770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a:t>
            </a:r>
            <a:r>
              <a:rPr lang="en-US" sz="2200" kern="0" dirty="0" smtClean="0">
                <a:solidFill>
                  <a:schemeClr val="accent1">
                    <a:lumMod val="75000"/>
                  </a:schemeClr>
                </a:solidFill>
                <a:latin typeface="Calibri" panose="020F0502020204030204" pitchFamily="34" charset="0"/>
              </a:rPr>
              <a:t>C</a:t>
            </a:r>
            <a:r>
              <a:rPr lang="en-US" sz="2200" kern="0" dirty="0">
                <a:solidFill>
                  <a:schemeClr val="accent1">
                    <a:lumMod val="75000"/>
                  </a:schemeClr>
                </a:solidFill>
                <a:latin typeface="Calibri" panose="020F0502020204030204" pitchFamily="34" charset="0"/>
              </a:rPr>
              <a:t>:</a:t>
            </a:r>
            <a:r>
              <a:rPr lang="en-US" sz="2200" kern="0" dirty="0" smtClean="0">
                <a:solidFill>
                  <a:schemeClr val="accent1">
                    <a:lumMod val="75000"/>
                  </a:schemeClr>
                </a:solidFill>
                <a:latin typeface="Calibri" panose="020F0502020204030204" pitchFamily="34" charset="0"/>
              </a:rPr>
              <a:t> Terminal </a:t>
            </a:r>
            <a:r>
              <a:rPr lang="en-US" sz="2200" kern="0" dirty="0">
                <a:solidFill>
                  <a:schemeClr val="accent1">
                    <a:lumMod val="75000"/>
                  </a:schemeClr>
                </a:solidFill>
                <a:latin typeface="Calibri" panose="020F0502020204030204" pitchFamily="34" charset="0"/>
              </a:rPr>
              <a:t>Road - Add Left-Turn Lane along Eastbound Approach</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18" y="1600200"/>
            <a:ext cx="6964363"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021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D: </a:t>
            </a:r>
            <a:r>
              <a:rPr lang="en-US" sz="2200" kern="0" dirty="0" err="1">
                <a:solidFill>
                  <a:schemeClr val="accent1">
                    <a:lumMod val="75000"/>
                  </a:schemeClr>
                </a:solidFill>
                <a:latin typeface="Calibri" panose="020F0502020204030204" pitchFamily="34" charset="0"/>
              </a:rPr>
              <a:t>Backlick</a:t>
            </a:r>
            <a:r>
              <a:rPr lang="en-US" sz="2200" kern="0" dirty="0">
                <a:solidFill>
                  <a:schemeClr val="accent1">
                    <a:lumMod val="75000"/>
                  </a:schemeClr>
                </a:solidFill>
                <a:latin typeface="Calibri" panose="020F0502020204030204" pitchFamily="34" charset="0"/>
              </a:rPr>
              <a:t> Road Connector - Realign </a:t>
            </a:r>
            <a:r>
              <a:rPr lang="en-US" sz="2200" kern="0" dirty="0" err="1">
                <a:solidFill>
                  <a:schemeClr val="accent1">
                    <a:lumMod val="75000"/>
                  </a:schemeClr>
                </a:solidFill>
                <a:latin typeface="Calibri" panose="020F0502020204030204" pitchFamily="34" charset="0"/>
              </a:rPr>
              <a:t>Backlick</a:t>
            </a:r>
            <a:r>
              <a:rPr lang="en-US" sz="2200" kern="0" dirty="0">
                <a:solidFill>
                  <a:schemeClr val="accent1">
                    <a:lumMod val="75000"/>
                  </a:schemeClr>
                </a:solidFill>
                <a:latin typeface="Calibri" panose="020F0502020204030204" pitchFamily="34" charset="0"/>
              </a:rPr>
              <a:t> Road Northbound approach</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6934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79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F1: John J. Kingman Road - Extend Southbound Left-Turn Lane Storage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6934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16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1" y="702321"/>
            <a:ext cx="9144001"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F4: Southbound Fairfax County Parkway- Add an Auxiliary Lane along Southbound FCP from John J. Kingman Road to US Route 1</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6934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58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7620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Study Purpose and Scope</a:t>
            </a:r>
            <a:endParaRPr lang="en-US" sz="3600" kern="0" dirty="0">
              <a:solidFill>
                <a:schemeClr val="accent1">
                  <a:lumMod val="75000"/>
                </a:schemeClr>
              </a:solidFill>
              <a:latin typeface="Calibri" panose="020F0502020204030204" pitchFamily="34" charset="0"/>
            </a:endParaRPr>
          </a:p>
        </p:txBody>
      </p:sp>
      <p:sp>
        <p:nvSpPr>
          <p:cNvPr id="5" name="Content Placeholder 2"/>
          <p:cNvSpPr txBox="1">
            <a:spLocks/>
          </p:cNvSpPr>
          <p:nvPr/>
        </p:nvSpPr>
        <p:spPr bwMode="auto">
          <a:xfrm>
            <a:off x="457200" y="1676400"/>
            <a:ext cx="4114800" cy="422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1800" kern="0" dirty="0" smtClean="0">
                <a:latin typeface="Calibri" panose="020F0502020204030204" pitchFamily="34" charset="0"/>
              </a:rPr>
              <a:t>Initiated </a:t>
            </a:r>
            <a:r>
              <a:rPr lang="en-US" sz="1800" kern="0" dirty="0">
                <a:latin typeface="Calibri" panose="020F0502020204030204" pitchFamily="34" charset="0"/>
              </a:rPr>
              <a:t>in response to </a:t>
            </a:r>
            <a:r>
              <a:rPr lang="en-US" sz="1800" kern="0" dirty="0" smtClean="0">
                <a:latin typeface="Calibri" panose="020F0502020204030204" pitchFamily="34" charset="0"/>
              </a:rPr>
              <a:t>concerns regarding </a:t>
            </a:r>
            <a:r>
              <a:rPr lang="en-US" sz="1800" kern="0" dirty="0">
                <a:latin typeface="Calibri" panose="020F0502020204030204" pitchFamily="34" charset="0"/>
              </a:rPr>
              <a:t>recurring congestion </a:t>
            </a:r>
            <a:r>
              <a:rPr lang="en-US" sz="1800" kern="0" dirty="0" smtClean="0">
                <a:latin typeface="Calibri" panose="020F0502020204030204" pitchFamily="34" charset="0"/>
              </a:rPr>
              <a:t>during weekday </a:t>
            </a:r>
            <a:r>
              <a:rPr lang="en-US" sz="1800" kern="0" dirty="0">
                <a:latin typeface="Calibri" panose="020F0502020204030204" pitchFamily="34" charset="0"/>
              </a:rPr>
              <a:t>AM and PM commuter peak periods</a:t>
            </a:r>
          </a:p>
          <a:p>
            <a:pPr marL="457200" indent="-457200" algn="l">
              <a:buFont typeface="Arial" panose="020B0604020202020204" pitchFamily="34" charset="0"/>
              <a:buChar char="•"/>
            </a:pPr>
            <a:r>
              <a:rPr lang="en-US" sz="1800" kern="0" dirty="0" smtClean="0">
                <a:latin typeface="Calibri" panose="020F0502020204030204" pitchFamily="34" charset="0"/>
              </a:rPr>
              <a:t>Evaluate </a:t>
            </a:r>
            <a:r>
              <a:rPr lang="en-US" sz="1800" kern="0" dirty="0">
                <a:latin typeface="Calibri" panose="020F0502020204030204" pitchFamily="34" charset="0"/>
              </a:rPr>
              <a:t>existing conditions, </a:t>
            </a:r>
            <a:r>
              <a:rPr lang="en-US" sz="1800" kern="0" dirty="0" smtClean="0">
                <a:latin typeface="Calibri" panose="020F0502020204030204" pitchFamily="34" charset="0"/>
              </a:rPr>
              <a:t>project </a:t>
            </a:r>
            <a:r>
              <a:rPr lang="en-US" sz="1800" kern="0" dirty="0">
                <a:latin typeface="Calibri" panose="020F0502020204030204" pitchFamily="34" charset="0"/>
              </a:rPr>
              <a:t>traffic growth to 2023, and </a:t>
            </a:r>
            <a:r>
              <a:rPr lang="en-US" sz="1800" kern="0" dirty="0" smtClean="0">
                <a:latin typeface="Calibri" panose="020F0502020204030204" pitchFamily="34" charset="0"/>
              </a:rPr>
              <a:t>identify limitations </a:t>
            </a:r>
            <a:r>
              <a:rPr lang="en-US" sz="1800" kern="0" dirty="0">
                <a:latin typeface="Calibri" panose="020F0502020204030204" pitchFamily="34" charset="0"/>
              </a:rPr>
              <a:t>of the current transportation </a:t>
            </a:r>
            <a:r>
              <a:rPr lang="en-US" sz="1800" kern="0" dirty="0" smtClean="0">
                <a:latin typeface="Calibri" panose="020F0502020204030204" pitchFamily="34" charset="0"/>
              </a:rPr>
              <a:t>network. </a:t>
            </a:r>
            <a:endParaRPr lang="en-US" sz="1800" kern="0" dirty="0">
              <a:latin typeface="Calibri" panose="020F0502020204030204" pitchFamily="34" charset="0"/>
            </a:endParaRPr>
          </a:p>
          <a:p>
            <a:pPr marL="457200" indent="-457200" algn="l">
              <a:buFont typeface="Arial" panose="020B0604020202020204" pitchFamily="34" charset="0"/>
              <a:buChar char="•"/>
            </a:pPr>
            <a:r>
              <a:rPr lang="en-US" sz="1800" kern="0" dirty="0" smtClean="0">
                <a:latin typeface="Calibri" panose="020F0502020204030204" pitchFamily="34" charset="0"/>
              </a:rPr>
              <a:t>Develop short-term </a:t>
            </a:r>
            <a:r>
              <a:rPr lang="en-US" sz="1800" kern="0" dirty="0">
                <a:latin typeface="Calibri" panose="020F0502020204030204" pitchFamily="34" charset="0"/>
              </a:rPr>
              <a:t>improvements for congestion </a:t>
            </a:r>
            <a:r>
              <a:rPr lang="en-US" sz="1800" kern="0" dirty="0" smtClean="0">
                <a:latin typeface="Calibri" panose="020F0502020204030204" pitchFamily="34" charset="0"/>
              </a:rPr>
              <a:t>relief and </a:t>
            </a:r>
            <a:r>
              <a:rPr lang="en-US" sz="1800" kern="0" dirty="0">
                <a:latin typeface="Calibri" panose="020F0502020204030204" pitchFamily="34" charset="0"/>
              </a:rPr>
              <a:t>operational improvements for the study area.</a:t>
            </a:r>
          </a:p>
          <a:p>
            <a:pPr marL="457200" indent="-457200" algn="l">
              <a:buFont typeface="Arial" panose="020B0604020202020204" pitchFamily="34" charset="0"/>
              <a:buChar char="•"/>
            </a:pPr>
            <a:r>
              <a:rPr lang="en-US" sz="1800" kern="0" dirty="0" smtClean="0">
                <a:latin typeface="Calibri" panose="020F0502020204030204" pitchFamily="34" charset="0"/>
              </a:rPr>
              <a:t>Identify projects </a:t>
            </a:r>
            <a:r>
              <a:rPr lang="en-US" sz="1800" kern="0" dirty="0">
                <a:latin typeface="Calibri" panose="020F0502020204030204" pitchFamily="34" charset="0"/>
              </a:rPr>
              <a:t>that can </a:t>
            </a:r>
            <a:r>
              <a:rPr lang="en-US" sz="1800" kern="0" dirty="0" smtClean="0">
                <a:latin typeface="Calibri" panose="020F0502020204030204" pitchFamily="34" charset="0"/>
              </a:rPr>
              <a:t>be scoped</a:t>
            </a:r>
            <a:r>
              <a:rPr lang="en-US" sz="1800" kern="0" dirty="0">
                <a:latin typeface="Calibri" panose="020F0502020204030204" pitchFamily="34" charset="0"/>
              </a:rPr>
              <a:t>, designed, and implemented within </a:t>
            </a:r>
            <a:r>
              <a:rPr lang="en-US" sz="1800" kern="0" dirty="0" smtClean="0">
                <a:latin typeface="Calibri" panose="020F0502020204030204" pitchFamily="34" charset="0"/>
              </a:rPr>
              <a:t>the next </a:t>
            </a:r>
            <a:r>
              <a:rPr lang="en-US" sz="1800" kern="0" dirty="0">
                <a:latin typeface="Calibri" panose="020F0502020204030204" pitchFamily="34" charset="0"/>
              </a:rPr>
              <a:t>5 </a:t>
            </a:r>
            <a:r>
              <a:rPr lang="en-US" sz="1800" kern="0" dirty="0" smtClean="0">
                <a:latin typeface="Calibri" panose="020F0502020204030204" pitchFamily="34" charset="0"/>
              </a:rPr>
              <a:t>years, as funding becomes available. </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981200"/>
            <a:ext cx="3862188"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710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dirty="0">
              <a:latin typeface="Calibri" panose="020F0502020204030204" pitchFamily="34" charset="0"/>
            </a:endParaRPr>
          </a:p>
        </p:txBody>
      </p:sp>
      <p:sp>
        <p:nvSpPr>
          <p:cNvPr id="11" name="Title 4"/>
          <p:cNvSpPr>
            <a:spLocks noGrp="1"/>
          </p:cNvSpPr>
          <p:nvPr>
            <p:ph type="ctrTitle" sz="quarter"/>
          </p:nvPr>
        </p:nvSpPr>
        <p:spPr>
          <a:xfrm>
            <a:off x="304800" y="2492375"/>
            <a:ext cx="8458200" cy="1470025"/>
          </a:xfrm>
        </p:spPr>
        <p:txBody>
          <a:bodyPr/>
          <a:lstStyle/>
          <a:p>
            <a:pPr eaLnBrk="1" hangingPunct="1"/>
            <a:r>
              <a:rPr lang="en-US" sz="7200" b="1" dirty="0" smtClean="0">
                <a:solidFill>
                  <a:schemeClr val="tx1"/>
                </a:solidFill>
                <a:effectLst>
                  <a:outerShdw blurRad="50800" dist="38100" dir="18900000" algn="bl" rotWithShape="0">
                    <a:prstClr val="black">
                      <a:alpha val="40000"/>
                    </a:prstClr>
                  </a:outerShdw>
                </a:effectLst>
                <a:latin typeface="Calibri" panose="020F0502020204030204" pitchFamily="34" charset="0"/>
              </a:rPr>
              <a:t>Reference Maps – Other Improvements for Future Consideration</a:t>
            </a:r>
          </a:p>
        </p:txBody>
      </p:sp>
    </p:spTree>
    <p:extLst>
      <p:ext uri="{BB962C8B-B14F-4D97-AF65-F5344CB8AC3E}">
        <p14:creationId xmlns:p14="http://schemas.microsoft.com/office/powerpoint/2010/main" val="211023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9" name="Title 1"/>
          <p:cNvSpPr txBox="1">
            <a:spLocks/>
          </p:cNvSpPr>
          <p:nvPr/>
        </p:nvSpPr>
        <p:spPr bwMode="auto">
          <a:xfrm>
            <a:off x="198455" y="791633"/>
            <a:ext cx="8751025"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solidFill>
                  <a:schemeClr val="accent1">
                    <a:lumMod val="75000"/>
                  </a:schemeClr>
                </a:solidFill>
                <a:latin typeface="Calibri" panose="020F0502020204030204" pitchFamily="34" charset="0"/>
              </a:rPr>
              <a:t>Improvement </a:t>
            </a:r>
            <a:r>
              <a:rPr lang="en-US" sz="2800" kern="0" dirty="0" smtClean="0">
                <a:solidFill>
                  <a:schemeClr val="accent1">
                    <a:lumMod val="75000"/>
                  </a:schemeClr>
                </a:solidFill>
                <a:latin typeface="Calibri" panose="020F0502020204030204" pitchFamily="34" charset="0"/>
              </a:rPr>
              <a:t>B2</a:t>
            </a:r>
            <a:r>
              <a:rPr lang="en-US" sz="2800" kern="0" dirty="0">
                <a:solidFill>
                  <a:schemeClr val="accent1">
                    <a:lumMod val="75000"/>
                  </a:schemeClr>
                </a:solidFill>
                <a:latin typeface="Calibri" panose="020F0502020204030204" pitchFamily="34" charset="0"/>
              </a:rPr>
              <a:t>: </a:t>
            </a:r>
            <a:r>
              <a:rPr lang="en-US" sz="2800" kern="0" dirty="0" err="1">
                <a:solidFill>
                  <a:schemeClr val="accent1">
                    <a:lumMod val="75000"/>
                  </a:schemeClr>
                </a:solidFill>
                <a:latin typeface="Calibri" panose="020F0502020204030204" pitchFamily="34" charset="0"/>
              </a:rPr>
              <a:t>Loisdale</a:t>
            </a:r>
            <a:r>
              <a:rPr lang="en-US" sz="2800" kern="0" dirty="0">
                <a:solidFill>
                  <a:schemeClr val="accent1">
                    <a:lumMod val="75000"/>
                  </a:schemeClr>
                </a:solidFill>
                <a:latin typeface="Calibri" panose="020F0502020204030204" pitchFamily="34" charset="0"/>
              </a:rPr>
              <a:t> Road – Add Southbound Left-, Westbound Left-, and Northbound Right-Turn Lanes</a:t>
            </a:r>
          </a:p>
        </p:txBody>
      </p:sp>
      <p:sp>
        <p:nvSpPr>
          <p:cNvPr id="6" name="Content Placeholder 2"/>
          <p:cNvSpPr txBox="1">
            <a:spLocks/>
          </p:cNvSpPr>
          <p:nvPr/>
        </p:nvSpPr>
        <p:spPr bwMode="auto">
          <a:xfrm>
            <a:off x="198456" y="1740097"/>
            <a:ext cx="8476184" cy="155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Improvement Summary: </a:t>
            </a:r>
          </a:p>
          <a:p>
            <a:pPr marL="171450" indent="-171450" algn="l">
              <a:buFont typeface="Arial" panose="020B0604020202020204" pitchFamily="34" charset="0"/>
              <a:buChar char="•"/>
            </a:pPr>
            <a:r>
              <a:rPr lang="en-US" sz="1400" kern="0" dirty="0" smtClean="0">
                <a:latin typeface="Calibri" panose="020F0502020204030204" pitchFamily="34" charset="0"/>
              </a:rPr>
              <a:t>Increase the </a:t>
            </a:r>
            <a:r>
              <a:rPr lang="en-US" sz="1400" kern="0" dirty="0">
                <a:latin typeface="Calibri" panose="020F0502020204030204" pitchFamily="34" charset="0"/>
              </a:rPr>
              <a:t>capacity of the </a:t>
            </a:r>
            <a:r>
              <a:rPr lang="en-US" sz="1400" kern="0" dirty="0" smtClean="0">
                <a:latin typeface="Calibri" panose="020F0502020204030204" pitchFamily="34" charset="0"/>
              </a:rPr>
              <a:t>SB, NB, and WB intersection </a:t>
            </a:r>
            <a:r>
              <a:rPr lang="en-US" sz="1400" kern="0" dirty="0">
                <a:latin typeface="Calibri" panose="020F0502020204030204" pitchFamily="34" charset="0"/>
              </a:rPr>
              <a:t>approaches by adding an additional </a:t>
            </a:r>
            <a:r>
              <a:rPr lang="en-US" sz="1400" kern="0" dirty="0" smtClean="0">
                <a:latin typeface="Calibri" panose="020F0502020204030204" pitchFamily="34" charset="0"/>
              </a:rPr>
              <a:t>SB </a:t>
            </a:r>
            <a:r>
              <a:rPr lang="en-US" sz="1400" kern="0" dirty="0">
                <a:latin typeface="Calibri" panose="020F0502020204030204" pitchFamily="34" charset="0"/>
              </a:rPr>
              <a:t>left-turn lane, </a:t>
            </a:r>
            <a:r>
              <a:rPr lang="en-US" sz="1400" kern="0" dirty="0" smtClean="0">
                <a:latin typeface="Calibri" panose="020F0502020204030204" pitchFamily="34" charset="0"/>
              </a:rPr>
              <a:t>an </a:t>
            </a:r>
            <a:r>
              <a:rPr lang="en-US" sz="1400" kern="0" dirty="0">
                <a:latin typeface="Calibri" panose="020F0502020204030204" pitchFamily="34" charset="0"/>
              </a:rPr>
              <a:t>exclusive </a:t>
            </a:r>
            <a:r>
              <a:rPr lang="en-US" sz="1400" kern="0" dirty="0" smtClean="0">
                <a:latin typeface="Calibri" panose="020F0502020204030204" pitchFamily="34" charset="0"/>
              </a:rPr>
              <a:t>NB right-turn </a:t>
            </a:r>
            <a:r>
              <a:rPr lang="en-US" sz="1400" kern="0" dirty="0">
                <a:latin typeface="Calibri" panose="020F0502020204030204" pitchFamily="34" charset="0"/>
              </a:rPr>
              <a:t>lane, and constructing an additional </a:t>
            </a:r>
            <a:r>
              <a:rPr lang="en-US" sz="1400" kern="0" dirty="0" smtClean="0">
                <a:latin typeface="Calibri" panose="020F0502020204030204" pitchFamily="34" charset="0"/>
              </a:rPr>
              <a:t>WB </a:t>
            </a:r>
            <a:r>
              <a:rPr lang="en-US" sz="1400" kern="0" dirty="0">
                <a:latin typeface="Calibri" panose="020F0502020204030204" pitchFamily="34" charset="0"/>
              </a:rPr>
              <a:t>left-turn turn lane. </a:t>
            </a:r>
            <a:endParaRPr lang="en-US" sz="600" kern="0" dirty="0" smtClean="0">
              <a:latin typeface="Calibri" panose="020F0502020204030204" pitchFamily="34" charset="0"/>
            </a:endParaRPr>
          </a:p>
          <a:p>
            <a:pPr algn="l"/>
            <a:r>
              <a:rPr lang="en-US" sz="1400" u="sng" kern="0" dirty="0" smtClean="0">
                <a:solidFill>
                  <a:schemeClr val="accent1"/>
                </a:solidFill>
                <a:latin typeface="Calibri" panose="020F0502020204030204" pitchFamily="34" charset="0"/>
              </a:rPr>
              <a:t>Design Considerations</a:t>
            </a:r>
            <a:r>
              <a:rPr lang="en-US" sz="1400" kern="0" dirty="0" smtClean="0">
                <a:solidFill>
                  <a:schemeClr val="accent1"/>
                </a:solidFill>
                <a:latin typeface="Calibri" panose="020F0502020204030204" pitchFamily="34" charset="0"/>
              </a:rPr>
              <a:t>:</a:t>
            </a:r>
          </a:p>
          <a:p>
            <a:pPr marL="234950" indent="-234950" algn="l">
              <a:buFont typeface="Arial" panose="020B0604020202020204" pitchFamily="34" charset="0"/>
              <a:buChar char="•"/>
            </a:pPr>
            <a:r>
              <a:rPr lang="en-US" sz="1400" kern="0" dirty="0" smtClean="0">
                <a:latin typeface="Calibri" panose="020F0502020204030204" pitchFamily="34" charset="0"/>
              </a:rPr>
              <a:t>WB left- and NB right-turn lanes may require ROW. NB right may require the relocation of the shared-use path. </a:t>
            </a:r>
            <a:r>
              <a:rPr lang="en-US" sz="1400" kern="0" dirty="0">
                <a:latin typeface="Calibri" panose="020F0502020204030204" pitchFamily="34" charset="0"/>
              </a:rPr>
              <a:t>L</a:t>
            </a:r>
            <a:r>
              <a:rPr lang="en-US" sz="1400" kern="0" dirty="0" smtClean="0">
                <a:latin typeface="Calibri" panose="020F0502020204030204" pitchFamily="34" charset="0"/>
              </a:rPr>
              <a:t>eft-turn </a:t>
            </a:r>
            <a:r>
              <a:rPr lang="en-US" sz="1400" kern="0" dirty="0">
                <a:latin typeface="Calibri" panose="020F0502020204030204" pitchFamily="34" charset="0"/>
              </a:rPr>
              <a:t>lane along </a:t>
            </a:r>
            <a:r>
              <a:rPr lang="en-US" sz="1400" kern="0" dirty="0" err="1">
                <a:latin typeface="Calibri" panose="020F0502020204030204" pitchFamily="34" charset="0"/>
              </a:rPr>
              <a:t>Loisdale</a:t>
            </a:r>
            <a:r>
              <a:rPr lang="en-US" sz="1400" kern="0" dirty="0">
                <a:latin typeface="Calibri" panose="020F0502020204030204" pitchFamily="34" charset="0"/>
              </a:rPr>
              <a:t> Road will require </a:t>
            </a:r>
            <a:r>
              <a:rPr lang="en-US" sz="1400" kern="0" dirty="0" smtClean="0">
                <a:latin typeface="Calibri" panose="020F0502020204030204" pitchFamily="34" charset="0"/>
              </a:rPr>
              <a:t>a </a:t>
            </a:r>
            <a:r>
              <a:rPr lang="en-US" sz="1400" kern="0" dirty="0">
                <a:latin typeface="Calibri" panose="020F0502020204030204" pitchFamily="34" charset="0"/>
              </a:rPr>
              <a:t>raised </a:t>
            </a:r>
            <a:r>
              <a:rPr lang="en-US" sz="1400" kern="0" dirty="0" smtClean="0">
                <a:latin typeface="Calibri" panose="020F0502020204030204" pitchFamily="34" charset="0"/>
              </a:rPr>
              <a:t>median, impacting commercial </a:t>
            </a:r>
            <a:r>
              <a:rPr lang="en-US" sz="1400" kern="0" dirty="0">
                <a:latin typeface="Calibri" panose="020F0502020204030204" pitchFamily="34" charset="0"/>
              </a:rPr>
              <a:t>property access</a:t>
            </a:r>
            <a:endParaRPr lang="en-US" sz="1400" kern="0" dirty="0" smtClean="0">
              <a:latin typeface="Calibri" panose="020F0502020204030204" pitchFamily="34" charset="0"/>
            </a:endParaRPr>
          </a:p>
          <a:p>
            <a:pPr marL="285750" indent="-285750" algn="l">
              <a:buFont typeface="Arial" panose="020B0604020202020204" pitchFamily="34" charset="0"/>
              <a:buChar char="•"/>
            </a:pPr>
            <a:endParaRPr lang="en-US" sz="1400" kern="0" dirty="0">
              <a:latin typeface="Calibri" panose="020F0502020204030204" pitchFamily="34" charset="0"/>
            </a:endParaRPr>
          </a:p>
          <a:p>
            <a:pPr algn="l"/>
            <a:endParaRPr lang="en-US" sz="800" u="sng" kern="0" dirty="0" smtClean="0">
              <a:solidFill>
                <a:schemeClr val="accent1"/>
              </a:solidFill>
              <a:latin typeface="Calibri" panose="020F0502020204030204" pitchFamily="34" charset="0"/>
            </a:endParaRPr>
          </a:p>
        </p:txBody>
      </p:sp>
      <p:sp>
        <p:nvSpPr>
          <p:cNvPr id="8" name="Content Placeholder 2"/>
          <p:cNvSpPr txBox="1">
            <a:spLocks/>
          </p:cNvSpPr>
          <p:nvPr/>
        </p:nvSpPr>
        <p:spPr bwMode="auto">
          <a:xfrm>
            <a:off x="198454" y="3180304"/>
            <a:ext cx="3278176" cy="299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Project Benefits</a:t>
            </a:r>
            <a:r>
              <a:rPr lang="en-US" sz="1400" kern="0" dirty="0" smtClean="0">
                <a:solidFill>
                  <a:schemeClr val="accent1"/>
                </a:solidFill>
                <a:latin typeface="Calibri" panose="020F0502020204030204" pitchFamily="34" charset="0"/>
              </a:rPr>
              <a:t>:</a:t>
            </a:r>
            <a:endParaRPr lang="en-US" sz="1400" kern="0" dirty="0">
              <a:solidFill>
                <a:schemeClr val="accent1"/>
              </a:solidFill>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Increases </a:t>
            </a:r>
            <a:r>
              <a:rPr lang="en-US" sz="1400" kern="0" dirty="0">
                <a:latin typeface="Calibri" panose="020F0502020204030204" pitchFamily="34" charset="0"/>
              </a:rPr>
              <a:t>capacities of </a:t>
            </a:r>
            <a:r>
              <a:rPr lang="en-US" sz="1400" kern="0" dirty="0" smtClean="0">
                <a:latin typeface="Calibri" panose="020F0502020204030204" pitchFamily="34" charset="0"/>
              </a:rPr>
              <a:t>SB left, WB left, </a:t>
            </a:r>
            <a:r>
              <a:rPr lang="en-US" sz="1400" kern="0" dirty="0">
                <a:latin typeface="Calibri" panose="020F0502020204030204" pitchFamily="34" charset="0"/>
              </a:rPr>
              <a:t>and </a:t>
            </a:r>
            <a:r>
              <a:rPr lang="en-US" sz="1400" kern="0" dirty="0" smtClean="0">
                <a:latin typeface="Calibri" panose="020F0502020204030204" pitchFamily="34" charset="0"/>
              </a:rPr>
              <a:t>NB right-turn movements</a:t>
            </a:r>
            <a:endParaRPr lang="en-US" sz="1400" kern="0" dirty="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Minimizes </a:t>
            </a:r>
            <a:r>
              <a:rPr lang="en-US" sz="1400" kern="0" dirty="0">
                <a:latin typeface="Calibri" panose="020F0502020204030204" pitchFamily="34" charset="0"/>
              </a:rPr>
              <a:t>potential for turning vehicles queues to block though lanes</a:t>
            </a:r>
          </a:p>
          <a:p>
            <a:pPr marL="231775" indent="-231775" algn="l">
              <a:buFont typeface="Arial" panose="020B0604020202020204" pitchFamily="34" charset="0"/>
              <a:buChar char="•"/>
            </a:pPr>
            <a:r>
              <a:rPr lang="en-US" sz="1400" kern="0" dirty="0" smtClean="0">
                <a:latin typeface="Calibri" panose="020F0502020204030204" pitchFamily="34" charset="0"/>
              </a:rPr>
              <a:t>Reduces </a:t>
            </a:r>
            <a:r>
              <a:rPr lang="en-US" sz="1400" kern="0" dirty="0">
                <a:latin typeface="Calibri" panose="020F0502020204030204" pitchFamily="34" charset="0"/>
              </a:rPr>
              <a:t>overall intersection delay </a:t>
            </a:r>
            <a:r>
              <a:rPr lang="en-US" sz="1400" kern="0" dirty="0" smtClean="0">
                <a:latin typeface="Calibri" panose="020F0502020204030204" pitchFamily="34" charset="0"/>
              </a:rPr>
              <a:t>in both peak hours </a:t>
            </a:r>
            <a:r>
              <a:rPr lang="en-US" sz="1400" kern="0" dirty="0">
                <a:latin typeface="Calibri" panose="020F0502020204030204" pitchFamily="34" charset="0"/>
              </a:rPr>
              <a:t>and improves PM LOS </a:t>
            </a:r>
            <a:endParaRPr lang="en-US" sz="1400" kern="0" dirty="0" smtClean="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Reduces delays for SB left, WB left, </a:t>
            </a:r>
            <a:r>
              <a:rPr lang="en-US" sz="1400" kern="0" dirty="0">
                <a:latin typeface="Calibri" panose="020F0502020204030204" pitchFamily="34" charset="0"/>
              </a:rPr>
              <a:t>and </a:t>
            </a:r>
            <a:r>
              <a:rPr lang="en-US" sz="1400" kern="0" dirty="0" smtClean="0">
                <a:latin typeface="Calibri" panose="020F0502020204030204" pitchFamily="34" charset="0"/>
              </a:rPr>
              <a:t>NB thru movements in both peak hours</a:t>
            </a:r>
            <a:endParaRPr lang="en-US" sz="1400" kern="0" dirty="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Reduces queues for WB and SB left-turn movements in both </a:t>
            </a:r>
            <a:r>
              <a:rPr lang="en-US" sz="1400" kern="0" dirty="0">
                <a:latin typeface="Calibri" panose="020F0502020204030204" pitchFamily="34" charset="0"/>
              </a:rPr>
              <a:t>peak </a:t>
            </a:r>
            <a:r>
              <a:rPr lang="en-US" sz="1400" kern="0" dirty="0" smtClean="0">
                <a:latin typeface="Calibri" panose="020F0502020204030204" pitchFamily="34" charset="0"/>
              </a:rPr>
              <a:t>hours</a:t>
            </a:r>
          </a:p>
          <a:p>
            <a:pPr marL="231775" indent="-231775" algn="l">
              <a:buFont typeface="Arial" panose="020B0604020202020204" pitchFamily="34" charset="0"/>
              <a:buChar char="•"/>
            </a:pPr>
            <a:endParaRPr lang="en-US" sz="600" kern="0" dirty="0">
              <a:latin typeface="Calibri" panose="020F0502020204030204" pitchFamily="34" charset="0"/>
            </a:endParaRPr>
          </a:p>
          <a:p>
            <a:pPr algn="l"/>
            <a:r>
              <a:rPr lang="en-US" sz="1400" kern="0" dirty="0" smtClean="0">
                <a:solidFill>
                  <a:schemeClr val="accent1"/>
                </a:solidFill>
                <a:latin typeface="Calibri" panose="020F0502020204030204" pitchFamily="34" charset="0"/>
              </a:rPr>
              <a:t>Estimated Cost = $2,909,000</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0" y="3296696"/>
            <a:ext cx="5198010" cy="2834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414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B2: </a:t>
            </a:r>
            <a:r>
              <a:rPr lang="en-US" sz="2200" kern="0" dirty="0" err="1">
                <a:solidFill>
                  <a:schemeClr val="accent1">
                    <a:lumMod val="75000"/>
                  </a:schemeClr>
                </a:solidFill>
                <a:latin typeface="Calibri" panose="020F0502020204030204" pitchFamily="34" charset="0"/>
              </a:rPr>
              <a:t>Loisdale</a:t>
            </a:r>
            <a:r>
              <a:rPr lang="en-US" sz="2200" kern="0" dirty="0">
                <a:solidFill>
                  <a:schemeClr val="accent1">
                    <a:lumMod val="75000"/>
                  </a:schemeClr>
                </a:solidFill>
                <a:latin typeface="Calibri" panose="020F0502020204030204" pitchFamily="34" charset="0"/>
              </a:rPr>
              <a:t> Road – Add Southbound Left-, Westbound Left-, and Northbound Right-Turn Lanes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7" y="1600200"/>
            <a:ext cx="699452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605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E1: </a:t>
            </a:r>
            <a:r>
              <a:rPr lang="en-US" sz="2200" kern="0" dirty="0" smtClean="0">
                <a:solidFill>
                  <a:schemeClr val="accent1">
                    <a:lumMod val="75000"/>
                  </a:schemeClr>
                </a:solidFill>
                <a:latin typeface="Calibri" panose="020F0502020204030204" pitchFamily="34" charset="0"/>
              </a:rPr>
              <a:t>Southbound Route </a:t>
            </a:r>
            <a:r>
              <a:rPr lang="en-US" sz="2200" kern="0" dirty="0">
                <a:solidFill>
                  <a:schemeClr val="accent1">
                    <a:lumMod val="75000"/>
                  </a:schemeClr>
                </a:solidFill>
                <a:latin typeface="Calibri" panose="020F0502020204030204" pitchFamily="34" charset="0"/>
              </a:rPr>
              <a:t>286 Ramp to Telegraph Road Intersection - Modify </a:t>
            </a:r>
            <a:r>
              <a:rPr lang="en-US" sz="2200" kern="0" dirty="0" smtClean="0">
                <a:solidFill>
                  <a:schemeClr val="accent1">
                    <a:lumMod val="75000"/>
                  </a:schemeClr>
                </a:solidFill>
                <a:latin typeface="Calibri" panose="020F0502020204030204" pitchFamily="34" charset="0"/>
              </a:rPr>
              <a:t>SB </a:t>
            </a:r>
            <a:r>
              <a:rPr lang="en-US" sz="2200" kern="0" dirty="0">
                <a:solidFill>
                  <a:schemeClr val="accent1">
                    <a:lumMod val="75000"/>
                  </a:schemeClr>
                </a:solidFill>
                <a:latin typeface="Calibri" panose="020F0502020204030204" pitchFamily="34" charset="0"/>
              </a:rPr>
              <a:t>Right-Turn Lane to </a:t>
            </a:r>
            <a:r>
              <a:rPr lang="en-US" sz="2200" kern="0" dirty="0" smtClean="0">
                <a:solidFill>
                  <a:schemeClr val="accent1">
                    <a:lumMod val="75000"/>
                  </a:schemeClr>
                </a:solidFill>
                <a:latin typeface="Calibri" panose="020F0502020204030204" pitchFamily="34" charset="0"/>
              </a:rPr>
              <a:t>Provide Free-Flow </a:t>
            </a:r>
            <a:r>
              <a:rPr lang="en-US" sz="2200" kern="0" dirty="0">
                <a:solidFill>
                  <a:schemeClr val="accent1">
                    <a:lumMod val="75000"/>
                  </a:schemeClr>
                </a:solidFill>
                <a:latin typeface="Calibri" panose="020F0502020204030204" pitchFamily="34" charset="0"/>
              </a:rPr>
              <a:t>Operation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16075"/>
            <a:ext cx="6934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86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a:t>
            </a:r>
            <a:r>
              <a:rPr lang="en-US" sz="2200" kern="0" dirty="0" smtClean="0">
                <a:solidFill>
                  <a:schemeClr val="accent1">
                    <a:lumMod val="75000"/>
                  </a:schemeClr>
                </a:solidFill>
                <a:latin typeface="Calibri" panose="020F0502020204030204" pitchFamily="34" charset="0"/>
              </a:rPr>
              <a:t>F2: </a:t>
            </a:r>
            <a:r>
              <a:rPr lang="en-US" sz="2200" kern="0" dirty="0">
                <a:solidFill>
                  <a:schemeClr val="accent1">
                    <a:lumMod val="75000"/>
                  </a:schemeClr>
                </a:solidFill>
                <a:latin typeface="Calibri" panose="020F0502020204030204" pitchFamily="34" charset="0"/>
              </a:rPr>
              <a:t>John J. Kingman Road - Widen Westbound Approach and Modify Lane Configurations</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73" y="1600200"/>
            <a:ext cx="695007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166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228600" y="702321"/>
            <a:ext cx="86868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200" kern="0" dirty="0">
                <a:solidFill>
                  <a:schemeClr val="accent1">
                    <a:lumMod val="75000"/>
                  </a:schemeClr>
                </a:solidFill>
                <a:latin typeface="Calibri" panose="020F0502020204030204" pitchFamily="34" charset="0"/>
              </a:rPr>
              <a:t>Improvement </a:t>
            </a:r>
            <a:r>
              <a:rPr lang="en-US" sz="2200" kern="0" dirty="0" smtClean="0">
                <a:solidFill>
                  <a:schemeClr val="accent1">
                    <a:lumMod val="75000"/>
                  </a:schemeClr>
                </a:solidFill>
                <a:latin typeface="Calibri" panose="020F0502020204030204" pitchFamily="34" charset="0"/>
              </a:rPr>
              <a:t>F3: </a:t>
            </a:r>
            <a:r>
              <a:rPr lang="en-US" sz="2200" kern="0" dirty="0">
                <a:solidFill>
                  <a:schemeClr val="accent1">
                    <a:lumMod val="75000"/>
                  </a:schemeClr>
                </a:solidFill>
                <a:latin typeface="Calibri" panose="020F0502020204030204" pitchFamily="34" charset="0"/>
              </a:rPr>
              <a:t>John J. Kingman Road - Add Third </a:t>
            </a:r>
            <a:r>
              <a:rPr lang="en-US" sz="2200" kern="0" dirty="0" smtClean="0">
                <a:solidFill>
                  <a:schemeClr val="accent1">
                    <a:lumMod val="75000"/>
                  </a:schemeClr>
                </a:solidFill>
                <a:latin typeface="Calibri" panose="020F0502020204030204" pitchFamily="34" charset="0"/>
              </a:rPr>
              <a:t>Southbound </a:t>
            </a:r>
            <a:r>
              <a:rPr lang="en-US" sz="2200" kern="0" dirty="0">
                <a:solidFill>
                  <a:schemeClr val="accent1">
                    <a:lumMod val="75000"/>
                  </a:schemeClr>
                </a:solidFill>
                <a:latin typeface="Calibri" panose="020F0502020204030204" pitchFamily="34" charset="0"/>
              </a:rPr>
              <a:t>Left-Turn Lane and Extend </a:t>
            </a:r>
            <a:r>
              <a:rPr lang="en-US" sz="2200" kern="0" dirty="0" smtClean="0">
                <a:solidFill>
                  <a:schemeClr val="accent1">
                    <a:lumMod val="75000"/>
                  </a:schemeClr>
                </a:solidFill>
                <a:latin typeface="Calibri" panose="020F0502020204030204" pitchFamily="34" charset="0"/>
              </a:rPr>
              <a:t>Southbound Left-Turn Lane </a:t>
            </a:r>
            <a:r>
              <a:rPr lang="en-US" sz="2200" kern="0" dirty="0">
                <a:solidFill>
                  <a:schemeClr val="accent1">
                    <a:lumMod val="75000"/>
                  </a:schemeClr>
                </a:solidFill>
                <a:latin typeface="Calibri" panose="020F0502020204030204" pitchFamily="34" charset="0"/>
              </a:rPr>
              <a:t>Storage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6934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76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6858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Recommended Improvements</a:t>
            </a:r>
            <a:endParaRPr lang="en-US" sz="3600" kern="0" dirty="0">
              <a:solidFill>
                <a:schemeClr val="accent1">
                  <a:lumMod val="75000"/>
                </a:schemeClr>
              </a:solidFill>
              <a:latin typeface="Calibri" panose="020F0502020204030204" pitchFamily="34" charset="0"/>
            </a:endParaRPr>
          </a:p>
        </p:txBody>
      </p:sp>
      <p:sp>
        <p:nvSpPr>
          <p:cNvPr id="8" name="Content Placeholder 2"/>
          <p:cNvSpPr txBox="1">
            <a:spLocks/>
          </p:cNvSpPr>
          <p:nvPr/>
        </p:nvSpPr>
        <p:spPr bwMode="auto">
          <a:xfrm>
            <a:off x="457200" y="1523999"/>
            <a:ext cx="82296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1800" b="1" kern="0" dirty="0" smtClean="0">
                <a:latin typeface="Calibri" panose="020F0502020204030204" pitchFamily="34" charset="0"/>
              </a:rPr>
              <a:t>Improvement B2</a:t>
            </a:r>
            <a:r>
              <a:rPr lang="en-US" sz="1800" b="1" kern="0" dirty="0">
                <a:latin typeface="Calibri" panose="020F0502020204030204" pitchFamily="34" charset="0"/>
              </a:rPr>
              <a:t>: </a:t>
            </a:r>
            <a:r>
              <a:rPr lang="en-US" sz="1800" b="1" kern="0" dirty="0" err="1">
                <a:latin typeface="Calibri" panose="020F0502020204030204" pitchFamily="34" charset="0"/>
              </a:rPr>
              <a:t>Loisdale</a:t>
            </a:r>
            <a:r>
              <a:rPr lang="en-US" sz="1800" b="1" kern="0" dirty="0">
                <a:latin typeface="Calibri" panose="020F0502020204030204" pitchFamily="34" charset="0"/>
              </a:rPr>
              <a:t> Road </a:t>
            </a:r>
            <a:r>
              <a:rPr lang="en-US" sz="1800" kern="0" dirty="0">
                <a:latin typeface="Calibri" panose="020F0502020204030204" pitchFamily="34" charset="0"/>
              </a:rPr>
              <a:t>– Add Southbound Left-, Westbound Left-, and Northbound Right-Turn Lanes</a:t>
            </a:r>
          </a:p>
          <a:p>
            <a:pPr marL="457200" indent="-457200" algn="l">
              <a:buFont typeface="Arial" panose="020B0604020202020204" pitchFamily="34" charset="0"/>
              <a:buChar char="•"/>
            </a:pPr>
            <a:r>
              <a:rPr lang="en-US" sz="1800" b="1" kern="0" dirty="0" smtClean="0">
                <a:latin typeface="Calibri" panose="020F0502020204030204" pitchFamily="34" charset="0"/>
              </a:rPr>
              <a:t>Improvement C: Terminal </a:t>
            </a:r>
            <a:r>
              <a:rPr lang="en-US" sz="1800" b="1" kern="0" dirty="0">
                <a:latin typeface="Calibri" panose="020F0502020204030204" pitchFamily="34" charset="0"/>
              </a:rPr>
              <a:t>Road </a:t>
            </a:r>
            <a:r>
              <a:rPr lang="en-US" sz="1800" kern="0" dirty="0">
                <a:latin typeface="Calibri" panose="020F0502020204030204" pitchFamily="34" charset="0"/>
              </a:rPr>
              <a:t>- Add Left-Turn Lane along Eastbound </a:t>
            </a:r>
            <a:r>
              <a:rPr lang="en-US" sz="1800" kern="0" dirty="0" smtClean="0">
                <a:latin typeface="Calibri" panose="020F0502020204030204" pitchFamily="34" charset="0"/>
              </a:rPr>
              <a:t>Approach</a:t>
            </a:r>
          </a:p>
          <a:p>
            <a:pPr marL="457200" indent="-457200" algn="l">
              <a:buFont typeface="Arial" panose="020B0604020202020204" pitchFamily="34" charset="0"/>
              <a:buChar char="•"/>
            </a:pPr>
            <a:r>
              <a:rPr lang="en-US" sz="1800" b="1" kern="0" dirty="0" smtClean="0">
                <a:latin typeface="Calibri" panose="020F0502020204030204" pitchFamily="34" charset="0"/>
              </a:rPr>
              <a:t>Improvement D</a:t>
            </a:r>
            <a:r>
              <a:rPr lang="en-US" sz="1800" b="1" kern="0" dirty="0">
                <a:latin typeface="Calibri" panose="020F0502020204030204" pitchFamily="34" charset="0"/>
              </a:rPr>
              <a:t>: </a:t>
            </a:r>
            <a:r>
              <a:rPr lang="en-US" sz="1800" b="1" kern="0" dirty="0" err="1">
                <a:latin typeface="Calibri" panose="020F0502020204030204" pitchFamily="34" charset="0"/>
              </a:rPr>
              <a:t>Backlick</a:t>
            </a:r>
            <a:r>
              <a:rPr lang="en-US" sz="1800" b="1" kern="0" dirty="0">
                <a:latin typeface="Calibri" panose="020F0502020204030204" pitchFamily="34" charset="0"/>
              </a:rPr>
              <a:t> Road Connector </a:t>
            </a:r>
            <a:r>
              <a:rPr lang="en-US" sz="1800" kern="0" dirty="0">
                <a:latin typeface="Calibri" panose="020F0502020204030204" pitchFamily="34" charset="0"/>
              </a:rPr>
              <a:t>- Realign </a:t>
            </a:r>
            <a:r>
              <a:rPr lang="en-US" sz="1800" kern="0" dirty="0" err="1">
                <a:latin typeface="Calibri" panose="020F0502020204030204" pitchFamily="34" charset="0"/>
              </a:rPr>
              <a:t>Backlick</a:t>
            </a:r>
            <a:r>
              <a:rPr lang="en-US" sz="1800" kern="0" dirty="0">
                <a:latin typeface="Calibri" panose="020F0502020204030204" pitchFamily="34" charset="0"/>
              </a:rPr>
              <a:t> Road Northbound </a:t>
            </a:r>
            <a:r>
              <a:rPr lang="en-US" sz="1800" kern="0" dirty="0" smtClean="0">
                <a:latin typeface="Calibri" panose="020F0502020204030204" pitchFamily="34" charset="0"/>
              </a:rPr>
              <a:t>approach</a:t>
            </a:r>
          </a:p>
          <a:p>
            <a:pPr marL="457200" indent="-457200" algn="l">
              <a:buFont typeface="Arial" panose="020B0604020202020204" pitchFamily="34" charset="0"/>
              <a:buChar char="•"/>
            </a:pPr>
            <a:r>
              <a:rPr lang="en-US" sz="1800" b="1" kern="0" dirty="0" smtClean="0">
                <a:latin typeface="Calibri" panose="020F0502020204030204" pitchFamily="34" charset="0"/>
              </a:rPr>
              <a:t>Improvement E1</a:t>
            </a:r>
            <a:r>
              <a:rPr lang="en-US" sz="1800" b="1" kern="0" dirty="0">
                <a:latin typeface="Calibri" panose="020F0502020204030204" pitchFamily="34" charset="0"/>
              </a:rPr>
              <a:t>: Southbound </a:t>
            </a:r>
            <a:r>
              <a:rPr lang="en-US" sz="1800" b="1" kern="0" dirty="0" smtClean="0">
                <a:latin typeface="Calibri" panose="020F0502020204030204" pitchFamily="34" charset="0"/>
              </a:rPr>
              <a:t>FCP Ramp </a:t>
            </a:r>
            <a:r>
              <a:rPr lang="en-US" sz="1800" b="1" kern="0" dirty="0">
                <a:latin typeface="Calibri" panose="020F0502020204030204" pitchFamily="34" charset="0"/>
              </a:rPr>
              <a:t>to Telegraph Road Intersection </a:t>
            </a:r>
            <a:r>
              <a:rPr lang="en-US" sz="1800" kern="0" dirty="0">
                <a:latin typeface="Calibri" panose="020F0502020204030204" pitchFamily="34" charset="0"/>
              </a:rPr>
              <a:t>- Modify SB Right-Turn Lane to Provide Free-Flow </a:t>
            </a:r>
            <a:r>
              <a:rPr lang="en-US" sz="1800" kern="0" dirty="0" smtClean="0">
                <a:latin typeface="Calibri" panose="020F0502020204030204" pitchFamily="34" charset="0"/>
              </a:rPr>
              <a:t>Operation</a:t>
            </a:r>
          </a:p>
          <a:p>
            <a:pPr marL="457200" indent="-457200" algn="l">
              <a:buFont typeface="Arial" panose="020B0604020202020204" pitchFamily="34" charset="0"/>
              <a:buChar char="•"/>
            </a:pPr>
            <a:r>
              <a:rPr lang="en-US" sz="1800" b="1" kern="0" dirty="0" smtClean="0">
                <a:latin typeface="Calibri" panose="020F0502020204030204" pitchFamily="34" charset="0"/>
              </a:rPr>
              <a:t>Improvement F1</a:t>
            </a:r>
            <a:r>
              <a:rPr lang="en-US" sz="1800" b="1" kern="0" dirty="0">
                <a:latin typeface="Calibri" panose="020F0502020204030204" pitchFamily="34" charset="0"/>
              </a:rPr>
              <a:t>: John J. Kingman Road </a:t>
            </a:r>
            <a:r>
              <a:rPr lang="en-US" sz="1800" kern="0" dirty="0">
                <a:latin typeface="Calibri" panose="020F0502020204030204" pitchFamily="34" charset="0"/>
              </a:rPr>
              <a:t>- Extend Southbound Left-Turn Lane </a:t>
            </a:r>
            <a:r>
              <a:rPr lang="en-US" sz="1800" kern="0" dirty="0" smtClean="0">
                <a:latin typeface="Calibri" panose="020F0502020204030204" pitchFamily="34" charset="0"/>
              </a:rPr>
              <a:t>Storage</a:t>
            </a:r>
          </a:p>
          <a:p>
            <a:pPr marL="457200" indent="-457200" algn="l">
              <a:buFont typeface="Arial" panose="020B0604020202020204" pitchFamily="34" charset="0"/>
              <a:buChar char="•"/>
            </a:pPr>
            <a:r>
              <a:rPr lang="en-US" sz="1800" b="1" kern="0" dirty="0" smtClean="0">
                <a:latin typeface="Calibri" panose="020F0502020204030204" pitchFamily="34" charset="0"/>
              </a:rPr>
              <a:t>Improvement F2</a:t>
            </a:r>
            <a:r>
              <a:rPr lang="en-US" sz="1800" b="1" kern="0" dirty="0">
                <a:latin typeface="Calibri" panose="020F0502020204030204" pitchFamily="34" charset="0"/>
              </a:rPr>
              <a:t>: John J. Kingman Road </a:t>
            </a:r>
            <a:r>
              <a:rPr lang="en-US" sz="1800" kern="0" dirty="0">
                <a:latin typeface="Calibri" panose="020F0502020204030204" pitchFamily="34" charset="0"/>
              </a:rPr>
              <a:t>- Widen Westbound Approach and Modify Lane </a:t>
            </a:r>
            <a:r>
              <a:rPr lang="en-US" sz="1800" kern="0" dirty="0" smtClean="0">
                <a:latin typeface="Calibri" panose="020F0502020204030204" pitchFamily="34" charset="0"/>
              </a:rPr>
              <a:t>Configurations</a:t>
            </a:r>
          </a:p>
          <a:p>
            <a:pPr marL="457200" indent="-457200" algn="l">
              <a:buFont typeface="Arial" panose="020B0604020202020204" pitchFamily="34" charset="0"/>
              <a:buChar char="•"/>
            </a:pPr>
            <a:r>
              <a:rPr lang="en-US" sz="1800" b="1" kern="0" dirty="0" smtClean="0">
                <a:latin typeface="Calibri" panose="020F0502020204030204" pitchFamily="34" charset="0"/>
              </a:rPr>
              <a:t>Improvement F3</a:t>
            </a:r>
            <a:r>
              <a:rPr lang="en-US" sz="1800" b="1" kern="0" dirty="0">
                <a:latin typeface="Calibri" panose="020F0502020204030204" pitchFamily="34" charset="0"/>
              </a:rPr>
              <a:t>: John J. Kingman Road </a:t>
            </a:r>
            <a:r>
              <a:rPr lang="en-US" sz="1800" kern="0" dirty="0">
                <a:latin typeface="Calibri" panose="020F0502020204030204" pitchFamily="34" charset="0"/>
              </a:rPr>
              <a:t>- Add Third Southbound Left-Turn Lane and Extend Southbound Left-Turn Lane Storage </a:t>
            </a:r>
          </a:p>
          <a:p>
            <a:pPr marL="457200" indent="-457200" algn="l">
              <a:buFont typeface="Arial" panose="020B0604020202020204" pitchFamily="34" charset="0"/>
              <a:buChar char="•"/>
            </a:pPr>
            <a:r>
              <a:rPr lang="en-US" sz="1800" b="1" kern="0" dirty="0" smtClean="0">
                <a:latin typeface="Calibri" panose="020F0502020204030204" pitchFamily="34" charset="0"/>
              </a:rPr>
              <a:t>Improvement F4</a:t>
            </a:r>
            <a:r>
              <a:rPr lang="en-US" sz="1800" b="1" kern="0" dirty="0">
                <a:latin typeface="Calibri" panose="020F0502020204030204" pitchFamily="34" charset="0"/>
              </a:rPr>
              <a:t>: </a:t>
            </a:r>
            <a:r>
              <a:rPr lang="en-US" sz="1800" b="1" kern="0" dirty="0" smtClean="0">
                <a:latin typeface="Calibri" panose="020F0502020204030204" pitchFamily="34" charset="0"/>
              </a:rPr>
              <a:t>Southbound Fairfax County Parkway </a:t>
            </a:r>
            <a:r>
              <a:rPr lang="en-US" sz="1800" kern="0" dirty="0" smtClean="0">
                <a:latin typeface="Calibri" panose="020F0502020204030204" pitchFamily="34" charset="0"/>
              </a:rPr>
              <a:t>- </a:t>
            </a:r>
            <a:r>
              <a:rPr lang="en-US" sz="1800" kern="0" dirty="0">
                <a:latin typeface="Calibri" panose="020F0502020204030204" pitchFamily="34" charset="0"/>
              </a:rPr>
              <a:t>Add an Auxiliary Lane along Southbound </a:t>
            </a:r>
            <a:r>
              <a:rPr lang="en-US" sz="1800" kern="0" dirty="0" smtClean="0">
                <a:latin typeface="Calibri" panose="020F0502020204030204" pitchFamily="34" charset="0"/>
              </a:rPr>
              <a:t>FCP  from John J. Kingman Road to </a:t>
            </a:r>
            <a:r>
              <a:rPr lang="en-US" sz="1800" kern="0" dirty="0">
                <a:latin typeface="Calibri" panose="020F0502020204030204" pitchFamily="34" charset="0"/>
              </a:rPr>
              <a:t>US Route 1</a:t>
            </a:r>
          </a:p>
          <a:p>
            <a:pPr marL="457200" indent="-457200" algn="l">
              <a:buFont typeface="Arial" panose="020B0604020202020204" pitchFamily="34" charset="0"/>
              <a:buChar char="•"/>
            </a:pPr>
            <a:endParaRPr lang="en-US" sz="1800" kern="0" dirty="0">
              <a:latin typeface="Calibri" panose="020F0502020204030204" pitchFamily="34" charset="0"/>
            </a:endParaRPr>
          </a:p>
          <a:p>
            <a:pPr marL="457200" indent="-457200" algn="l">
              <a:buFont typeface="Arial" panose="020B0604020202020204" pitchFamily="34" charset="0"/>
              <a:buChar char="•"/>
            </a:pPr>
            <a:endParaRPr lang="en-US" sz="1800" kern="0" dirty="0">
              <a:latin typeface="Calibri" panose="020F0502020204030204" pitchFamily="34" charset="0"/>
            </a:endParaRPr>
          </a:p>
          <a:p>
            <a:pPr marL="457200" indent="-457200" algn="l">
              <a:buFont typeface="Arial" panose="020B0604020202020204" pitchFamily="34" charset="0"/>
              <a:buChar char="•"/>
            </a:pPr>
            <a:endParaRPr lang="en-US" sz="1800" kern="0" dirty="0">
              <a:latin typeface="Calibri" panose="020F0502020204030204" pitchFamily="34" charset="0"/>
            </a:endParaRPr>
          </a:p>
          <a:p>
            <a:pPr marL="457200" indent="-457200" algn="l">
              <a:buFont typeface="Arial" panose="020B0604020202020204" pitchFamily="34" charset="0"/>
              <a:buChar char="•"/>
            </a:pPr>
            <a:endParaRPr lang="en-US" sz="1800" kern="0" dirty="0">
              <a:latin typeface="Calibri" panose="020F0502020204030204" pitchFamily="34" charset="0"/>
            </a:endParaRPr>
          </a:p>
          <a:p>
            <a:pPr marL="457200" indent="-457200" algn="l">
              <a:buFont typeface="Arial" panose="020B0604020202020204" pitchFamily="34" charset="0"/>
              <a:buChar char="•"/>
            </a:pPr>
            <a:endParaRPr lang="en-US" sz="1800" kern="0" dirty="0" smtClean="0">
              <a:latin typeface="Calibri" panose="020F0502020204030204" pitchFamily="34" charset="0"/>
            </a:endParaRPr>
          </a:p>
        </p:txBody>
      </p:sp>
    </p:spTree>
    <p:extLst>
      <p:ext uri="{BB962C8B-B14F-4D97-AF65-F5344CB8AC3E}">
        <p14:creationId xmlns:p14="http://schemas.microsoft.com/office/powerpoint/2010/main" val="1758929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685800"/>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Improvement Prioritization</a:t>
            </a:r>
            <a:endParaRPr lang="en-US" sz="3600" kern="0" dirty="0">
              <a:solidFill>
                <a:schemeClr val="accent1">
                  <a:lumMod val="75000"/>
                </a:schemeClr>
              </a:solidFill>
              <a:latin typeface="Calibri" panose="020F0502020204030204" pitchFamily="34" charset="0"/>
            </a:endParaRPr>
          </a:p>
        </p:txBody>
      </p:sp>
      <p:sp>
        <p:nvSpPr>
          <p:cNvPr id="8" name="Content Placeholder 2"/>
          <p:cNvSpPr txBox="1">
            <a:spLocks/>
          </p:cNvSpPr>
          <p:nvPr/>
        </p:nvSpPr>
        <p:spPr bwMode="auto">
          <a:xfrm>
            <a:off x="457200" y="1523999"/>
            <a:ext cx="822960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457200" indent="-457200" algn="l">
              <a:buFont typeface="Arial" panose="020B0604020202020204" pitchFamily="34" charset="0"/>
              <a:buChar char="•"/>
            </a:pPr>
            <a:r>
              <a:rPr lang="en-US" sz="2400" kern="0" dirty="0" smtClean="0">
                <a:latin typeface="Calibri" panose="020F0502020204030204" pitchFamily="34" charset="0"/>
              </a:rPr>
              <a:t>Staff selected the priority improvements that are being considered for funding based on:</a:t>
            </a:r>
          </a:p>
          <a:p>
            <a:pPr marL="1200150" lvl="1" indent="-457200">
              <a:buFont typeface="Arial" panose="020B0604020202020204" pitchFamily="34" charset="0"/>
              <a:buChar char="•"/>
            </a:pPr>
            <a:r>
              <a:rPr lang="en-US" sz="2400" kern="0" dirty="0" smtClean="0">
                <a:latin typeface="Calibri" panose="020F0502020204030204" pitchFamily="34" charset="0"/>
              </a:rPr>
              <a:t>Benefit cost analysis</a:t>
            </a:r>
          </a:p>
          <a:p>
            <a:pPr marL="1200150" lvl="1" indent="-457200">
              <a:buFont typeface="Arial" panose="020B0604020202020204" pitchFamily="34" charset="0"/>
              <a:buChar char="•"/>
            </a:pPr>
            <a:r>
              <a:rPr lang="en-US" sz="2400" kern="0" dirty="0" smtClean="0">
                <a:latin typeface="Calibri" panose="020F0502020204030204" pitchFamily="34" charset="0"/>
              </a:rPr>
              <a:t>Minimize right-of-way impacts</a:t>
            </a:r>
          </a:p>
          <a:p>
            <a:pPr marL="1200150" lvl="1" indent="-457200">
              <a:buFont typeface="Arial" panose="020B0604020202020204" pitchFamily="34" charset="0"/>
              <a:buChar char="•"/>
            </a:pPr>
            <a:r>
              <a:rPr lang="en-US" sz="2400" kern="0" dirty="0" smtClean="0">
                <a:latin typeface="Calibri" panose="020F0502020204030204" pitchFamily="34" charset="0"/>
              </a:rPr>
              <a:t>Overall operational benefit to the corridor</a:t>
            </a: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a:latin typeface="Calibri" panose="020F0502020204030204" pitchFamily="34" charset="0"/>
            </a:endParaRPr>
          </a:p>
          <a:p>
            <a:pPr marL="457200" indent="-457200" algn="l">
              <a:buFont typeface="Arial" panose="020B0604020202020204" pitchFamily="34" charset="0"/>
              <a:buChar char="•"/>
            </a:pPr>
            <a:endParaRPr lang="en-US" sz="2400" kern="0" dirty="0" smtClean="0">
              <a:latin typeface="Calibri" panose="020F0502020204030204" pitchFamily="34" charset="0"/>
            </a:endParaRPr>
          </a:p>
        </p:txBody>
      </p:sp>
    </p:spTree>
    <p:extLst>
      <p:ext uri="{BB962C8B-B14F-4D97-AF65-F5344CB8AC3E}">
        <p14:creationId xmlns:p14="http://schemas.microsoft.com/office/powerpoint/2010/main" val="1018843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457200" y="2696633"/>
            <a:ext cx="82296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3600" kern="0" dirty="0" smtClean="0">
                <a:solidFill>
                  <a:schemeClr val="accent1">
                    <a:lumMod val="75000"/>
                  </a:schemeClr>
                </a:solidFill>
                <a:latin typeface="Calibri" panose="020F0502020204030204" pitchFamily="34" charset="0"/>
              </a:rPr>
              <a:t>Priority Improvements</a:t>
            </a:r>
            <a:endParaRPr lang="en-US" sz="3600" kern="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7309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6" name="Title 1"/>
          <p:cNvSpPr txBox="1">
            <a:spLocks/>
          </p:cNvSpPr>
          <p:nvPr/>
        </p:nvSpPr>
        <p:spPr bwMode="auto">
          <a:xfrm>
            <a:off x="76200" y="791633"/>
            <a:ext cx="8915400"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solidFill>
                  <a:schemeClr val="accent1">
                    <a:lumMod val="75000"/>
                  </a:schemeClr>
                </a:solidFill>
                <a:latin typeface="Calibri" panose="020F0502020204030204" pitchFamily="34" charset="0"/>
              </a:rPr>
              <a:t>Improvement </a:t>
            </a:r>
            <a:r>
              <a:rPr lang="en-US" sz="2800" kern="0" dirty="0" smtClean="0">
                <a:solidFill>
                  <a:schemeClr val="accent1">
                    <a:lumMod val="75000"/>
                  </a:schemeClr>
                </a:solidFill>
                <a:latin typeface="Calibri" panose="020F0502020204030204" pitchFamily="34" charset="0"/>
              </a:rPr>
              <a:t>C</a:t>
            </a:r>
            <a:r>
              <a:rPr lang="en-US" sz="2800" kern="0" dirty="0">
                <a:solidFill>
                  <a:schemeClr val="accent1">
                    <a:lumMod val="75000"/>
                  </a:schemeClr>
                </a:solidFill>
                <a:latin typeface="Calibri" panose="020F0502020204030204" pitchFamily="34" charset="0"/>
              </a:rPr>
              <a:t>:</a:t>
            </a:r>
            <a:r>
              <a:rPr lang="en-US" sz="2800" kern="0" dirty="0" smtClean="0">
                <a:solidFill>
                  <a:schemeClr val="accent1">
                    <a:lumMod val="75000"/>
                  </a:schemeClr>
                </a:solidFill>
                <a:latin typeface="Calibri" panose="020F0502020204030204" pitchFamily="34" charset="0"/>
              </a:rPr>
              <a:t> Terminal </a:t>
            </a:r>
            <a:r>
              <a:rPr lang="en-US" sz="2800" kern="0" dirty="0">
                <a:solidFill>
                  <a:schemeClr val="accent1">
                    <a:lumMod val="75000"/>
                  </a:schemeClr>
                </a:solidFill>
                <a:latin typeface="Calibri" panose="020F0502020204030204" pitchFamily="34" charset="0"/>
              </a:rPr>
              <a:t>Road - Add Left-Turn Lane along Eastbound Approach</a:t>
            </a:r>
          </a:p>
        </p:txBody>
      </p:sp>
      <p:sp>
        <p:nvSpPr>
          <p:cNvPr id="7" name="Content Placeholder 2"/>
          <p:cNvSpPr txBox="1">
            <a:spLocks/>
          </p:cNvSpPr>
          <p:nvPr/>
        </p:nvSpPr>
        <p:spPr bwMode="auto">
          <a:xfrm>
            <a:off x="198456" y="1740097"/>
            <a:ext cx="4358472" cy="429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Improvement Summary: </a:t>
            </a:r>
          </a:p>
          <a:p>
            <a:pPr marL="171450" indent="-171450" algn="l">
              <a:buFont typeface="Arial" panose="020B0604020202020204" pitchFamily="34" charset="0"/>
              <a:buChar char="•"/>
            </a:pPr>
            <a:r>
              <a:rPr lang="en-US" sz="1400" kern="0" dirty="0" smtClean="0">
                <a:latin typeface="Calibri" panose="020F0502020204030204" pitchFamily="34" charset="0"/>
              </a:rPr>
              <a:t>Add left-turn lane to EB Terminal Road and extend storage length</a:t>
            </a:r>
          </a:p>
          <a:p>
            <a:pPr algn="l"/>
            <a:endParaRPr lang="en-US" sz="400" u="sng" kern="0" dirty="0" smtClean="0">
              <a:solidFill>
                <a:schemeClr val="accent1"/>
              </a:solidFill>
              <a:latin typeface="Calibri" panose="020F0502020204030204" pitchFamily="34" charset="0"/>
            </a:endParaRPr>
          </a:p>
          <a:p>
            <a:pPr algn="l"/>
            <a:r>
              <a:rPr lang="en-US" sz="1400" u="sng" kern="0" dirty="0" smtClean="0">
                <a:solidFill>
                  <a:schemeClr val="accent1"/>
                </a:solidFill>
                <a:latin typeface="Calibri" panose="020F0502020204030204" pitchFamily="34" charset="0"/>
              </a:rPr>
              <a:t>Design Considerations</a:t>
            </a:r>
            <a:r>
              <a:rPr lang="en-US" sz="1400" kern="0" dirty="0" smtClean="0">
                <a:solidFill>
                  <a:schemeClr val="accent1"/>
                </a:solidFill>
                <a:latin typeface="Calibri" panose="020F0502020204030204" pitchFamily="34" charset="0"/>
              </a:rPr>
              <a:t>:</a:t>
            </a:r>
          </a:p>
          <a:p>
            <a:pPr marL="234950" indent="-234950" algn="l">
              <a:buFont typeface="Arial" panose="020B0604020202020204" pitchFamily="34" charset="0"/>
              <a:buChar char="•"/>
            </a:pPr>
            <a:r>
              <a:rPr lang="en-US" sz="1400" kern="0" dirty="0" smtClean="0">
                <a:latin typeface="Calibri" panose="020F0502020204030204" pitchFamily="34" charset="0"/>
              </a:rPr>
              <a:t>Utilities in SW quadrant will need to be relocated</a:t>
            </a:r>
          </a:p>
          <a:p>
            <a:pPr marL="234950" indent="-234950" algn="l">
              <a:buFont typeface="Arial" panose="020B0604020202020204" pitchFamily="34" charset="0"/>
              <a:buChar char="•"/>
            </a:pPr>
            <a:r>
              <a:rPr lang="en-US" sz="1400" kern="0" dirty="0" smtClean="0">
                <a:latin typeface="Calibri" panose="020F0502020204030204" pitchFamily="34" charset="0"/>
              </a:rPr>
              <a:t>15-ft </a:t>
            </a:r>
            <a:r>
              <a:rPr lang="en-US" sz="1400" kern="0" dirty="0">
                <a:latin typeface="Calibri" panose="020F0502020204030204" pitchFamily="34" charset="0"/>
              </a:rPr>
              <a:t>receiving lanes on </a:t>
            </a:r>
            <a:r>
              <a:rPr lang="en-US" sz="1400" kern="0" dirty="0" smtClean="0">
                <a:latin typeface="Calibri" panose="020F0502020204030204" pitchFamily="34" charset="0"/>
              </a:rPr>
              <a:t>NB FCP </a:t>
            </a:r>
            <a:r>
              <a:rPr lang="en-US" sz="1400" kern="0" dirty="0">
                <a:latin typeface="Calibri" panose="020F0502020204030204" pitchFamily="34" charset="0"/>
              </a:rPr>
              <a:t>are suggested to accommodate heavy truck </a:t>
            </a:r>
            <a:r>
              <a:rPr lang="en-US" sz="1400" kern="0" dirty="0" smtClean="0">
                <a:latin typeface="Calibri" panose="020F0502020204030204" pitchFamily="34" charset="0"/>
              </a:rPr>
              <a:t>volumes</a:t>
            </a:r>
            <a:r>
              <a:rPr lang="en-US" sz="1400" kern="0" dirty="0">
                <a:latin typeface="Calibri" panose="020F0502020204030204" pitchFamily="34" charset="0"/>
              </a:rPr>
              <a:t>. </a:t>
            </a:r>
            <a:endParaRPr lang="en-US" sz="1400" kern="0" dirty="0" smtClean="0">
              <a:latin typeface="Calibri" panose="020F0502020204030204" pitchFamily="34" charset="0"/>
            </a:endParaRPr>
          </a:p>
          <a:p>
            <a:pPr marL="234950" indent="-234950" algn="l">
              <a:buFont typeface="Arial" panose="020B0604020202020204" pitchFamily="34" charset="0"/>
              <a:buChar char="•"/>
            </a:pPr>
            <a:r>
              <a:rPr lang="en-US" sz="1400" kern="0" dirty="0">
                <a:latin typeface="Calibri" panose="020F0502020204030204" pitchFamily="34" charset="0"/>
              </a:rPr>
              <a:t>S</a:t>
            </a:r>
            <a:r>
              <a:rPr lang="en-US" sz="1400" kern="0" dirty="0" smtClean="0">
                <a:latin typeface="Calibri" panose="020F0502020204030204" pitchFamily="34" charset="0"/>
              </a:rPr>
              <a:t>hared-use </a:t>
            </a:r>
            <a:r>
              <a:rPr lang="en-US" sz="1400" kern="0" dirty="0">
                <a:latin typeface="Calibri" panose="020F0502020204030204" pitchFamily="34" charset="0"/>
              </a:rPr>
              <a:t>path on the east side of </a:t>
            </a:r>
            <a:r>
              <a:rPr lang="en-US" sz="1400" kern="0" dirty="0" smtClean="0">
                <a:latin typeface="Calibri" panose="020F0502020204030204" pitchFamily="34" charset="0"/>
              </a:rPr>
              <a:t>FCP would </a:t>
            </a:r>
            <a:r>
              <a:rPr lang="en-US" sz="1400" kern="0" dirty="0">
                <a:latin typeface="Calibri" panose="020F0502020204030204" pitchFamily="34" charset="0"/>
              </a:rPr>
              <a:t>need to be moved 5 </a:t>
            </a:r>
            <a:r>
              <a:rPr lang="en-US" sz="1400" kern="0" dirty="0" err="1" smtClean="0">
                <a:latin typeface="Calibri" panose="020F0502020204030204" pitchFamily="34" charset="0"/>
              </a:rPr>
              <a:t>ft</a:t>
            </a:r>
            <a:r>
              <a:rPr lang="en-US" sz="1400" kern="0" dirty="0" smtClean="0">
                <a:latin typeface="Calibri" panose="020F0502020204030204" pitchFamily="34" charset="0"/>
              </a:rPr>
              <a:t> </a:t>
            </a:r>
            <a:r>
              <a:rPr lang="en-US" sz="1400" kern="0" dirty="0">
                <a:latin typeface="Calibri" panose="020F0502020204030204" pitchFamily="34" charset="0"/>
              </a:rPr>
              <a:t>to the east to accommodate the two </a:t>
            </a:r>
            <a:r>
              <a:rPr lang="en-US" sz="1400" kern="0" dirty="0" smtClean="0">
                <a:latin typeface="Calibri" panose="020F0502020204030204" pitchFamily="34" charset="0"/>
              </a:rPr>
              <a:t>15-ft </a:t>
            </a:r>
            <a:r>
              <a:rPr lang="en-US" sz="1400" kern="0" dirty="0">
                <a:latin typeface="Calibri" panose="020F0502020204030204" pitchFamily="34" charset="0"/>
              </a:rPr>
              <a:t>receiving lanes from Terminal Road.</a:t>
            </a:r>
            <a:endParaRPr lang="en-US" sz="1400" kern="0" dirty="0" smtClean="0">
              <a:latin typeface="Calibri" panose="020F0502020204030204" pitchFamily="34" charset="0"/>
            </a:endParaRPr>
          </a:p>
          <a:p>
            <a:pPr algn="l"/>
            <a:endParaRPr lang="en-US" sz="400" u="sng" kern="0" dirty="0" smtClean="0">
              <a:solidFill>
                <a:schemeClr val="accent1"/>
              </a:solidFill>
              <a:latin typeface="Calibri" panose="020F0502020204030204" pitchFamily="34" charset="0"/>
            </a:endParaRPr>
          </a:p>
          <a:p>
            <a:pPr algn="l"/>
            <a:r>
              <a:rPr lang="en-US" sz="1400" u="sng" kern="0" dirty="0" smtClean="0">
                <a:solidFill>
                  <a:schemeClr val="accent1"/>
                </a:solidFill>
                <a:latin typeface="Calibri" panose="020F0502020204030204" pitchFamily="34" charset="0"/>
              </a:rPr>
              <a:t>Project Benefits</a:t>
            </a:r>
            <a:r>
              <a:rPr lang="en-US" sz="1400" kern="0" dirty="0" smtClean="0">
                <a:solidFill>
                  <a:schemeClr val="accent1"/>
                </a:solidFill>
                <a:latin typeface="Calibri" panose="020F0502020204030204" pitchFamily="34" charset="0"/>
              </a:rPr>
              <a:t>:</a:t>
            </a:r>
            <a:endParaRPr lang="en-US" sz="1400" kern="0" dirty="0">
              <a:solidFill>
                <a:schemeClr val="accent1"/>
              </a:solidFill>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Improves </a:t>
            </a:r>
            <a:r>
              <a:rPr lang="en-US" sz="1400" kern="0" dirty="0">
                <a:latin typeface="Calibri" panose="020F0502020204030204" pitchFamily="34" charset="0"/>
              </a:rPr>
              <a:t>intersection </a:t>
            </a:r>
            <a:r>
              <a:rPr lang="en-US" sz="1400" kern="0" dirty="0" smtClean="0">
                <a:latin typeface="Calibri" panose="020F0502020204030204" pitchFamily="34" charset="0"/>
              </a:rPr>
              <a:t>LOS from </a:t>
            </a:r>
            <a:r>
              <a:rPr lang="en-US" sz="1400" kern="0" dirty="0">
                <a:latin typeface="Calibri" panose="020F0502020204030204" pitchFamily="34" charset="0"/>
              </a:rPr>
              <a:t>F to D in </a:t>
            </a:r>
            <a:r>
              <a:rPr lang="en-US" sz="1400" kern="0" dirty="0" smtClean="0">
                <a:latin typeface="Calibri" panose="020F0502020204030204" pitchFamily="34" charset="0"/>
              </a:rPr>
              <a:t>the PM peak</a:t>
            </a:r>
          </a:p>
          <a:p>
            <a:pPr marL="231775" indent="-231775" algn="l">
              <a:buFont typeface="Arial" panose="020B0604020202020204" pitchFamily="34" charset="0"/>
              <a:buChar char="•"/>
            </a:pPr>
            <a:r>
              <a:rPr lang="en-US" sz="1400" kern="0" dirty="0" smtClean="0">
                <a:latin typeface="Calibri" panose="020F0502020204030204" pitchFamily="34" charset="0"/>
              </a:rPr>
              <a:t>Reduces </a:t>
            </a:r>
            <a:r>
              <a:rPr lang="en-US" sz="1400" kern="0" dirty="0">
                <a:latin typeface="Calibri" panose="020F0502020204030204" pitchFamily="34" charset="0"/>
              </a:rPr>
              <a:t>the eastbound left queue length by </a:t>
            </a:r>
            <a:r>
              <a:rPr lang="en-US" sz="1400" kern="0" dirty="0" smtClean="0">
                <a:latin typeface="Calibri" panose="020F0502020204030204" pitchFamily="34" charset="0"/>
              </a:rPr>
              <a:t>approximately 200 feet </a:t>
            </a:r>
            <a:r>
              <a:rPr lang="en-US" sz="1400" kern="0" dirty="0">
                <a:latin typeface="Calibri" panose="020F0502020204030204" pitchFamily="34" charset="0"/>
              </a:rPr>
              <a:t>in the AM and PM peak compared to 2023 No </a:t>
            </a:r>
            <a:r>
              <a:rPr lang="en-US" sz="1400" kern="0" dirty="0" smtClean="0">
                <a:latin typeface="Calibri" panose="020F0502020204030204" pitchFamily="34" charset="0"/>
              </a:rPr>
              <a:t>Build conditions</a:t>
            </a:r>
          </a:p>
          <a:p>
            <a:pPr algn="l"/>
            <a:endParaRPr lang="en-US" sz="400" kern="0" dirty="0" smtClean="0">
              <a:solidFill>
                <a:schemeClr val="accent1"/>
              </a:solidFill>
              <a:latin typeface="Calibri" panose="020F0502020204030204" pitchFamily="34" charset="0"/>
            </a:endParaRPr>
          </a:p>
          <a:p>
            <a:pPr algn="l"/>
            <a:r>
              <a:rPr lang="en-US" sz="1400" kern="0" dirty="0" smtClean="0">
                <a:solidFill>
                  <a:schemeClr val="accent1"/>
                </a:solidFill>
                <a:latin typeface="Calibri" panose="020F0502020204030204" pitchFamily="34" charset="0"/>
              </a:rPr>
              <a:t>Benefit Cost Ratio = 0.9</a:t>
            </a:r>
          </a:p>
          <a:p>
            <a:pPr algn="l"/>
            <a:endParaRPr lang="en-US" sz="400" kern="0" dirty="0" smtClean="0">
              <a:solidFill>
                <a:schemeClr val="accent1"/>
              </a:solidFill>
              <a:latin typeface="Calibri" panose="020F0502020204030204" pitchFamily="34" charset="0"/>
            </a:endParaRPr>
          </a:p>
          <a:p>
            <a:pPr algn="l"/>
            <a:r>
              <a:rPr lang="en-US" sz="1400" kern="0" dirty="0">
                <a:solidFill>
                  <a:schemeClr val="accent1"/>
                </a:solidFill>
                <a:latin typeface="Calibri" panose="020F0502020204030204" pitchFamily="34" charset="0"/>
              </a:rPr>
              <a:t>Planning level cost estimate = </a:t>
            </a:r>
            <a:r>
              <a:rPr lang="en-US" sz="1400" kern="0" dirty="0" smtClean="0">
                <a:solidFill>
                  <a:schemeClr val="accent1"/>
                </a:solidFill>
                <a:latin typeface="Calibri" panose="020F0502020204030204" pitchFamily="34" charset="0"/>
              </a:rPr>
              <a:t>$1,485,000</a:t>
            </a:r>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647" l="0" r="98270"/>
                    </a14:imgEffect>
                  </a14:imgLayer>
                </a14:imgProps>
              </a:ext>
              <a:ext uri="{28A0092B-C50C-407E-A947-70E740481C1C}">
                <a14:useLocalDpi xmlns:a14="http://schemas.microsoft.com/office/drawing/2010/main" val="0"/>
              </a:ext>
            </a:extLst>
          </a:blip>
          <a:srcRect/>
          <a:stretch>
            <a:fillRect/>
          </a:stretch>
        </p:blipFill>
        <p:spPr bwMode="auto">
          <a:xfrm>
            <a:off x="4533900" y="1718721"/>
            <a:ext cx="4403725" cy="4321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17802" y="2238400"/>
            <a:ext cx="274320" cy="5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a:off x="4181707" y="2152185"/>
            <a:ext cx="2609386" cy="992459"/>
          </a:xfrm>
          <a:prstGeom prst="straightConnector1">
            <a:avLst/>
          </a:prstGeom>
          <a:solidFill>
            <a:schemeClr val="accent1"/>
          </a:solidFill>
          <a:ln w="25400" cap="flat" cmpd="sng" algn="ctr">
            <a:solidFill>
              <a:schemeClr val="tx1"/>
            </a:solidFill>
            <a:prstDash val="solid"/>
            <a:round/>
            <a:headEnd type="oval"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4081346" y="3222702"/>
            <a:ext cx="3423425" cy="847493"/>
          </a:xfrm>
          <a:prstGeom prst="straightConnector1">
            <a:avLst/>
          </a:prstGeom>
          <a:solidFill>
            <a:schemeClr val="accent1"/>
          </a:solidFill>
          <a:ln w="25400" cap="flat" cmpd="sng" algn="ctr">
            <a:solidFill>
              <a:schemeClr val="tx1"/>
            </a:solidFill>
            <a:prstDash val="solid"/>
            <a:round/>
            <a:headEnd type="oval"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rot="153068">
            <a:off x="4556928" y="3560955"/>
            <a:ext cx="2057400" cy="215444"/>
          </a:xfrm>
          <a:prstGeom prst="rect">
            <a:avLst/>
          </a:prstGeom>
          <a:noFill/>
        </p:spPr>
        <p:txBody>
          <a:bodyPr wrap="square" rtlCol="0">
            <a:spAutoFit/>
          </a:bodyPr>
          <a:lstStyle/>
          <a:p>
            <a:r>
              <a:rPr lang="en-US" sz="800" b="1" dirty="0" smtClean="0">
                <a:solidFill>
                  <a:schemeClr val="bg1"/>
                </a:solidFill>
              </a:rPr>
              <a:t>FAIRFAX COUNTY PARKWAY</a:t>
            </a:r>
            <a:endParaRPr lang="en-US" sz="800" b="1" dirty="0">
              <a:solidFill>
                <a:schemeClr val="bg1"/>
              </a:solidFill>
            </a:endParaRPr>
          </a:p>
        </p:txBody>
      </p:sp>
      <p:sp>
        <p:nvSpPr>
          <p:cNvPr id="39" name="TextBox 38"/>
          <p:cNvSpPr txBox="1"/>
          <p:nvPr/>
        </p:nvSpPr>
        <p:spPr>
          <a:xfrm rot="2093438">
            <a:off x="5249276" y="2438986"/>
            <a:ext cx="2057400" cy="215444"/>
          </a:xfrm>
          <a:prstGeom prst="rect">
            <a:avLst/>
          </a:prstGeom>
          <a:noFill/>
        </p:spPr>
        <p:txBody>
          <a:bodyPr wrap="square" rtlCol="0">
            <a:spAutoFit/>
          </a:bodyPr>
          <a:lstStyle/>
          <a:p>
            <a:r>
              <a:rPr lang="en-US" sz="800" b="1" dirty="0" smtClean="0">
                <a:solidFill>
                  <a:schemeClr val="bg1"/>
                </a:solidFill>
              </a:rPr>
              <a:t>TERMINAL ROAD</a:t>
            </a:r>
            <a:endParaRPr lang="en-US" sz="800" b="1" dirty="0">
              <a:solidFill>
                <a:schemeClr val="bg1"/>
              </a:solidFill>
            </a:endParaRPr>
          </a:p>
        </p:txBody>
      </p:sp>
    </p:spTree>
    <p:extLst>
      <p:ext uri="{BB962C8B-B14F-4D97-AF65-F5344CB8AC3E}">
        <p14:creationId xmlns:p14="http://schemas.microsoft.com/office/powerpoint/2010/main" val="410735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7" name="Content Placeholder 2"/>
          <p:cNvSpPr txBox="1">
            <a:spLocks/>
          </p:cNvSpPr>
          <p:nvPr/>
        </p:nvSpPr>
        <p:spPr bwMode="auto">
          <a:xfrm>
            <a:off x="198456" y="1740097"/>
            <a:ext cx="4518510" cy="429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Improvement Summary: </a:t>
            </a:r>
          </a:p>
          <a:p>
            <a:pPr marL="171450" indent="-171450" algn="l">
              <a:buFont typeface="Arial" panose="020B0604020202020204" pitchFamily="34" charset="0"/>
              <a:buChar char="•"/>
            </a:pPr>
            <a:r>
              <a:rPr lang="en-US" sz="1400" kern="0" dirty="0" smtClean="0">
                <a:latin typeface="Calibri" panose="020F0502020204030204" pitchFamily="34" charset="0"/>
              </a:rPr>
              <a:t>Realign </a:t>
            </a:r>
            <a:r>
              <a:rPr lang="en-US" sz="1400" kern="0" dirty="0">
                <a:latin typeface="Calibri" panose="020F0502020204030204" pitchFamily="34" charset="0"/>
              </a:rPr>
              <a:t>the south approach of </a:t>
            </a:r>
            <a:r>
              <a:rPr lang="en-US" sz="1400" kern="0" dirty="0" err="1">
                <a:latin typeface="Calibri" panose="020F0502020204030204" pitchFamily="34" charset="0"/>
              </a:rPr>
              <a:t>Backlick</a:t>
            </a:r>
            <a:r>
              <a:rPr lang="en-US" sz="1400" kern="0" dirty="0">
                <a:latin typeface="Calibri" panose="020F0502020204030204" pitchFamily="34" charset="0"/>
              </a:rPr>
              <a:t> Road to </a:t>
            </a:r>
            <a:r>
              <a:rPr lang="en-US" sz="1400" kern="0" dirty="0" smtClean="0">
                <a:latin typeface="Calibri" panose="020F0502020204030204" pitchFamily="34" charset="0"/>
              </a:rPr>
              <a:t>re-orient </a:t>
            </a:r>
            <a:r>
              <a:rPr lang="en-US" sz="1400" kern="0" dirty="0">
                <a:latin typeface="Calibri" panose="020F0502020204030204" pitchFamily="34" charset="0"/>
              </a:rPr>
              <a:t>the </a:t>
            </a:r>
            <a:r>
              <a:rPr lang="en-US" sz="1400" kern="0" dirty="0" smtClean="0">
                <a:latin typeface="Calibri" panose="020F0502020204030204" pitchFamily="34" charset="0"/>
              </a:rPr>
              <a:t>T-intersection and </a:t>
            </a:r>
            <a:r>
              <a:rPr lang="en-US" sz="1400" kern="0" dirty="0">
                <a:latin typeface="Calibri" panose="020F0502020204030204" pitchFamily="34" charset="0"/>
              </a:rPr>
              <a:t>increase storage </a:t>
            </a:r>
            <a:r>
              <a:rPr lang="en-US" sz="1400" kern="0" dirty="0" smtClean="0">
                <a:latin typeface="Calibri" panose="020F0502020204030204" pitchFamily="34" charset="0"/>
              </a:rPr>
              <a:t>length</a:t>
            </a:r>
            <a:endParaRPr lang="en-US" sz="1400" kern="0" dirty="0">
              <a:latin typeface="Calibri" panose="020F0502020204030204" pitchFamily="34" charset="0"/>
            </a:endParaRPr>
          </a:p>
          <a:p>
            <a:pPr marL="171450" indent="-171450" algn="l">
              <a:buFont typeface="Arial" panose="020B0604020202020204" pitchFamily="34" charset="0"/>
              <a:buChar char="•"/>
            </a:pPr>
            <a:endParaRPr lang="en-US" sz="200" kern="0" dirty="0" smtClean="0">
              <a:latin typeface="Calibri" panose="020F0502020204030204" pitchFamily="34" charset="0"/>
            </a:endParaRPr>
          </a:p>
          <a:p>
            <a:pPr algn="l"/>
            <a:r>
              <a:rPr lang="en-US" sz="1400" u="sng" kern="0" dirty="0" smtClean="0">
                <a:solidFill>
                  <a:schemeClr val="accent1"/>
                </a:solidFill>
                <a:latin typeface="Calibri" panose="020F0502020204030204" pitchFamily="34" charset="0"/>
              </a:rPr>
              <a:t>Design Considerations</a:t>
            </a:r>
            <a:r>
              <a:rPr lang="en-US" sz="1400" kern="0" dirty="0" smtClean="0">
                <a:solidFill>
                  <a:schemeClr val="accent1"/>
                </a:solidFill>
                <a:latin typeface="Calibri" panose="020F0502020204030204" pitchFamily="34" charset="0"/>
              </a:rPr>
              <a:t>:</a:t>
            </a:r>
          </a:p>
          <a:p>
            <a:pPr marL="234950" indent="-234950" algn="l">
              <a:buFont typeface="Arial" panose="020B0604020202020204" pitchFamily="34" charset="0"/>
              <a:buChar char="•"/>
            </a:pPr>
            <a:r>
              <a:rPr lang="en-US" sz="1400" kern="0" dirty="0" smtClean="0">
                <a:latin typeface="Calibri" panose="020F0502020204030204" pitchFamily="34" charset="0"/>
              </a:rPr>
              <a:t>Realignment </a:t>
            </a:r>
            <a:r>
              <a:rPr lang="en-US" sz="1400" kern="0" dirty="0">
                <a:latin typeface="Calibri" panose="020F0502020204030204" pitchFamily="34" charset="0"/>
              </a:rPr>
              <a:t>of the south approach </a:t>
            </a:r>
            <a:r>
              <a:rPr lang="en-US" sz="1400" kern="0" dirty="0" smtClean="0">
                <a:latin typeface="Calibri" panose="020F0502020204030204" pitchFamily="34" charset="0"/>
              </a:rPr>
              <a:t>can </a:t>
            </a:r>
            <a:r>
              <a:rPr lang="en-US" sz="1400" kern="0" dirty="0">
                <a:latin typeface="Calibri" panose="020F0502020204030204" pitchFamily="34" charset="0"/>
              </a:rPr>
              <a:t>be </a:t>
            </a:r>
            <a:r>
              <a:rPr lang="en-US" sz="1400" kern="0" dirty="0" smtClean="0">
                <a:latin typeface="Calibri" panose="020F0502020204030204" pitchFamily="34" charset="0"/>
              </a:rPr>
              <a:t>tested as an interim design with pavement markings </a:t>
            </a:r>
            <a:r>
              <a:rPr lang="en-US" sz="1400" kern="0" dirty="0">
                <a:latin typeface="Calibri" panose="020F0502020204030204" pitchFamily="34" charset="0"/>
              </a:rPr>
              <a:t>and temporary devices (flex posts and/or rubber </a:t>
            </a:r>
            <a:r>
              <a:rPr lang="en-US" sz="1400" kern="0" dirty="0" smtClean="0">
                <a:latin typeface="Calibri" panose="020F0502020204030204" pitchFamily="34" charset="0"/>
              </a:rPr>
              <a:t>curb)</a:t>
            </a:r>
          </a:p>
          <a:p>
            <a:pPr marL="234950" indent="-234950" algn="l">
              <a:buFont typeface="Arial" panose="020B0604020202020204" pitchFamily="34" charset="0"/>
              <a:buChar char="•"/>
            </a:pPr>
            <a:r>
              <a:rPr lang="en-US" sz="1400" kern="0" dirty="0" smtClean="0">
                <a:latin typeface="Calibri" panose="020F0502020204030204" pitchFamily="34" charset="0"/>
              </a:rPr>
              <a:t>Appropriate </a:t>
            </a:r>
            <a:r>
              <a:rPr lang="en-US" sz="1400" kern="0" dirty="0">
                <a:latin typeface="Calibri" panose="020F0502020204030204" pitchFamily="34" charset="0"/>
              </a:rPr>
              <a:t>turning radius must be provided to accommodate buses and large vehicles.</a:t>
            </a:r>
          </a:p>
          <a:p>
            <a:pPr algn="l"/>
            <a:endParaRPr lang="en-US" sz="200" u="sng" kern="0" dirty="0" smtClean="0">
              <a:solidFill>
                <a:schemeClr val="accent1"/>
              </a:solidFill>
              <a:latin typeface="Calibri" panose="020F0502020204030204" pitchFamily="34" charset="0"/>
            </a:endParaRPr>
          </a:p>
          <a:p>
            <a:pPr algn="l"/>
            <a:r>
              <a:rPr lang="en-US" sz="1400" u="sng" kern="0" dirty="0" smtClean="0">
                <a:solidFill>
                  <a:schemeClr val="accent1"/>
                </a:solidFill>
                <a:latin typeface="Calibri" panose="020F0502020204030204" pitchFamily="34" charset="0"/>
              </a:rPr>
              <a:t>Project Benefits</a:t>
            </a:r>
            <a:r>
              <a:rPr lang="en-US" sz="1400" kern="0" dirty="0" smtClean="0">
                <a:solidFill>
                  <a:schemeClr val="accent1"/>
                </a:solidFill>
                <a:latin typeface="Calibri" panose="020F0502020204030204" pitchFamily="34" charset="0"/>
              </a:rPr>
              <a:t>:</a:t>
            </a:r>
            <a:endParaRPr lang="en-US" sz="1400" kern="0" dirty="0">
              <a:solidFill>
                <a:schemeClr val="accent1"/>
              </a:solidFill>
              <a:latin typeface="Calibri" panose="020F0502020204030204" pitchFamily="34" charset="0"/>
            </a:endParaRPr>
          </a:p>
          <a:p>
            <a:pPr marL="231775" indent="-231775" algn="l">
              <a:buFont typeface="Arial" panose="020B0604020202020204" pitchFamily="34" charset="0"/>
              <a:buChar char="•"/>
            </a:pPr>
            <a:r>
              <a:rPr lang="en-US" sz="1400" kern="0" dirty="0">
                <a:latin typeface="Calibri" panose="020F0502020204030204" pitchFamily="34" charset="0"/>
              </a:rPr>
              <a:t>Improves circulation for traffic coming to/traveling from the south leg of </a:t>
            </a:r>
            <a:r>
              <a:rPr lang="en-US" sz="1400" kern="0" dirty="0" err="1">
                <a:latin typeface="Calibri" panose="020F0502020204030204" pitchFamily="34" charset="0"/>
              </a:rPr>
              <a:t>Backlick</a:t>
            </a:r>
            <a:r>
              <a:rPr lang="en-US" sz="1400" kern="0" dirty="0">
                <a:latin typeface="Calibri" panose="020F0502020204030204" pitchFamily="34" charset="0"/>
              </a:rPr>
              <a:t> Road. This roadway serves a Fairfax County </a:t>
            </a:r>
            <a:r>
              <a:rPr lang="en-US" sz="1400" kern="0" dirty="0" smtClean="0">
                <a:latin typeface="Calibri" panose="020F0502020204030204" pitchFamily="34" charset="0"/>
              </a:rPr>
              <a:t>bus facility </a:t>
            </a:r>
            <a:r>
              <a:rPr lang="en-US" sz="1400" kern="0" dirty="0">
                <a:latin typeface="Calibri" panose="020F0502020204030204" pitchFamily="34" charset="0"/>
              </a:rPr>
              <a:t>and will be the main access for a future WMATA bus facility.</a:t>
            </a:r>
          </a:p>
          <a:p>
            <a:pPr marL="231775" indent="-231775" algn="l">
              <a:buFont typeface="Arial" panose="020B0604020202020204" pitchFamily="34" charset="0"/>
              <a:buChar char="•"/>
            </a:pPr>
            <a:r>
              <a:rPr lang="en-US" sz="1400" kern="0" dirty="0" smtClean="0">
                <a:latin typeface="Calibri" panose="020F0502020204030204" pitchFamily="34" charset="0"/>
              </a:rPr>
              <a:t>Improves </a:t>
            </a:r>
            <a:r>
              <a:rPr lang="en-US" sz="1400" kern="0" dirty="0">
                <a:latin typeface="Calibri" panose="020F0502020204030204" pitchFamily="34" charset="0"/>
              </a:rPr>
              <a:t>access and line of sight/visibility of the right-turn lane on the </a:t>
            </a:r>
            <a:r>
              <a:rPr lang="en-US" sz="1400" kern="0" dirty="0" err="1">
                <a:latin typeface="Calibri" panose="020F0502020204030204" pitchFamily="34" charset="0"/>
              </a:rPr>
              <a:t>Backlick</a:t>
            </a:r>
            <a:r>
              <a:rPr lang="en-US" sz="1400" kern="0" dirty="0">
                <a:latin typeface="Calibri" panose="020F0502020204030204" pitchFamily="34" charset="0"/>
              </a:rPr>
              <a:t> Road </a:t>
            </a:r>
            <a:r>
              <a:rPr lang="en-US" sz="1400" kern="0" dirty="0" smtClean="0">
                <a:latin typeface="Calibri" panose="020F0502020204030204" pitchFamily="34" charset="0"/>
              </a:rPr>
              <a:t>Connector</a:t>
            </a:r>
          </a:p>
          <a:p>
            <a:pPr marL="231775" indent="-231775" algn="l">
              <a:buFont typeface="Arial" panose="020B0604020202020204" pitchFamily="34" charset="0"/>
              <a:buChar char="•"/>
            </a:pPr>
            <a:endParaRPr lang="en-US" sz="200" kern="0" dirty="0" smtClean="0">
              <a:latin typeface="Calibri" panose="020F0502020204030204" pitchFamily="34" charset="0"/>
            </a:endParaRPr>
          </a:p>
          <a:p>
            <a:pPr algn="l"/>
            <a:r>
              <a:rPr lang="en-US" sz="1400" kern="0" dirty="0" smtClean="0">
                <a:solidFill>
                  <a:schemeClr val="accent1"/>
                </a:solidFill>
                <a:latin typeface="Calibri" panose="020F0502020204030204" pitchFamily="34" charset="0"/>
              </a:rPr>
              <a:t>Benefit Cost Ratio  N/A</a:t>
            </a:r>
          </a:p>
          <a:p>
            <a:pPr algn="l"/>
            <a:endParaRPr lang="en-US" sz="200" kern="0" dirty="0">
              <a:solidFill>
                <a:schemeClr val="accent1"/>
              </a:solidFill>
              <a:latin typeface="Calibri" panose="020F0502020204030204" pitchFamily="34" charset="0"/>
            </a:endParaRPr>
          </a:p>
          <a:p>
            <a:pPr algn="l"/>
            <a:r>
              <a:rPr lang="en-US" sz="1400" kern="0" dirty="0">
                <a:solidFill>
                  <a:schemeClr val="accent1"/>
                </a:solidFill>
                <a:latin typeface="Calibri" panose="020F0502020204030204" pitchFamily="34" charset="0"/>
              </a:rPr>
              <a:t>Planning level cost estimate = </a:t>
            </a:r>
            <a:r>
              <a:rPr lang="en-US" sz="1400" kern="0" dirty="0" smtClean="0">
                <a:solidFill>
                  <a:schemeClr val="accent1"/>
                </a:solidFill>
                <a:latin typeface="Calibri" panose="020F0502020204030204" pitchFamily="34" charset="0"/>
              </a:rPr>
              <a:t>$96,000</a:t>
            </a:r>
          </a:p>
        </p:txBody>
      </p:sp>
      <p:sp>
        <p:nvSpPr>
          <p:cNvPr id="9" name="Title 1"/>
          <p:cNvSpPr txBox="1">
            <a:spLocks/>
          </p:cNvSpPr>
          <p:nvPr/>
        </p:nvSpPr>
        <p:spPr bwMode="auto">
          <a:xfrm>
            <a:off x="198455" y="791633"/>
            <a:ext cx="8751025"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solidFill>
                  <a:schemeClr val="accent1">
                    <a:lumMod val="75000"/>
                  </a:schemeClr>
                </a:solidFill>
                <a:latin typeface="Calibri" panose="020F0502020204030204" pitchFamily="34" charset="0"/>
              </a:rPr>
              <a:t>Improvement D: </a:t>
            </a:r>
            <a:r>
              <a:rPr lang="en-US" sz="2800" kern="0" dirty="0" err="1">
                <a:solidFill>
                  <a:schemeClr val="accent1">
                    <a:lumMod val="75000"/>
                  </a:schemeClr>
                </a:solidFill>
                <a:latin typeface="Calibri" panose="020F0502020204030204" pitchFamily="34" charset="0"/>
              </a:rPr>
              <a:t>Backlick</a:t>
            </a:r>
            <a:r>
              <a:rPr lang="en-US" sz="2800" kern="0" dirty="0">
                <a:solidFill>
                  <a:schemeClr val="accent1">
                    <a:lumMod val="75000"/>
                  </a:schemeClr>
                </a:solidFill>
                <a:latin typeface="Calibri" panose="020F0502020204030204" pitchFamily="34" charset="0"/>
              </a:rPr>
              <a:t> Road Connector - Realign </a:t>
            </a:r>
            <a:r>
              <a:rPr lang="en-US" sz="2800" kern="0" dirty="0" err="1">
                <a:solidFill>
                  <a:schemeClr val="accent1">
                    <a:lumMod val="75000"/>
                  </a:schemeClr>
                </a:solidFill>
                <a:latin typeface="Calibri" panose="020F0502020204030204" pitchFamily="34" charset="0"/>
              </a:rPr>
              <a:t>Backlick</a:t>
            </a:r>
            <a:r>
              <a:rPr lang="en-US" sz="2800" kern="0" dirty="0">
                <a:solidFill>
                  <a:schemeClr val="accent1">
                    <a:lumMod val="75000"/>
                  </a:schemeClr>
                </a:solidFill>
                <a:latin typeface="Calibri" panose="020F0502020204030204" pitchFamily="34" charset="0"/>
              </a:rPr>
              <a:t> Road Northbound approach</a:t>
            </a: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16966" y="1786558"/>
            <a:ext cx="4114800" cy="420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96277" y="2188297"/>
            <a:ext cx="274320" cy="5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a:off x="4605454" y="2163337"/>
            <a:ext cx="1947746" cy="2408663"/>
          </a:xfrm>
          <a:prstGeom prst="straightConnector1">
            <a:avLst/>
          </a:prstGeom>
          <a:solidFill>
            <a:schemeClr val="accent1"/>
          </a:solidFill>
          <a:ln w="25400" cap="flat" cmpd="sng" algn="ctr">
            <a:solidFill>
              <a:schemeClr val="tx1"/>
            </a:solidFill>
            <a:prstDash val="solid"/>
            <a:round/>
            <a:headEnd type="oval"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rot="20795025">
            <a:off x="6169760" y="3087465"/>
            <a:ext cx="2057400" cy="215444"/>
          </a:xfrm>
          <a:prstGeom prst="rect">
            <a:avLst/>
          </a:prstGeom>
          <a:noFill/>
        </p:spPr>
        <p:txBody>
          <a:bodyPr wrap="square" rtlCol="0">
            <a:spAutoFit/>
          </a:bodyPr>
          <a:lstStyle/>
          <a:p>
            <a:r>
              <a:rPr lang="en-US" sz="800" b="1" dirty="0" smtClean="0">
                <a:solidFill>
                  <a:schemeClr val="bg1"/>
                </a:solidFill>
              </a:rPr>
              <a:t>FAIRFAX COUNTY PARKWAY</a:t>
            </a:r>
            <a:endParaRPr lang="en-US" sz="800" b="1" dirty="0">
              <a:solidFill>
                <a:schemeClr val="bg1"/>
              </a:solidFill>
            </a:endParaRPr>
          </a:p>
        </p:txBody>
      </p:sp>
      <p:sp>
        <p:nvSpPr>
          <p:cNvPr id="12" name="Rectangle 11"/>
          <p:cNvSpPr/>
          <p:nvPr/>
        </p:nvSpPr>
        <p:spPr bwMode="auto">
          <a:xfrm rot="19207751">
            <a:off x="5358871" y="5223735"/>
            <a:ext cx="640080" cy="91440"/>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TextBox 12"/>
          <p:cNvSpPr txBox="1"/>
          <p:nvPr/>
        </p:nvSpPr>
        <p:spPr>
          <a:xfrm rot="19268990">
            <a:off x="4808187" y="5041060"/>
            <a:ext cx="2057400" cy="215444"/>
          </a:xfrm>
          <a:prstGeom prst="rect">
            <a:avLst/>
          </a:prstGeom>
          <a:noFill/>
        </p:spPr>
        <p:txBody>
          <a:bodyPr wrap="square" rtlCol="0">
            <a:spAutoFit/>
          </a:bodyPr>
          <a:lstStyle/>
          <a:p>
            <a:r>
              <a:rPr lang="en-US" sz="800" b="1" dirty="0" smtClean="0">
                <a:solidFill>
                  <a:schemeClr val="bg1"/>
                </a:solidFill>
              </a:rPr>
              <a:t>BACKLICK ROAD</a:t>
            </a:r>
            <a:endParaRPr lang="en-US" sz="800" b="1" dirty="0">
              <a:solidFill>
                <a:schemeClr val="bg1"/>
              </a:solidFill>
            </a:endParaRPr>
          </a:p>
        </p:txBody>
      </p:sp>
    </p:spTree>
    <p:extLst>
      <p:ext uri="{BB962C8B-B14F-4D97-AF65-F5344CB8AC3E}">
        <p14:creationId xmlns:p14="http://schemas.microsoft.com/office/powerpoint/2010/main" val="3472250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9" name="Title 1"/>
          <p:cNvSpPr txBox="1">
            <a:spLocks/>
          </p:cNvSpPr>
          <p:nvPr/>
        </p:nvSpPr>
        <p:spPr bwMode="auto">
          <a:xfrm>
            <a:off x="198455" y="791633"/>
            <a:ext cx="8751025"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800" kern="0" dirty="0">
                <a:solidFill>
                  <a:schemeClr val="accent1">
                    <a:lumMod val="75000"/>
                  </a:schemeClr>
                </a:solidFill>
                <a:latin typeface="Calibri" panose="020F0502020204030204" pitchFamily="34" charset="0"/>
              </a:rPr>
              <a:t>Improvement </a:t>
            </a:r>
            <a:r>
              <a:rPr lang="en-US" sz="2800" kern="0" dirty="0" smtClean="0">
                <a:solidFill>
                  <a:schemeClr val="accent1">
                    <a:lumMod val="75000"/>
                  </a:schemeClr>
                </a:solidFill>
                <a:latin typeface="Calibri" panose="020F0502020204030204" pitchFamily="34" charset="0"/>
              </a:rPr>
              <a:t>F1</a:t>
            </a:r>
            <a:r>
              <a:rPr lang="en-US" sz="2800" kern="0" dirty="0">
                <a:solidFill>
                  <a:schemeClr val="accent1">
                    <a:lumMod val="75000"/>
                  </a:schemeClr>
                </a:solidFill>
                <a:latin typeface="Calibri" panose="020F0502020204030204" pitchFamily="34" charset="0"/>
              </a:rPr>
              <a:t>: John J. Kingman Road - Extend Southbound Left-Turn Lane Storage</a:t>
            </a:r>
          </a:p>
        </p:txBody>
      </p:sp>
      <p:sp>
        <p:nvSpPr>
          <p:cNvPr id="6" name="Content Placeholder 2"/>
          <p:cNvSpPr txBox="1">
            <a:spLocks/>
          </p:cNvSpPr>
          <p:nvPr/>
        </p:nvSpPr>
        <p:spPr bwMode="auto">
          <a:xfrm>
            <a:off x="198454" y="3287751"/>
            <a:ext cx="2925745" cy="253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Project Benefits</a:t>
            </a:r>
            <a:r>
              <a:rPr lang="en-US" sz="1400" kern="0" dirty="0" smtClean="0">
                <a:solidFill>
                  <a:schemeClr val="accent1"/>
                </a:solidFill>
                <a:latin typeface="Calibri" panose="020F0502020204030204" pitchFamily="34" charset="0"/>
              </a:rPr>
              <a:t>:</a:t>
            </a:r>
            <a:endParaRPr lang="en-US" sz="1400" kern="0" dirty="0">
              <a:solidFill>
                <a:schemeClr val="accent1"/>
              </a:solidFill>
              <a:latin typeface="Calibri" panose="020F0502020204030204" pitchFamily="34" charset="0"/>
            </a:endParaRPr>
          </a:p>
          <a:p>
            <a:pPr marL="231775" indent="-231775" algn="l">
              <a:buFont typeface="Arial" panose="020B0604020202020204" pitchFamily="34" charset="0"/>
              <a:buChar char="•"/>
            </a:pPr>
            <a:r>
              <a:rPr lang="en-US" sz="1400" kern="0" dirty="0">
                <a:latin typeface="Calibri" panose="020F0502020204030204" pitchFamily="34" charset="0"/>
              </a:rPr>
              <a:t>Increases </a:t>
            </a:r>
            <a:r>
              <a:rPr lang="en-US" sz="1400" kern="0" dirty="0" smtClean="0">
                <a:latin typeface="Calibri" panose="020F0502020204030204" pitchFamily="34" charset="0"/>
              </a:rPr>
              <a:t>SB left storage to 1000’ per lane, to  accommodate future AM </a:t>
            </a:r>
            <a:r>
              <a:rPr lang="en-US" sz="1400" kern="0" dirty="0">
                <a:latin typeface="Calibri" panose="020F0502020204030204" pitchFamily="34" charset="0"/>
              </a:rPr>
              <a:t>peak </a:t>
            </a:r>
            <a:r>
              <a:rPr lang="en-US" sz="1400" kern="0" dirty="0" smtClean="0">
                <a:latin typeface="Calibri" panose="020F0502020204030204" pitchFamily="34" charset="0"/>
              </a:rPr>
              <a:t>hour queue length.</a:t>
            </a:r>
            <a:endParaRPr lang="en-US" sz="1400" kern="0" dirty="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Minimizes blocking of thru lanes by left-turn queues, and allows </a:t>
            </a:r>
            <a:r>
              <a:rPr lang="en-US" sz="1400" kern="0" dirty="0">
                <a:latin typeface="Calibri" panose="020F0502020204030204" pitchFamily="34" charset="0"/>
              </a:rPr>
              <a:t>left-turning vehicles to access left turn lane when </a:t>
            </a:r>
            <a:r>
              <a:rPr lang="en-US" sz="1400" kern="0" dirty="0" smtClean="0">
                <a:latin typeface="Calibri" panose="020F0502020204030204" pitchFamily="34" charset="0"/>
              </a:rPr>
              <a:t>a </a:t>
            </a:r>
            <a:r>
              <a:rPr lang="en-US" sz="1400" kern="0" dirty="0">
                <a:latin typeface="Calibri" panose="020F0502020204030204" pitchFamily="34" charset="0"/>
              </a:rPr>
              <a:t>long thru </a:t>
            </a:r>
            <a:r>
              <a:rPr lang="en-US" sz="1400" kern="0" dirty="0" smtClean="0">
                <a:latin typeface="Calibri" panose="020F0502020204030204" pitchFamily="34" charset="0"/>
              </a:rPr>
              <a:t>queue is  present</a:t>
            </a:r>
          </a:p>
          <a:p>
            <a:pPr marL="231775" indent="-231775" algn="l">
              <a:buFont typeface="Arial" panose="020B0604020202020204" pitchFamily="34" charset="0"/>
              <a:buChar char="•"/>
            </a:pPr>
            <a:endParaRPr lang="en-US" sz="200" kern="0" dirty="0">
              <a:latin typeface="Calibri" panose="020F0502020204030204" pitchFamily="34" charset="0"/>
            </a:endParaRPr>
          </a:p>
          <a:p>
            <a:pPr algn="l"/>
            <a:r>
              <a:rPr lang="en-US" sz="1400" kern="0" dirty="0" smtClean="0">
                <a:solidFill>
                  <a:schemeClr val="accent1"/>
                </a:solidFill>
                <a:latin typeface="Calibri" panose="020F0502020204030204" pitchFamily="34" charset="0"/>
              </a:rPr>
              <a:t>Benefit Cost Ratio N/A</a:t>
            </a:r>
          </a:p>
          <a:p>
            <a:pPr algn="l"/>
            <a:endParaRPr lang="en-US" sz="200" kern="0" dirty="0" smtClean="0">
              <a:solidFill>
                <a:schemeClr val="accent1"/>
              </a:solidFill>
              <a:latin typeface="Calibri" panose="020F0502020204030204" pitchFamily="34" charset="0"/>
            </a:endParaRPr>
          </a:p>
          <a:p>
            <a:pPr algn="l"/>
            <a:r>
              <a:rPr lang="en-US" sz="1400" kern="0" dirty="0">
                <a:solidFill>
                  <a:schemeClr val="accent1"/>
                </a:solidFill>
                <a:latin typeface="Calibri" panose="020F0502020204030204" pitchFamily="34" charset="0"/>
              </a:rPr>
              <a:t>Planning level cost estimate = </a:t>
            </a:r>
            <a:r>
              <a:rPr lang="en-US" sz="1400" kern="0" dirty="0" smtClean="0">
                <a:solidFill>
                  <a:schemeClr val="accent1"/>
                </a:solidFill>
                <a:latin typeface="Calibri" panose="020F0502020204030204" pitchFamily="34" charset="0"/>
              </a:rPr>
              <a:t>$460,000</a:t>
            </a: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749"/>
          <a:stretch/>
        </p:blipFill>
        <p:spPr bwMode="auto">
          <a:xfrm>
            <a:off x="3124200" y="3479005"/>
            <a:ext cx="5715000" cy="2651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98231">
            <a:off x="3364792" y="3689595"/>
            <a:ext cx="274320" cy="5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98456" y="1740097"/>
            <a:ext cx="8476184" cy="155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Improvement Summary: </a:t>
            </a:r>
          </a:p>
          <a:p>
            <a:pPr marL="171450" indent="-171450" algn="l">
              <a:buFont typeface="Arial" panose="020B0604020202020204" pitchFamily="34" charset="0"/>
              <a:buChar char="•"/>
            </a:pPr>
            <a:r>
              <a:rPr lang="en-US" sz="1400" kern="0" dirty="0">
                <a:latin typeface="Calibri" panose="020F0502020204030204" pitchFamily="34" charset="0"/>
              </a:rPr>
              <a:t>The project consists of increasing the storage capacity of the </a:t>
            </a:r>
            <a:r>
              <a:rPr lang="en-US" sz="1400" kern="0" dirty="0" smtClean="0">
                <a:latin typeface="Calibri" panose="020F0502020204030204" pitchFamily="34" charset="0"/>
              </a:rPr>
              <a:t>SB FCP left-turn </a:t>
            </a:r>
            <a:r>
              <a:rPr lang="en-US" sz="1400" kern="0" dirty="0">
                <a:latin typeface="Calibri" panose="020F0502020204030204" pitchFamily="34" charset="0"/>
              </a:rPr>
              <a:t>lanes at John J. Kingman Road by extending </a:t>
            </a:r>
            <a:r>
              <a:rPr lang="en-US" sz="1400" kern="0" dirty="0" smtClean="0">
                <a:latin typeface="Calibri" panose="020F0502020204030204" pitchFamily="34" charset="0"/>
              </a:rPr>
              <a:t>the SB </a:t>
            </a:r>
            <a:r>
              <a:rPr lang="en-US" sz="1400" kern="0" dirty="0">
                <a:latin typeface="Calibri" panose="020F0502020204030204" pitchFamily="34" charset="0"/>
              </a:rPr>
              <a:t>left-turn lanes</a:t>
            </a:r>
            <a:r>
              <a:rPr lang="en-US" sz="1400" kern="0" dirty="0" smtClean="0">
                <a:latin typeface="Calibri" panose="020F0502020204030204" pitchFamily="34" charset="0"/>
              </a:rPr>
              <a:t>.</a:t>
            </a:r>
          </a:p>
          <a:p>
            <a:pPr marL="171450" indent="-171450" algn="l">
              <a:buFont typeface="Arial" panose="020B0604020202020204" pitchFamily="34" charset="0"/>
              <a:buChar char="•"/>
            </a:pPr>
            <a:endParaRPr lang="en-US" sz="200" kern="0" dirty="0" smtClean="0">
              <a:latin typeface="Calibri" panose="020F0502020204030204" pitchFamily="34" charset="0"/>
            </a:endParaRPr>
          </a:p>
          <a:p>
            <a:pPr algn="l"/>
            <a:r>
              <a:rPr lang="en-US" sz="1400" u="sng" kern="0" dirty="0" smtClean="0">
                <a:solidFill>
                  <a:schemeClr val="accent1"/>
                </a:solidFill>
                <a:latin typeface="Calibri" panose="020F0502020204030204" pitchFamily="34" charset="0"/>
              </a:rPr>
              <a:t>Design Considerations</a:t>
            </a:r>
            <a:r>
              <a:rPr lang="en-US" sz="1400" kern="0" dirty="0" smtClean="0">
                <a:solidFill>
                  <a:schemeClr val="accent1"/>
                </a:solidFill>
                <a:latin typeface="Calibri" panose="020F0502020204030204" pitchFamily="34" charset="0"/>
              </a:rPr>
              <a:t>:</a:t>
            </a:r>
          </a:p>
          <a:p>
            <a:pPr marL="234950" indent="-234950" algn="l">
              <a:buFont typeface="Arial" panose="020B0604020202020204" pitchFamily="34" charset="0"/>
              <a:buChar char="•"/>
            </a:pPr>
            <a:r>
              <a:rPr lang="en-US" sz="1400" kern="0" dirty="0">
                <a:latin typeface="Calibri" panose="020F0502020204030204" pitchFamily="34" charset="0"/>
              </a:rPr>
              <a:t>John J. Kingman Gate sign in the median will need to be </a:t>
            </a:r>
            <a:r>
              <a:rPr lang="en-US" sz="1400" kern="0" dirty="0" smtClean="0">
                <a:latin typeface="Calibri" panose="020F0502020204030204" pitchFamily="34" charset="0"/>
              </a:rPr>
              <a:t>relocated.</a:t>
            </a:r>
          </a:p>
          <a:p>
            <a:pPr marL="234950" indent="-234950" algn="l">
              <a:buFont typeface="Arial" panose="020B0604020202020204" pitchFamily="34" charset="0"/>
              <a:buChar char="•"/>
            </a:pPr>
            <a:r>
              <a:rPr lang="en-US" sz="1400" kern="0" dirty="0" smtClean="0">
                <a:latin typeface="Calibri" panose="020F0502020204030204" pitchFamily="34" charset="0"/>
              </a:rPr>
              <a:t>Will </a:t>
            </a:r>
            <a:r>
              <a:rPr lang="en-US" sz="1400" kern="0" dirty="0">
                <a:latin typeface="Calibri" panose="020F0502020204030204" pitchFamily="34" charset="0"/>
              </a:rPr>
              <a:t>need to coordinate with the future access to the proposed </a:t>
            </a:r>
            <a:r>
              <a:rPr lang="en-US" sz="1400" kern="0" dirty="0" smtClean="0">
                <a:latin typeface="Calibri" panose="020F0502020204030204" pitchFamily="34" charset="0"/>
              </a:rPr>
              <a:t>National Museum </a:t>
            </a:r>
            <a:r>
              <a:rPr lang="en-US" sz="1400" kern="0" dirty="0">
                <a:latin typeface="Calibri" panose="020F0502020204030204" pitchFamily="34" charset="0"/>
              </a:rPr>
              <a:t>of the United States Army</a:t>
            </a:r>
            <a:endParaRPr lang="en-US" sz="800" u="sng" kern="0" dirty="0" smtClean="0">
              <a:solidFill>
                <a:schemeClr val="accent1"/>
              </a:solidFill>
              <a:latin typeface="Calibri" panose="020F0502020204030204" pitchFamily="34" charset="0"/>
            </a:endParaRPr>
          </a:p>
        </p:txBody>
      </p:sp>
    </p:spTree>
    <p:extLst>
      <p:ext uri="{BB962C8B-B14F-4D97-AF65-F5344CB8AC3E}">
        <p14:creationId xmlns:p14="http://schemas.microsoft.com/office/powerpoint/2010/main" val="1015950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en-US" altLang="en-US" smtClean="0">
                <a:latin typeface="Calibri" panose="020F0502020204030204" pitchFamily="34" charset="0"/>
              </a:rPr>
              <a:t>Department of Transportation  </a:t>
            </a:r>
            <a:endParaRPr lang="en-US" altLang="en-US">
              <a:latin typeface="Calibri" panose="020F0502020204030204" pitchFamily="34" charset="0"/>
            </a:endParaRPr>
          </a:p>
        </p:txBody>
      </p:sp>
      <p:sp>
        <p:nvSpPr>
          <p:cNvPr id="9" name="Title 1"/>
          <p:cNvSpPr txBox="1">
            <a:spLocks/>
          </p:cNvSpPr>
          <p:nvPr/>
        </p:nvSpPr>
        <p:spPr bwMode="auto">
          <a:xfrm>
            <a:off x="198455" y="791633"/>
            <a:ext cx="8751025" cy="103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US" sz="2300" kern="0" dirty="0">
                <a:solidFill>
                  <a:schemeClr val="accent1">
                    <a:lumMod val="75000"/>
                  </a:schemeClr>
                </a:solidFill>
                <a:latin typeface="Calibri" panose="020F0502020204030204" pitchFamily="34" charset="0"/>
              </a:rPr>
              <a:t>Improvement </a:t>
            </a:r>
            <a:r>
              <a:rPr lang="en-US" sz="2300" kern="0" dirty="0" smtClean="0">
                <a:solidFill>
                  <a:schemeClr val="accent1">
                    <a:lumMod val="75000"/>
                  </a:schemeClr>
                </a:solidFill>
                <a:latin typeface="Calibri" panose="020F0502020204030204" pitchFamily="34" charset="0"/>
              </a:rPr>
              <a:t>F4</a:t>
            </a:r>
            <a:r>
              <a:rPr lang="en-US" sz="2300" kern="0" dirty="0">
                <a:solidFill>
                  <a:schemeClr val="accent1">
                    <a:lumMod val="75000"/>
                  </a:schemeClr>
                </a:solidFill>
                <a:latin typeface="Calibri" panose="020F0502020204030204" pitchFamily="34" charset="0"/>
              </a:rPr>
              <a:t>: </a:t>
            </a:r>
            <a:r>
              <a:rPr lang="en-US" sz="2300" kern="0" dirty="0" smtClean="0">
                <a:solidFill>
                  <a:schemeClr val="accent1">
                    <a:lumMod val="75000"/>
                  </a:schemeClr>
                </a:solidFill>
                <a:latin typeface="Calibri" panose="020F0502020204030204" pitchFamily="34" charset="0"/>
              </a:rPr>
              <a:t>Southbound Fairfax County Parkway- </a:t>
            </a:r>
            <a:r>
              <a:rPr lang="en-US" sz="2300" kern="0" dirty="0">
                <a:solidFill>
                  <a:schemeClr val="accent1">
                    <a:lumMod val="75000"/>
                  </a:schemeClr>
                </a:solidFill>
                <a:latin typeface="Calibri" panose="020F0502020204030204" pitchFamily="34" charset="0"/>
              </a:rPr>
              <a:t>Add an Auxiliary Lane along Southbound </a:t>
            </a:r>
            <a:r>
              <a:rPr lang="en-US" sz="2300" kern="0" dirty="0" smtClean="0">
                <a:solidFill>
                  <a:schemeClr val="accent1">
                    <a:lumMod val="75000"/>
                  </a:schemeClr>
                </a:solidFill>
                <a:latin typeface="Calibri" panose="020F0502020204030204" pitchFamily="34" charset="0"/>
              </a:rPr>
              <a:t>FCP from John J. Kingman Road to </a:t>
            </a:r>
            <a:r>
              <a:rPr lang="en-US" sz="2300" kern="0" dirty="0">
                <a:solidFill>
                  <a:schemeClr val="accent1">
                    <a:lumMod val="75000"/>
                  </a:schemeClr>
                </a:solidFill>
                <a:latin typeface="Calibri" panose="020F0502020204030204" pitchFamily="34" charset="0"/>
              </a:rPr>
              <a:t>US Route 1</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92" r="3778" b="11315"/>
          <a:stretch/>
        </p:blipFill>
        <p:spPr bwMode="auto">
          <a:xfrm>
            <a:off x="3276600" y="3212317"/>
            <a:ext cx="5491020"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198456" y="1740097"/>
            <a:ext cx="8476184" cy="155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Improvement Summary: </a:t>
            </a:r>
          </a:p>
          <a:p>
            <a:pPr marL="171450" indent="-171450" algn="l">
              <a:buFont typeface="Arial" panose="020B0604020202020204" pitchFamily="34" charset="0"/>
              <a:buChar char="•"/>
            </a:pPr>
            <a:r>
              <a:rPr lang="en-US" sz="1400" kern="0" dirty="0" smtClean="0">
                <a:latin typeface="Calibri" panose="020F0502020204030204" pitchFamily="34" charset="0"/>
              </a:rPr>
              <a:t>Increase </a:t>
            </a:r>
            <a:r>
              <a:rPr lang="en-US" sz="1400" kern="0" dirty="0">
                <a:latin typeface="Calibri" panose="020F0502020204030204" pitchFamily="34" charset="0"/>
              </a:rPr>
              <a:t>the capacity of </a:t>
            </a:r>
            <a:r>
              <a:rPr lang="en-US" sz="1400" kern="0" dirty="0" smtClean="0">
                <a:latin typeface="Calibri" panose="020F0502020204030204" pitchFamily="34" charset="0"/>
              </a:rPr>
              <a:t>FCP in </a:t>
            </a:r>
            <a:r>
              <a:rPr lang="en-US" sz="1400" kern="0" dirty="0">
                <a:latin typeface="Calibri" panose="020F0502020204030204" pitchFamily="34" charset="0"/>
              </a:rPr>
              <a:t>the vicinity of John J. Kingman Road by adding a third thru lane in the </a:t>
            </a:r>
            <a:r>
              <a:rPr lang="en-US" sz="1400" kern="0" dirty="0" smtClean="0">
                <a:latin typeface="Calibri" panose="020F0502020204030204" pitchFamily="34" charset="0"/>
              </a:rPr>
              <a:t>SB </a:t>
            </a:r>
            <a:r>
              <a:rPr lang="en-US" sz="1400" kern="0" dirty="0">
                <a:latin typeface="Calibri" panose="020F0502020204030204" pitchFamily="34" charset="0"/>
              </a:rPr>
              <a:t>direction to Route </a:t>
            </a:r>
            <a:r>
              <a:rPr lang="en-US" sz="1400" kern="0" dirty="0" smtClean="0">
                <a:latin typeface="Calibri" panose="020F0502020204030204" pitchFamily="34" charset="0"/>
              </a:rPr>
              <a:t>1.</a:t>
            </a:r>
            <a:endParaRPr lang="en-US" sz="1400" kern="0" dirty="0">
              <a:latin typeface="Calibri" panose="020F0502020204030204" pitchFamily="34" charset="0"/>
            </a:endParaRPr>
          </a:p>
          <a:p>
            <a:pPr marL="171450" indent="-171450" algn="l">
              <a:buFont typeface="Arial" panose="020B0604020202020204" pitchFamily="34" charset="0"/>
              <a:buChar char="•"/>
            </a:pPr>
            <a:endParaRPr lang="en-US" sz="600" kern="0" dirty="0" smtClean="0">
              <a:latin typeface="Calibri" panose="020F0502020204030204" pitchFamily="34" charset="0"/>
            </a:endParaRPr>
          </a:p>
          <a:p>
            <a:pPr algn="l"/>
            <a:r>
              <a:rPr lang="en-US" sz="1400" u="sng" kern="0" dirty="0" smtClean="0">
                <a:solidFill>
                  <a:schemeClr val="accent1"/>
                </a:solidFill>
                <a:latin typeface="Calibri" panose="020F0502020204030204" pitchFamily="34" charset="0"/>
              </a:rPr>
              <a:t>Design Considerations</a:t>
            </a:r>
            <a:r>
              <a:rPr lang="en-US" sz="1400" kern="0" dirty="0" smtClean="0">
                <a:solidFill>
                  <a:schemeClr val="accent1"/>
                </a:solidFill>
                <a:latin typeface="Calibri" panose="020F0502020204030204" pitchFamily="34" charset="0"/>
              </a:rPr>
              <a:t>:</a:t>
            </a:r>
          </a:p>
          <a:p>
            <a:pPr marL="234950" indent="-234950" algn="l">
              <a:buFont typeface="Arial" panose="020B0604020202020204" pitchFamily="34" charset="0"/>
              <a:buChar char="•"/>
            </a:pPr>
            <a:r>
              <a:rPr lang="en-US" sz="1400" kern="0" dirty="0">
                <a:latin typeface="Calibri" panose="020F0502020204030204" pitchFamily="34" charset="0"/>
              </a:rPr>
              <a:t>Signal modifications will be required to accommodate the auxiliary </a:t>
            </a:r>
            <a:r>
              <a:rPr lang="en-US" sz="1400" kern="0" dirty="0" smtClean="0">
                <a:latin typeface="Calibri" panose="020F0502020204030204" pitchFamily="34" charset="0"/>
              </a:rPr>
              <a:t>lane. Design </a:t>
            </a:r>
            <a:r>
              <a:rPr lang="en-US" sz="1400" kern="0" dirty="0">
                <a:latin typeface="Calibri" panose="020F0502020204030204" pitchFamily="34" charset="0"/>
              </a:rPr>
              <a:t>will need to be coordinated with VDOT project at Route </a:t>
            </a:r>
            <a:r>
              <a:rPr lang="en-US" sz="1400" kern="0" dirty="0" smtClean="0">
                <a:latin typeface="Calibri" panose="020F0502020204030204" pitchFamily="34" charset="0"/>
              </a:rPr>
              <a:t>1.</a:t>
            </a:r>
            <a:endParaRPr lang="en-US" sz="1400" kern="0" dirty="0">
              <a:latin typeface="Calibri" panose="020F0502020204030204" pitchFamily="34" charset="0"/>
            </a:endParaRPr>
          </a:p>
        </p:txBody>
      </p:sp>
      <p:sp>
        <p:nvSpPr>
          <p:cNvPr id="8" name="Content Placeholder 2"/>
          <p:cNvSpPr txBox="1">
            <a:spLocks/>
          </p:cNvSpPr>
          <p:nvPr/>
        </p:nvSpPr>
        <p:spPr bwMode="auto">
          <a:xfrm>
            <a:off x="198454" y="3352800"/>
            <a:ext cx="300194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en-US" sz="1400" u="sng" kern="0" dirty="0" smtClean="0">
                <a:solidFill>
                  <a:schemeClr val="accent1"/>
                </a:solidFill>
                <a:latin typeface="Calibri" panose="020F0502020204030204" pitchFamily="34" charset="0"/>
              </a:rPr>
              <a:t>Project Benefits</a:t>
            </a:r>
            <a:r>
              <a:rPr lang="en-US" sz="1400" kern="0" dirty="0" smtClean="0">
                <a:solidFill>
                  <a:schemeClr val="accent1"/>
                </a:solidFill>
                <a:latin typeface="Calibri" panose="020F0502020204030204" pitchFamily="34" charset="0"/>
              </a:rPr>
              <a:t>:</a:t>
            </a:r>
            <a:endParaRPr lang="en-US" sz="1400" kern="0" dirty="0">
              <a:solidFill>
                <a:schemeClr val="accent1"/>
              </a:solidFill>
              <a:latin typeface="Calibri" panose="020F0502020204030204" pitchFamily="34" charset="0"/>
            </a:endParaRPr>
          </a:p>
          <a:p>
            <a:pPr marL="231775" indent="-231775" algn="l">
              <a:buFont typeface="Arial" panose="020B0604020202020204" pitchFamily="34" charset="0"/>
              <a:buChar char="•"/>
            </a:pPr>
            <a:r>
              <a:rPr lang="en-US" sz="1400" kern="0" dirty="0">
                <a:latin typeface="Calibri" panose="020F0502020204030204" pitchFamily="34" charset="0"/>
              </a:rPr>
              <a:t>Increases capacity of </a:t>
            </a:r>
            <a:r>
              <a:rPr lang="en-US" sz="1400" kern="0" dirty="0" smtClean="0">
                <a:latin typeface="Calibri" panose="020F0502020204030204" pitchFamily="34" charset="0"/>
              </a:rPr>
              <a:t>SB FCP.</a:t>
            </a:r>
            <a:endParaRPr lang="en-US" sz="1400" kern="0" dirty="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Reduces </a:t>
            </a:r>
            <a:r>
              <a:rPr lang="en-US" sz="1400" kern="0" dirty="0">
                <a:latin typeface="Calibri" panose="020F0502020204030204" pitchFamily="34" charset="0"/>
              </a:rPr>
              <a:t>potential of through vehicle queuing to block </a:t>
            </a:r>
            <a:r>
              <a:rPr lang="en-US" sz="1400" kern="0" dirty="0" smtClean="0">
                <a:latin typeface="Calibri" panose="020F0502020204030204" pitchFamily="34" charset="0"/>
              </a:rPr>
              <a:t>left-turning </a:t>
            </a:r>
            <a:r>
              <a:rPr lang="en-US" sz="1400" kern="0" dirty="0">
                <a:latin typeface="Calibri" panose="020F0502020204030204" pitchFamily="34" charset="0"/>
              </a:rPr>
              <a:t>vehicles at the </a:t>
            </a:r>
            <a:r>
              <a:rPr lang="en-US" sz="1400" kern="0" dirty="0" smtClean="0">
                <a:latin typeface="Calibri" panose="020F0502020204030204" pitchFamily="34" charset="0"/>
              </a:rPr>
              <a:t>intersection</a:t>
            </a:r>
            <a:endParaRPr lang="en-US" sz="1400" kern="0" dirty="0">
              <a:latin typeface="Calibri" panose="020F0502020204030204" pitchFamily="34" charset="0"/>
            </a:endParaRPr>
          </a:p>
          <a:p>
            <a:pPr marL="231775" indent="-231775" algn="l">
              <a:buFont typeface="Arial" panose="020B0604020202020204" pitchFamily="34" charset="0"/>
              <a:buChar char="•"/>
            </a:pPr>
            <a:r>
              <a:rPr lang="en-US" sz="1400" kern="0" dirty="0" smtClean="0">
                <a:latin typeface="Calibri" panose="020F0502020204030204" pitchFamily="34" charset="0"/>
              </a:rPr>
              <a:t>Reduces </a:t>
            </a:r>
            <a:r>
              <a:rPr lang="en-US" sz="1400" kern="0" dirty="0">
                <a:latin typeface="Calibri" panose="020F0502020204030204" pitchFamily="34" charset="0"/>
              </a:rPr>
              <a:t>the overall intersection vehicle </a:t>
            </a:r>
            <a:r>
              <a:rPr lang="en-US" sz="1400" kern="0" dirty="0" smtClean="0">
                <a:latin typeface="Calibri" panose="020F0502020204030204" pitchFamily="34" charset="0"/>
              </a:rPr>
              <a:t>delay</a:t>
            </a:r>
          </a:p>
          <a:p>
            <a:pPr marL="231775" indent="-231775" algn="l">
              <a:buFont typeface="Arial" panose="020B0604020202020204" pitchFamily="34" charset="0"/>
              <a:buChar char="•"/>
            </a:pPr>
            <a:endParaRPr lang="en-US" sz="800" kern="0" dirty="0">
              <a:latin typeface="Calibri" panose="020F0502020204030204" pitchFamily="34" charset="0"/>
            </a:endParaRPr>
          </a:p>
          <a:p>
            <a:pPr algn="l"/>
            <a:r>
              <a:rPr lang="en-US" sz="1400" kern="0" dirty="0" smtClean="0">
                <a:solidFill>
                  <a:schemeClr val="accent1"/>
                </a:solidFill>
                <a:latin typeface="Calibri" panose="020F0502020204030204" pitchFamily="34" charset="0"/>
              </a:rPr>
              <a:t>Benefit Cost Ratio = 5.1</a:t>
            </a:r>
          </a:p>
          <a:p>
            <a:pPr algn="l"/>
            <a:endParaRPr lang="en-US" sz="400" kern="0" dirty="0" smtClean="0">
              <a:solidFill>
                <a:schemeClr val="accent1"/>
              </a:solidFill>
              <a:latin typeface="Calibri" panose="020F0502020204030204" pitchFamily="34" charset="0"/>
            </a:endParaRPr>
          </a:p>
          <a:p>
            <a:pPr algn="l"/>
            <a:r>
              <a:rPr lang="en-US" sz="1400" kern="0" dirty="0">
                <a:solidFill>
                  <a:schemeClr val="accent1"/>
                </a:solidFill>
                <a:latin typeface="Calibri" panose="020F0502020204030204" pitchFamily="34" charset="0"/>
              </a:rPr>
              <a:t>Planning level cost estimate = </a:t>
            </a:r>
            <a:r>
              <a:rPr lang="en-US" sz="1400" kern="0" dirty="0" smtClean="0">
                <a:solidFill>
                  <a:schemeClr val="accent1"/>
                </a:solidFill>
                <a:latin typeface="Calibri" panose="020F0502020204030204" pitchFamily="34" charset="0"/>
              </a:rPr>
              <a:t>$3,226,000</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55402" y="3226398"/>
            <a:ext cx="274320" cy="5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972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CD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CDO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CD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CD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CD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CD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CD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CD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CD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CD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CD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CD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CD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CD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4090</TotalTime>
  <Words>2649</Words>
  <Application>Microsoft Office PowerPoint</Application>
  <PresentationFormat>On-screen Show (4:3)</PresentationFormat>
  <Paragraphs>265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FCDOT</vt:lpstr>
      <vt:lpstr>Fairfax County Parkway Corridor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Maps – Priority Improvements</vt:lpstr>
      <vt:lpstr>PowerPoint Presentation</vt:lpstr>
      <vt:lpstr>PowerPoint Presentation</vt:lpstr>
      <vt:lpstr>PowerPoint Presentation</vt:lpstr>
      <vt:lpstr>PowerPoint Presentation</vt:lpstr>
      <vt:lpstr>Reference Maps – Other Improvements for Future Consideration</vt:lpstr>
      <vt:lpstr>PowerPoint Presentation</vt:lpstr>
      <vt:lpstr>PowerPoint Presentation</vt:lpstr>
      <vt:lpstr>PowerPoint Presentation</vt:lpstr>
      <vt:lpstr>PowerPoint Presentation</vt:lpstr>
      <vt:lpstr>PowerPoint Presentation</vt:lpstr>
    </vt:vector>
  </TitlesOfParts>
  <Company>Fairfax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Holt, Vanessa</dc:creator>
  <cp:lastModifiedBy>Lam, Calvin C.</cp:lastModifiedBy>
  <cp:revision>80</cp:revision>
  <cp:lastPrinted>2015-11-25T16:08:58Z</cp:lastPrinted>
  <dcterms:created xsi:type="dcterms:W3CDTF">2015-10-07T13:51:46Z</dcterms:created>
  <dcterms:modified xsi:type="dcterms:W3CDTF">2015-11-25T16:22:57Z</dcterms:modified>
</cp:coreProperties>
</file>