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7" r:id="rId2"/>
    <p:sldId id="258" r:id="rId3"/>
    <p:sldId id="259" r:id="rId4"/>
    <p:sldId id="260" r:id="rId5"/>
    <p:sldId id="261" r:id="rId6"/>
    <p:sldId id="262" r:id="rId7"/>
    <p:sldId id="263" r:id="rId8"/>
    <p:sldId id="264" r:id="rId9"/>
    <p:sldId id="265" r:id="rId10"/>
    <p:sldId id="269" r:id="rId11"/>
    <p:sldId id="266" r:id="rId12"/>
    <p:sldId id="267" r:id="rId13"/>
    <p:sldId id="268" r:id="rId14"/>
    <p:sldId id="270" r:id="rId15"/>
    <p:sldId id="271" r:id="rId16"/>
    <p:sldId id="272" r:id="rId17"/>
    <p:sldId id="282" r:id="rId18"/>
    <p:sldId id="274" r:id="rId19"/>
    <p:sldId id="275" r:id="rId20"/>
    <p:sldId id="277" r:id="rId21"/>
    <p:sldId id="278" r:id="rId22"/>
    <p:sldId id="279" r:id="rId23"/>
    <p:sldId id="281" r:id="rId24"/>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0401B988-07B9-4FFD-8DBE-8E472CAD1585}">
          <p14:sldIdLst>
            <p14:sldId id="257"/>
            <p14:sldId id="258"/>
            <p14:sldId id="259"/>
            <p14:sldId id="260"/>
            <p14:sldId id="261"/>
            <p14:sldId id="262"/>
            <p14:sldId id="263"/>
            <p14:sldId id="264"/>
            <p14:sldId id="265"/>
            <p14:sldId id="269"/>
            <p14:sldId id="266"/>
            <p14:sldId id="267"/>
            <p14:sldId id="268"/>
            <p14:sldId id="270"/>
            <p14:sldId id="271"/>
            <p14:sldId id="272"/>
            <p14:sldId id="282"/>
            <p14:sldId id="274"/>
            <p14:sldId id="275"/>
            <p14:sldId id="277"/>
            <p14:sldId id="278"/>
            <p14:sldId id="279"/>
            <p14:sldId id="281"/>
          </p14:sldIdLst>
        </p14:section>
        <p14:section name="Untitled Section" id="{77548FFF-A029-464F-9B78-3C878BEF6C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Burke" initials="" lastIdx="0" clrIdx="0"/>
  <p:cmAuthor id="2" name="Burke, Thomas W."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585" autoAdjust="0"/>
  </p:normalViewPr>
  <p:slideViewPr>
    <p:cSldViewPr>
      <p:cViewPr varScale="1">
        <p:scale>
          <a:sx n="110" d="100"/>
          <a:sy n="110" d="100"/>
        </p:scale>
        <p:origin x="16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1050" y="-9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82" name="Rectangle 6"/>
          <p:cNvSpPr>
            <a:spLocks noGrp="1" noChangeArrowheads="1"/>
          </p:cNvSpPr>
          <p:nvPr>
            <p:ph type="hdr" sz="quarter"/>
          </p:nvPr>
        </p:nvSpPr>
        <p:spPr bwMode="auto">
          <a:xfrm>
            <a:off x="77788" y="76803"/>
            <a:ext cx="6699250" cy="77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pic>
        <p:nvPicPr>
          <p:cNvPr id="31747" name="Picture 7" descr="CoSeal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4" y="124811"/>
            <a:ext cx="654050" cy="6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8"/>
          <p:cNvSpPr txBox="1">
            <a:spLocks noChangeArrowheads="1"/>
          </p:cNvSpPr>
          <p:nvPr/>
        </p:nvSpPr>
        <p:spPr bwMode="auto">
          <a:xfrm>
            <a:off x="1135063" y="280013"/>
            <a:ext cx="3460750" cy="42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sz="2000" dirty="0" smtClean="0">
                <a:latin typeface="Times New Roman" pitchFamily="18" charset="0"/>
              </a:rPr>
              <a:t>County of Fairfax, Virginia</a:t>
            </a:r>
            <a:endParaRPr lang="en-US" dirty="0" smtClean="0"/>
          </a:p>
        </p:txBody>
      </p:sp>
      <p:sp>
        <p:nvSpPr>
          <p:cNvPr id="31749" name="Line 9"/>
          <p:cNvSpPr>
            <a:spLocks noChangeShapeType="1"/>
          </p:cNvSpPr>
          <p:nvPr/>
        </p:nvSpPr>
        <p:spPr bwMode="auto">
          <a:xfrm>
            <a:off x="1169988" y="619227"/>
            <a:ext cx="5607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4" name="Rectangle 10"/>
          <p:cNvSpPr>
            <a:spLocks noChangeArrowheads="1"/>
          </p:cNvSpPr>
          <p:nvPr/>
        </p:nvSpPr>
        <p:spPr bwMode="auto">
          <a:xfrm>
            <a:off x="311155" y="8598779"/>
            <a:ext cx="2960688" cy="46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altLang="en-US" sz="1000" dirty="0" smtClean="0"/>
              <a:t>Department of Transportation</a:t>
            </a:r>
          </a:p>
          <a:p>
            <a:pPr algn="l" eaLnBrk="1" hangingPunct="1">
              <a:defRPr/>
            </a:pPr>
            <a:endParaRPr lang="en-US" altLang="en-US" sz="1000" dirty="0" smtClean="0"/>
          </a:p>
          <a:p>
            <a:pPr algn="l" eaLnBrk="1" hangingPunct="1">
              <a:defRPr/>
            </a:pPr>
            <a:endParaRPr lang="en-US" altLang="en-US" sz="1000" dirty="0" smtClean="0"/>
          </a:p>
        </p:txBody>
      </p:sp>
      <p:pic>
        <p:nvPicPr>
          <p:cNvPr id="31751" name="Picture 11" descr="logo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724" y="8677185"/>
            <a:ext cx="1019175" cy="46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2"/>
          <p:cNvSpPr>
            <a:spLocks noChangeShapeType="1"/>
          </p:cNvSpPr>
          <p:nvPr/>
        </p:nvSpPr>
        <p:spPr bwMode="auto">
          <a:xfrm>
            <a:off x="388943" y="8598770"/>
            <a:ext cx="6075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609" name="Text Box 14"/>
          <p:cNvSpPr txBox="1">
            <a:spLocks noChangeArrowheads="1"/>
          </p:cNvSpPr>
          <p:nvPr/>
        </p:nvSpPr>
        <p:spPr bwMode="auto">
          <a:xfrm>
            <a:off x="3038486" y="8814790"/>
            <a:ext cx="777875" cy="24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fld id="{B0E1C1D8-ECD0-4515-B350-16AB26F7B699}" type="slidenum">
              <a:rPr lang="en-US" sz="1000" smtClean="0"/>
              <a:pPr eaLnBrk="1" hangingPunct="1">
                <a:spcBef>
                  <a:spcPct val="50000"/>
                </a:spcBef>
                <a:defRPr/>
              </a:pPr>
              <a:t>‹#›</a:t>
            </a:fld>
            <a:endParaRPr lang="en-US" sz="1000" dirty="0" smtClean="0"/>
          </a:p>
        </p:txBody>
      </p:sp>
    </p:spTree>
    <p:extLst>
      <p:ext uri="{BB962C8B-B14F-4D97-AF65-F5344CB8AC3E}">
        <p14:creationId xmlns:p14="http://schemas.microsoft.com/office/powerpoint/2010/main" val="3168972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77788" y="5"/>
            <a:ext cx="6699250" cy="77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a:p>
            <a:pPr>
              <a:defRPr/>
            </a:pPr>
            <a:endParaRPr lang="en-US" dirty="0"/>
          </a:p>
        </p:txBody>
      </p:sp>
      <p:sp>
        <p:nvSpPr>
          <p:cNvPr id="28675" name="Rectangle 4"/>
          <p:cNvSpPr>
            <a:spLocks noGrp="1" noRot="1" noChangeAspect="1" noChangeArrowheads="1" noTextEdit="1"/>
          </p:cNvSpPr>
          <p:nvPr>
            <p:ph type="sldImg" idx="2"/>
          </p:nvPr>
        </p:nvSpPr>
        <p:spPr bwMode="auto">
          <a:xfrm>
            <a:off x="1285875" y="852488"/>
            <a:ext cx="4438650" cy="3330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1676" y="4416190"/>
            <a:ext cx="5607050" cy="402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pic>
        <p:nvPicPr>
          <p:cNvPr id="28677" name="Picture 8" descr="logo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724" y="8677185"/>
            <a:ext cx="1019175" cy="46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5" descr="CoSeal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4" y="124811"/>
            <a:ext cx="654050" cy="6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17"/>
          <p:cNvSpPr txBox="1">
            <a:spLocks noChangeArrowheads="1"/>
          </p:cNvSpPr>
          <p:nvPr/>
        </p:nvSpPr>
        <p:spPr bwMode="auto">
          <a:xfrm>
            <a:off x="1135063" y="280013"/>
            <a:ext cx="3460750" cy="42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sz="2000" dirty="0" smtClean="0">
                <a:latin typeface="Times New Roman" pitchFamily="18" charset="0"/>
              </a:rPr>
              <a:t>County of Fairfax, Virginia</a:t>
            </a:r>
            <a:endParaRPr lang="en-US" dirty="0" smtClean="0"/>
          </a:p>
        </p:txBody>
      </p:sp>
      <p:sp>
        <p:nvSpPr>
          <p:cNvPr id="28680" name="Line 20"/>
          <p:cNvSpPr>
            <a:spLocks noChangeShapeType="1"/>
          </p:cNvSpPr>
          <p:nvPr/>
        </p:nvSpPr>
        <p:spPr bwMode="auto">
          <a:xfrm>
            <a:off x="1169988" y="619227"/>
            <a:ext cx="5607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1" name="Line 21"/>
          <p:cNvSpPr>
            <a:spLocks noChangeShapeType="1"/>
          </p:cNvSpPr>
          <p:nvPr/>
        </p:nvSpPr>
        <p:spPr bwMode="auto">
          <a:xfrm>
            <a:off x="388943" y="8598770"/>
            <a:ext cx="6075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730" name="Rectangle 22"/>
          <p:cNvSpPr>
            <a:spLocks noChangeArrowheads="1"/>
          </p:cNvSpPr>
          <p:nvPr/>
        </p:nvSpPr>
        <p:spPr bwMode="auto">
          <a:xfrm>
            <a:off x="311155" y="8598779"/>
            <a:ext cx="2960688" cy="46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altLang="en-US" sz="1000" dirty="0" smtClean="0"/>
              <a:t>Department of Transportation</a:t>
            </a:r>
          </a:p>
          <a:p>
            <a:pPr algn="l" eaLnBrk="1" hangingPunct="1">
              <a:defRPr/>
            </a:pPr>
            <a:endParaRPr lang="en-US" altLang="en-US" sz="1000" dirty="0" smtClean="0"/>
          </a:p>
          <a:p>
            <a:pPr algn="l" eaLnBrk="1" hangingPunct="1">
              <a:defRPr/>
            </a:pPr>
            <a:endParaRPr lang="en-US" altLang="en-US" sz="1000" dirty="0" smtClean="0"/>
          </a:p>
        </p:txBody>
      </p:sp>
      <p:sp>
        <p:nvSpPr>
          <p:cNvPr id="23563" name="Text Box 24"/>
          <p:cNvSpPr txBox="1">
            <a:spLocks noChangeArrowheads="1"/>
          </p:cNvSpPr>
          <p:nvPr/>
        </p:nvSpPr>
        <p:spPr bwMode="auto">
          <a:xfrm>
            <a:off x="3038486" y="8814790"/>
            <a:ext cx="777875" cy="24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fld id="{77017DB0-89CF-453A-9DCF-358E9D4AB747}" type="slidenum">
              <a:rPr lang="en-US" sz="1000" smtClean="0"/>
              <a:pPr eaLnBrk="1" hangingPunct="1">
                <a:spcBef>
                  <a:spcPct val="50000"/>
                </a:spcBef>
                <a:defRPr/>
              </a:pPr>
              <a:t>‹#›</a:t>
            </a:fld>
            <a:endParaRPr lang="en-US" sz="1000" dirty="0" smtClean="0"/>
          </a:p>
        </p:txBody>
      </p:sp>
    </p:spTree>
    <p:extLst>
      <p:ext uri="{BB962C8B-B14F-4D97-AF65-F5344CB8AC3E}">
        <p14:creationId xmlns:p14="http://schemas.microsoft.com/office/powerpoint/2010/main" val="2555241473"/>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p:spPr>
        <p:txBody>
          <a:bodyPr/>
          <a:lstStyle>
            <a:lvl1pPr defTabSz="915054" eaLnBrk="0" hangingPunct="0">
              <a:defRPr>
                <a:solidFill>
                  <a:schemeClr val="tx1"/>
                </a:solidFill>
                <a:latin typeface="Arial" charset="0"/>
                <a:cs typeface="Arial" charset="0"/>
              </a:defRPr>
            </a:lvl1pPr>
            <a:lvl2pPr marL="716130" indent="-275434" defTabSz="915054" eaLnBrk="0" hangingPunct="0">
              <a:defRPr>
                <a:solidFill>
                  <a:schemeClr val="tx1"/>
                </a:solidFill>
                <a:latin typeface="Arial" charset="0"/>
                <a:cs typeface="Arial" charset="0"/>
              </a:defRPr>
            </a:lvl2pPr>
            <a:lvl3pPr marL="1101738" indent="-220348" defTabSz="915054" eaLnBrk="0" hangingPunct="0">
              <a:defRPr>
                <a:solidFill>
                  <a:schemeClr val="tx1"/>
                </a:solidFill>
                <a:latin typeface="Arial" charset="0"/>
                <a:cs typeface="Arial" charset="0"/>
              </a:defRPr>
            </a:lvl3pPr>
            <a:lvl4pPr marL="1542433" indent="-220348" defTabSz="915054" eaLnBrk="0" hangingPunct="0">
              <a:defRPr>
                <a:solidFill>
                  <a:schemeClr val="tx1"/>
                </a:solidFill>
                <a:latin typeface="Arial" charset="0"/>
                <a:cs typeface="Arial" charset="0"/>
              </a:defRPr>
            </a:lvl4pPr>
            <a:lvl5pPr marL="1983128" indent="-220348" defTabSz="915054" eaLnBrk="0" hangingPunct="0">
              <a:defRPr>
                <a:solidFill>
                  <a:schemeClr val="tx1"/>
                </a:solidFill>
                <a:latin typeface="Arial" charset="0"/>
                <a:cs typeface="Arial" charset="0"/>
              </a:defRPr>
            </a:lvl5pPr>
            <a:lvl6pPr marL="2423823" indent="-220348" algn="ctr" defTabSz="915054" eaLnBrk="0" fontAlgn="base" hangingPunct="0">
              <a:spcBef>
                <a:spcPct val="0"/>
              </a:spcBef>
              <a:spcAft>
                <a:spcPct val="0"/>
              </a:spcAft>
              <a:defRPr>
                <a:solidFill>
                  <a:schemeClr val="tx1"/>
                </a:solidFill>
                <a:latin typeface="Arial" charset="0"/>
                <a:cs typeface="Arial" charset="0"/>
              </a:defRPr>
            </a:lvl6pPr>
            <a:lvl7pPr marL="2864518" indent="-220348" algn="ctr" defTabSz="915054" eaLnBrk="0" fontAlgn="base" hangingPunct="0">
              <a:spcBef>
                <a:spcPct val="0"/>
              </a:spcBef>
              <a:spcAft>
                <a:spcPct val="0"/>
              </a:spcAft>
              <a:defRPr>
                <a:solidFill>
                  <a:schemeClr val="tx1"/>
                </a:solidFill>
                <a:latin typeface="Arial" charset="0"/>
                <a:cs typeface="Arial" charset="0"/>
              </a:defRPr>
            </a:lvl7pPr>
            <a:lvl8pPr marL="3305213" indent="-220348" algn="ctr" defTabSz="915054" eaLnBrk="0" fontAlgn="base" hangingPunct="0">
              <a:spcBef>
                <a:spcPct val="0"/>
              </a:spcBef>
              <a:spcAft>
                <a:spcPct val="0"/>
              </a:spcAft>
              <a:defRPr>
                <a:solidFill>
                  <a:schemeClr val="tx1"/>
                </a:solidFill>
                <a:latin typeface="Arial" charset="0"/>
                <a:cs typeface="Arial" charset="0"/>
              </a:defRPr>
            </a:lvl8pPr>
            <a:lvl9pPr marL="3745908" indent="-220348" algn="ctr" defTabSz="915054"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mtClean="0"/>
          </a:p>
          <a:p>
            <a:pPr eaLnBrk="1" hangingPunct="1"/>
            <a:endParaRPr lang="en-US" smtClean="0"/>
          </a:p>
        </p:txBody>
      </p:sp>
      <p:sp>
        <p:nvSpPr>
          <p:cNvPr id="40963" name="Rectangle 2"/>
          <p:cNvSpPr>
            <a:spLocks noGrp="1" noRot="1" noChangeAspect="1" noChangeArrowheads="1" noTextEdit="1"/>
          </p:cNvSpPr>
          <p:nvPr>
            <p:ph type="sldImg"/>
          </p:nvPr>
        </p:nvSpPr>
        <p:spPr>
          <a:xfrm>
            <a:off x="1287463" y="854075"/>
            <a:ext cx="4438650" cy="3328988"/>
          </a:xfrm>
          <a:ln/>
        </p:spPr>
      </p:sp>
      <p:sp>
        <p:nvSpPr>
          <p:cNvPr id="40964" name="Rectangle 3"/>
          <p:cNvSpPr>
            <a:spLocks noGrp="1" noChangeArrowheads="1"/>
          </p:cNvSpPr>
          <p:nvPr>
            <p:ph type="body" idx="1"/>
          </p:nvPr>
        </p:nvSpPr>
        <p:spPr>
          <a:xfrm>
            <a:off x="701349" y="4416099"/>
            <a:ext cx="5607711" cy="3813552"/>
          </a:xfrm>
          <a:noFill/>
        </p:spPr>
        <p:txBody>
          <a:bodyPr/>
          <a:lstStyle/>
          <a:p>
            <a:pPr marL="227999" indent="-227999" eaLnBrk="1" hangingPunct="1"/>
            <a:r>
              <a:rPr lang="en-US" dirty="0" smtClean="0"/>
              <a:t>Thanks</a:t>
            </a:r>
            <a:r>
              <a:rPr lang="en-US" baseline="0" dirty="0" smtClean="0"/>
              <a:t> to Sharon </a:t>
            </a:r>
            <a:r>
              <a:rPr lang="en-US" baseline="0" dirty="0" err="1" smtClean="0"/>
              <a:t>Bulova</a:t>
            </a:r>
            <a:r>
              <a:rPr lang="en-US" baseline="0" dirty="0" smtClean="0"/>
              <a:t> for introductory remarks. </a:t>
            </a:r>
          </a:p>
          <a:p>
            <a:pPr marL="227999" indent="-227999" eaLnBrk="1" hangingPunct="1"/>
            <a:r>
              <a:rPr lang="en-US" dirty="0" smtClean="0"/>
              <a:t>Pleased to introduce proposed</a:t>
            </a:r>
            <a:r>
              <a:rPr lang="en-US" baseline="0" dirty="0" smtClean="0"/>
              <a:t> HQTN concept at tonight’s briefing.</a:t>
            </a:r>
          </a:p>
          <a:p>
            <a:pPr marL="165977" indent="-165977">
              <a:spcBef>
                <a:spcPct val="0"/>
              </a:spcBef>
              <a:buFontTx/>
              <a:buChar char="-"/>
            </a:pPr>
            <a:r>
              <a:rPr lang="en-US" dirty="0" smtClean="0"/>
              <a:t>Introductions</a:t>
            </a:r>
          </a:p>
          <a:p>
            <a:pPr marL="165977" indent="-165977">
              <a:spcBef>
                <a:spcPct val="0"/>
              </a:spcBef>
              <a:buFontTx/>
              <a:buChar char="-"/>
            </a:pPr>
            <a:r>
              <a:rPr lang="en-US" b="0" dirty="0" smtClean="0"/>
              <a:t>Glad</a:t>
            </a:r>
            <a:r>
              <a:rPr lang="en-US" b="0" baseline="0" dirty="0" smtClean="0"/>
              <a:t> to be at the stage of the study with recommendations</a:t>
            </a:r>
          </a:p>
          <a:p>
            <a:pPr marL="165977" indent="-165977">
              <a:spcBef>
                <a:spcPct val="0"/>
              </a:spcBef>
              <a:buFontTx/>
              <a:buChar char="-"/>
            </a:pPr>
            <a:r>
              <a:rPr lang="en-US" b="0" baseline="0" dirty="0" smtClean="0"/>
              <a:t>Presenting our Proposed HQTN Concept and its measures of effectiveness</a:t>
            </a:r>
          </a:p>
          <a:p>
            <a:pPr marL="165977" indent="-165977">
              <a:spcBef>
                <a:spcPct val="0"/>
              </a:spcBef>
              <a:buFontTx/>
              <a:buChar char="-"/>
            </a:pPr>
            <a:r>
              <a:rPr lang="en-US" b="1" baseline="0" dirty="0" smtClean="0"/>
              <a:t>Beginning about a month of dialogue</a:t>
            </a:r>
          </a:p>
          <a:p>
            <a:pPr marL="625181" lvl="1" indent="-165977">
              <a:spcBef>
                <a:spcPct val="0"/>
              </a:spcBef>
              <a:buFontTx/>
              <a:buChar char="-"/>
            </a:pPr>
            <a:r>
              <a:rPr lang="en-US" b="1" baseline="0" dirty="0" smtClean="0"/>
              <a:t>6/18 with interagency technical working group and Transportation Advisory Commission</a:t>
            </a:r>
          </a:p>
          <a:p>
            <a:pPr marL="625181" lvl="1" indent="-165977">
              <a:spcBef>
                <a:spcPct val="0"/>
              </a:spcBef>
              <a:buFontTx/>
              <a:buChar char="-"/>
            </a:pPr>
            <a:r>
              <a:rPr lang="en-US" b="1" baseline="0" dirty="0" smtClean="0"/>
              <a:t>6/25 briefing materials made available to Board members</a:t>
            </a:r>
          </a:p>
          <a:p>
            <a:pPr marL="625181" lvl="1" indent="-165977">
              <a:spcBef>
                <a:spcPct val="0"/>
              </a:spcBef>
              <a:buFontTx/>
              <a:buChar char="-"/>
            </a:pPr>
            <a:r>
              <a:rPr lang="en-US" b="1" baseline="0" dirty="0" smtClean="0"/>
              <a:t>7/10 public meeting 6 – 9 PM open house</a:t>
            </a:r>
          </a:p>
          <a:p>
            <a:pPr marL="625181" lvl="1" indent="-165977">
              <a:spcBef>
                <a:spcPct val="0"/>
              </a:spcBef>
              <a:buFontTx/>
              <a:buChar char="-"/>
            </a:pPr>
            <a:r>
              <a:rPr lang="en-US" b="1" baseline="0" dirty="0" err="1" smtClean="0"/>
              <a:t>IdeaScale</a:t>
            </a:r>
            <a:r>
              <a:rPr lang="en-US" b="1" baseline="0" dirty="0" smtClean="0"/>
              <a:t> site</a:t>
            </a:r>
          </a:p>
          <a:p>
            <a:endParaRPr lang="en-US" dirty="0" smtClean="0"/>
          </a:p>
          <a:p>
            <a:pPr marL="227999" indent="-227999" eaLnBrk="1" hangingPunct="1"/>
            <a:endParaRPr lang="en-US" dirty="0" smtClean="0"/>
          </a:p>
        </p:txBody>
      </p:sp>
    </p:spTree>
    <p:extLst>
      <p:ext uri="{BB962C8B-B14F-4D97-AF65-F5344CB8AC3E}">
        <p14:creationId xmlns:p14="http://schemas.microsoft.com/office/powerpoint/2010/main" val="2679633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09" eaLnBrk="1" fontAlgn="auto" hangingPunct="1">
              <a:spcBef>
                <a:spcPts val="0"/>
              </a:spcBef>
              <a:spcAft>
                <a:spcPts val="0"/>
              </a:spcAft>
              <a:defRPr/>
            </a:pPr>
            <a:r>
              <a:rPr lang="en-US" dirty="0" smtClean="0"/>
              <a:t>Building up the story – messages</a:t>
            </a:r>
            <a:r>
              <a:rPr lang="en-US" baseline="0" dirty="0" smtClean="0"/>
              <a:t> here are essentially the words on the slide.  </a:t>
            </a:r>
            <a:endParaRPr lang="en-US" dirty="0" smtClean="0"/>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10</a:t>
            </a:fld>
            <a:endParaRPr lang="en-US" dirty="0"/>
          </a:p>
        </p:txBody>
      </p:sp>
    </p:spTree>
    <p:extLst>
      <p:ext uri="{BB962C8B-B14F-4D97-AF65-F5344CB8AC3E}">
        <p14:creationId xmlns:p14="http://schemas.microsoft.com/office/powerpoint/2010/main" val="207394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Proposed HQTN concept</a:t>
            </a:r>
            <a:r>
              <a:rPr lang="en-US" baseline="0" dirty="0" smtClean="0"/>
              <a:t> provides a range of services including those oriented more towards moving long-distance commuters to, from, and through the County (red) and those oriented toward supporting TOD in destination corridors where all-day traffic from one place to another in the corridor is equally important (blue).</a:t>
            </a:r>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11</a:t>
            </a:fld>
            <a:endParaRPr lang="en-US" dirty="0"/>
          </a:p>
        </p:txBody>
      </p:sp>
    </p:spTree>
    <p:extLst>
      <p:ext uri="{BB962C8B-B14F-4D97-AF65-F5344CB8AC3E}">
        <p14:creationId xmlns:p14="http://schemas.microsoft.com/office/powerpoint/2010/main" val="3081561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up the story – messages</a:t>
            </a:r>
            <a:r>
              <a:rPr lang="en-US" baseline="0" dirty="0" smtClean="0"/>
              <a:t> here are essentially the words on the slide.  </a:t>
            </a:r>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12</a:t>
            </a:fld>
            <a:endParaRPr lang="en-US" dirty="0"/>
          </a:p>
        </p:txBody>
      </p:sp>
    </p:spTree>
    <p:extLst>
      <p:ext uri="{BB962C8B-B14F-4D97-AF65-F5344CB8AC3E}">
        <p14:creationId xmlns:p14="http://schemas.microsoft.com/office/powerpoint/2010/main" val="86646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09" eaLnBrk="1" fontAlgn="auto" hangingPunct="1">
              <a:spcBef>
                <a:spcPts val="0"/>
              </a:spcBef>
              <a:spcAft>
                <a:spcPts val="0"/>
              </a:spcAft>
              <a:defRPr/>
            </a:pPr>
            <a:r>
              <a:rPr lang="en-US" dirty="0" smtClean="0"/>
              <a:t>Building up the story – messages</a:t>
            </a:r>
            <a:r>
              <a:rPr lang="en-US" baseline="0" dirty="0" smtClean="0"/>
              <a:t> here are essentially the words on the slide.  </a:t>
            </a:r>
            <a:endParaRPr lang="en-US" dirty="0" smtClean="0"/>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13</a:t>
            </a:fld>
            <a:endParaRPr lang="en-US" dirty="0"/>
          </a:p>
        </p:txBody>
      </p:sp>
    </p:spTree>
    <p:extLst>
      <p:ext uri="{BB962C8B-B14F-4D97-AF65-F5344CB8AC3E}">
        <p14:creationId xmlns:p14="http://schemas.microsoft.com/office/powerpoint/2010/main" val="90346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09" eaLnBrk="1" fontAlgn="auto" hangingPunct="1">
              <a:spcBef>
                <a:spcPts val="0"/>
              </a:spcBef>
              <a:spcAft>
                <a:spcPts val="0"/>
              </a:spcAft>
              <a:defRPr/>
            </a:pPr>
            <a:r>
              <a:rPr lang="en-US" dirty="0" smtClean="0"/>
              <a:t>Building up the story – messages</a:t>
            </a:r>
            <a:r>
              <a:rPr lang="en-US" baseline="0" dirty="0" smtClean="0"/>
              <a:t> here are essentially the words on the slide.  </a:t>
            </a:r>
            <a:endParaRPr lang="en-US" dirty="0" smtClean="0"/>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14</a:t>
            </a:fld>
            <a:endParaRPr lang="en-US" dirty="0"/>
          </a:p>
        </p:txBody>
      </p:sp>
    </p:spTree>
    <p:extLst>
      <p:ext uri="{BB962C8B-B14F-4D97-AF65-F5344CB8AC3E}">
        <p14:creationId xmlns:p14="http://schemas.microsoft.com/office/powerpoint/2010/main" val="2193301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09" eaLnBrk="1" fontAlgn="auto" hangingPunct="1">
              <a:spcBef>
                <a:spcPts val="0"/>
              </a:spcBef>
              <a:spcAft>
                <a:spcPts val="0"/>
              </a:spcAft>
              <a:defRPr/>
            </a:pPr>
            <a:r>
              <a:rPr lang="en-US" dirty="0" smtClean="0"/>
              <a:t>Building up the story – messages</a:t>
            </a:r>
            <a:r>
              <a:rPr lang="en-US" baseline="0" dirty="0" smtClean="0"/>
              <a:t> here are essentially the words on the slide.  </a:t>
            </a:r>
            <a:endParaRPr lang="en-US" dirty="0" smtClean="0"/>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15</a:t>
            </a:fld>
            <a:endParaRPr lang="en-US" dirty="0"/>
          </a:p>
        </p:txBody>
      </p:sp>
    </p:spTree>
    <p:extLst>
      <p:ext uri="{BB962C8B-B14F-4D97-AF65-F5344CB8AC3E}">
        <p14:creationId xmlns:p14="http://schemas.microsoft.com/office/powerpoint/2010/main" val="80442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09" eaLnBrk="1" fontAlgn="auto" hangingPunct="1">
              <a:spcBef>
                <a:spcPts val="0"/>
              </a:spcBef>
              <a:spcAft>
                <a:spcPts val="0"/>
              </a:spcAft>
              <a:defRPr/>
            </a:pPr>
            <a:r>
              <a:rPr lang="en-US" dirty="0" smtClean="0"/>
              <a:t>Express services connect activity</a:t>
            </a:r>
            <a:r>
              <a:rPr lang="en-US" baseline="0" dirty="0" smtClean="0"/>
              <a:t> centers.  Beltway Express: already have HOT lanes between Springfield and Tysons; additional services using these lanes would connect these growing activity centers, as well as serve longer distance, flexible express bus from Prince William County and the Burke VRE station.</a:t>
            </a:r>
          </a:p>
          <a:p>
            <a:pPr defTabSz="918409" eaLnBrk="1" fontAlgn="auto" hangingPunct="1">
              <a:spcBef>
                <a:spcPts val="0"/>
              </a:spcBef>
              <a:spcAft>
                <a:spcPts val="0"/>
              </a:spcAft>
              <a:defRPr/>
            </a:pPr>
            <a:endParaRPr lang="en-US" baseline="0" dirty="0" smtClean="0"/>
          </a:p>
          <a:p>
            <a:pPr defTabSz="918409" eaLnBrk="1" fontAlgn="auto" hangingPunct="1">
              <a:spcBef>
                <a:spcPts val="0"/>
              </a:spcBef>
              <a:spcAft>
                <a:spcPts val="0"/>
              </a:spcAft>
              <a:defRPr/>
            </a:pPr>
            <a:r>
              <a:rPr lang="en-US" baseline="0" dirty="0" smtClean="0"/>
              <a:t>Connections into Maryland via American Legion Bridge and Woodrow Wilson Bridge are somewhat complex:  These connections can serve as destination corridors in Maryland (to White Flint and to Suitland, per Montgomery and Prince George’s plans), but are shown as Express Bus here because they really only have a terminal station in Fairfax County</a:t>
            </a:r>
          </a:p>
          <a:p>
            <a:pPr defTabSz="918409" eaLnBrk="1" fontAlgn="auto" hangingPunct="1">
              <a:spcBef>
                <a:spcPts val="0"/>
              </a:spcBef>
              <a:spcAft>
                <a:spcPts val="0"/>
              </a:spcAft>
              <a:defRPr/>
            </a:pPr>
            <a:endParaRPr lang="en-US" baseline="0" dirty="0" smtClean="0"/>
          </a:p>
          <a:p>
            <a:pPr defTabSz="918409" eaLnBrk="1" fontAlgn="auto" hangingPunct="1">
              <a:spcBef>
                <a:spcPts val="0"/>
              </a:spcBef>
              <a:spcAft>
                <a:spcPts val="0"/>
              </a:spcAft>
              <a:defRPr/>
            </a:pPr>
            <a:r>
              <a:rPr lang="en-US" baseline="0" dirty="0" smtClean="0"/>
              <a:t>Fairfax County Parkway – focus is on connecting lower density residential areas into the activity centers on the major radial corridors.</a:t>
            </a:r>
          </a:p>
          <a:p>
            <a:pPr defTabSz="918409" eaLnBrk="1" fontAlgn="auto" hangingPunct="1">
              <a:spcBef>
                <a:spcPts val="0"/>
              </a:spcBef>
              <a:spcAft>
                <a:spcPts val="0"/>
              </a:spcAft>
              <a:defRPr/>
            </a:pPr>
            <a:endParaRPr lang="en-US" baseline="0" dirty="0" smtClean="0"/>
          </a:p>
          <a:p>
            <a:pPr defTabSz="918409" eaLnBrk="1" fontAlgn="auto" hangingPunct="1">
              <a:spcBef>
                <a:spcPts val="0"/>
              </a:spcBef>
              <a:spcAft>
                <a:spcPts val="0"/>
              </a:spcAft>
              <a:defRPr/>
            </a:pPr>
            <a:r>
              <a:rPr lang="en-US" baseline="0" dirty="0" smtClean="0"/>
              <a:t>Route 28, express service valuable to connect to lower density locations in Prince William County and enable connections either to Silver Line in Herndon, or directly to Dulles Airport.</a:t>
            </a:r>
            <a:endParaRPr lang="en-US" dirty="0" smtClean="0"/>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16</a:t>
            </a:fld>
            <a:endParaRPr lang="en-US" dirty="0"/>
          </a:p>
        </p:txBody>
      </p:sp>
    </p:spTree>
    <p:extLst>
      <p:ext uri="{BB962C8B-B14F-4D97-AF65-F5344CB8AC3E}">
        <p14:creationId xmlns:p14="http://schemas.microsoft.com/office/powerpoint/2010/main" val="6046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09" eaLnBrk="1" fontAlgn="auto" hangingPunct="1">
              <a:spcBef>
                <a:spcPts val="0"/>
              </a:spcBef>
              <a:spcAft>
                <a:spcPts val="0"/>
              </a:spcAft>
              <a:defRPr/>
            </a:pPr>
            <a:r>
              <a:rPr lang="en-US" dirty="0" smtClean="0"/>
              <a:t>Express services connect activity</a:t>
            </a:r>
            <a:r>
              <a:rPr lang="en-US" baseline="0" dirty="0" smtClean="0"/>
              <a:t> centers.  Beltway Express: already have HOT lanes between Springfield and Tysons; additional services using these lanes would connect these growing activity centers, as well as serve longer distance, flexible express bus from Prince William County and the Burke VRE station.</a:t>
            </a:r>
          </a:p>
          <a:p>
            <a:pPr defTabSz="918409" eaLnBrk="1" fontAlgn="auto" hangingPunct="1">
              <a:spcBef>
                <a:spcPts val="0"/>
              </a:spcBef>
              <a:spcAft>
                <a:spcPts val="0"/>
              </a:spcAft>
              <a:defRPr/>
            </a:pPr>
            <a:endParaRPr lang="en-US" baseline="0" dirty="0" smtClean="0"/>
          </a:p>
          <a:p>
            <a:pPr defTabSz="918409" eaLnBrk="1" fontAlgn="auto" hangingPunct="1">
              <a:spcBef>
                <a:spcPts val="0"/>
              </a:spcBef>
              <a:spcAft>
                <a:spcPts val="0"/>
              </a:spcAft>
              <a:defRPr/>
            </a:pPr>
            <a:r>
              <a:rPr lang="en-US" baseline="0" dirty="0" smtClean="0"/>
              <a:t>Connections into Maryland via American Legion Bridge and Woodrow Wilson Bridge are somewhat complex:  These connections can serve as destination corridors in Maryland (to White Flint and to Suitland, per Montgomery and Prince George’s plans), but are shown as Express Bus here because they really only have a terminal station in Fairfax County</a:t>
            </a:r>
          </a:p>
          <a:p>
            <a:pPr defTabSz="918409" eaLnBrk="1" fontAlgn="auto" hangingPunct="1">
              <a:spcBef>
                <a:spcPts val="0"/>
              </a:spcBef>
              <a:spcAft>
                <a:spcPts val="0"/>
              </a:spcAft>
              <a:defRPr/>
            </a:pPr>
            <a:endParaRPr lang="en-US" baseline="0" dirty="0" smtClean="0"/>
          </a:p>
          <a:p>
            <a:pPr defTabSz="918409" eaLnBrk="1" fontAlgn="auto" hangingPunct="1">
              <a:spcBef>
                <a:spcPts val="0"/>
              </a:spcBef>
              <a:spcAft>
                <a:spcPts val="0"/>
              </a:spcAft>
              <a:defRPr/>
            </a:pPr>
            <a:r>
              <a:rPr lang="en-US" baseline="0" dirty="0" smtClean="0"/>
              <a:t>Fairfax County Parkway – focus is on connecting lower density residential areas into the activity centers on the major radial corridors.</a:t>
            </a:r>
          </a:p>
          <a:p>
            <a:pPr defTabSz="918409" eaLnBrk="1" fontAlgn="auto" hangingPunct="1">
              <a:spcBef>
                <a:spcPts val="0"/>
              </a:spcBef>
              <a:spcAft>
                <a:spcPts val="0"/>
              </a:spcAft>
              <a:defRPr/>
            </a:pPr>
            <a:endParaRPr lang="en-US" baseline="0" dirty="0" smtClean="0"/>
          </a:p>
          <a:p>
            <a:pPr defTabSz="918409" eaLnBrk="1" fontAlgn="auto" hangingPunct="1">
              <a:spcBef>
                <a:spcPts val="0"/>
              </a:spcBef>
              <a:spcAft>
                <a:spcPts val="0"/>
              </a:spcAft>
              <a:defRPr/>
            </a:pPr>
            <a:r>
              <a:rPr lang="en-US" baseline="0" dirty="0" smtClean="0"/>
              <a:t>Route 28, express service valuable to connect to lower density locations in Prince William County and enable connections either to Silver Line in Herndon, or directly to Dulles Airport.</a:t>
            </a:r>
            <a:endParaRPr lang="en-US" dirty="0" smtClean="0"/>
          </a:p>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17</a:t>
            </a:fld>
            <a:endParaRPr lang="en-US" dirty="0"/>
          </a:p>
        </p:txBody>
      </p:sp>
    </p:spTree>
    <p:extLst>
      <p:ext uri="{BB962C8B-B14F-4D97-AF65-F5344CB8AC3E}">
        <p14:creationId xmlns:p14="http://schemas.microsoft.com/office/powerpoint/2010/main" val="370970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look at the details of the</a:t>
            </a:r>
            <a:r>
              <a:rPr lang="en-US" baseline="0" dirty="0" smtClean="0"/>
              <a:t> new HQTN routes, we see a total of 214 new </a:t>
            </a:r>
            <a:r>
              <a:rPr lang="en-US" baseline="0" dirty="0" err="1" smtClean="0"/>
              <a:t>transitway</a:t>
            </a:r>
            <a:r>
              <a:rPr lang="en-US" baseline="0" dirty="0" smtClean="0"/>
              <a:t> and 74 new stations (breakouts on slides)</a:t>
            </a:r>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18</a:t>
            </a:fld>
            <a:endParaRPr lang="en-US" dirty="0"/>
          </a:p>
        </p:txBody>
      </p:sp>
    </p:spTree>
    <p:extLst>
      <p:ext uri="{BB962C8B-B14F-4D97-AF65-F5344CB8AC3E}">
        <p14:creationId xmlns:p14="http://schemas.microsoft.com/office/powerpoint/2010/main" val="2210522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network</a:t>
            </a:r>
            <a:r>
              <a:rPr lang="en-US" baseline="0" dirty="0" smtClean="0"/>
              <a:t> help us achieve?  Won’t take the time to read each of these measures, but the key is looking at our triple-bottom line of economic, environmental, and social benefits.  For instance:</a:t>
            </a:r>
          </a:p>
          <a:p>
            <a:endParaRPr lang="en-US" baseline="0" dirty="0" smtClean="0">
              <a:sym typeface="Wingdings" pitchFamily="2" charset="2"/>
            </a:endParaRPr>
          </a:p>
          <a:p>
            <a:pPr marL="172202" indent="-172202">
              <a:buFontTx/>
              <a:buChar char="-"/>
            </a:pPr>
            <a:r>
              <a:rPr lang="en-US" baseline="0" dirty="0" smtClean="0">
                <a:sym typeface="Wingdings" pitchFamily="2" charset="2"/>
              </a:rPr>
              <a:t>Economic benefits:</a:t>
            </a:r>
          </a:p>
          <a:p>
            <a:pPr marL="631406" lvl="1" indent="-172202">
              <a:buFontTx/>
              <a:buChar char="-"/>
            </a:pPr>
            <a:r>
              <a:rPr lang="en-US" baseline="0" dirty="0" smtClean="0">
                <a:sym typeface="Wingdings" pitchFamily="2" charset="2"/>
              </a:rPr>
              <a:t>Line 1: better access to jobs, which leads to:</a:t>
            </a:r>
          </a:p>
          <a:p>
            <a:pPr marL="631406" lvl="1" indent="-172202">
              <a:buFontTx/>
              <a:buChar char="-"/>
            </a:pPr>
            <a:r>
              <a:rPr lang="en-US" baseline="0" dirty="0" smtClean="0">
                <a:sym typeface="Wingdings" pitchFamily="2" charset="2"/>
              </a:rPr>
              <a:t>Line 2: 150,000 new transit trips </a:t>
            </a:r>
          </a:p>
          <a:p>
            <a:pPr marL="172202" indent="-172202">
              <a:buFontTx/>
              <a:buChar char="-"/>
            </a:pPr>
            <a:r>
              <a:rPr lang="en-US" baseline="0" dirty="0" smtClean="0">
                <a:sym typeface="Wingdings" pitchFamily="2" charset="2"/>
              </a:rPr>
              <a:t>Environmental benefits</a:t>
            </a:r>
          </a:p>
          <a:p>
            <a:pPr marL="631406" lvl="1" indent="-172202">
              <a:buFontTx/>
              <a:buChar char="-"/>
            </a:pPr>
            <a:r>
              <a:rPr lang="en-US" baseline="0" dirty="0" smtClean="0">
                <a:sym typeface="Wingdings" pitchFamily="2" charset="2"/>
              </a:rPr>
              <a:t>Second line from bottom – fewer fuel and emissions from reduction of 68,000 VHT</a:t>
            </a:r>
          </a:p>
          <a:p>
            <a:pPr marL="172202" indent="-172202">
              <a:buFontTx/>
              <a:buChar char="-"/>
            </a:pPr>
            <a:r>
              <a:rPr lang="en-US" baseline="0" dirty="0" smtClean="0">
                <a:sym typeface="Wingdings" pitchFamily="2" charset="2"/>
              </a:rPr>
              <a:t>Equity benefits</a:t>
            </a:r>
          </a:p>
          <a:p>
            <a:pPr marL="631406" lvl="1" indent="-172202">
              <a:buFontTx/>
              <a:buChar char="-"/>
            </a:pPr>
            <a:r>
              <a:rPr lang="en-US" baseline="0" dirty="0" smtClean="0">
                <a:sym typeface="Wingdings" pitchFamily="2" charset="2"/>
              </a:rPr>
              <a:t>Line 3:  Introducing rail service to 14 previously unserved activity centers</a:t>
            </a:r>
          </a:p>
          <a:p>
            <a:pPr marL="631406" lvl="1" indent="-172202">
              <a:buFontTx/>
              <a:buChar char="-"/>
            </a:pPr>
            <a:r>
              <a:rPr lang="en-US" baseline="0" dirty="0" smtClean="0">
                <a:sym typeface="Wingdings" pitchFamily="2" charset="2"/>
              </a:rPr>
              <a:t>First line in “Thrive”: 28 new station areas where there’s an above average number of transit-dependent residents</a:t>
            </a:r>
          </a:p>
          <a:p>
            <a:pPr marL="631406" lvl="1" indent="-172202">
              <a:buFontTx/>
              <a:buChar char="-"/>
            </a:pPr>
            <a:endParaRPr lang="en-US" baseline="0" dirty="0" smtClean="0">
              <a:sym typeface="Wingdings" pitchFamily="2" charset="2"/>
            </a:endParaRPr>
          </a:p>
          <a:p>
            <a:pPr marL="631406" lvl="1" indent="-172202">
              <a:buFontTx/>
              <a:buChar char="-"/>
            </a:pPr>
            <a:endParaRPr lang="en-US" baseline="0" dirty="0" smtClean="0">
              <a:sym typeface="Wingdings" pitchFamily="2" charset="2"/>
            </a:endParaRPr>
          </a:p>
          <a:p>
            <a:pPr marL="631406" lvl="1" indent="-172202">
              <a:buFontTx/>
              <a:buChar char="-"/>
            </a:pPr>
            <a:endParaRPr lang="en-US" baseline="0" dirty="0" smtClean="0">
              <a:sym typeface="Wingdings" pitchFamily="2" charset="2"/>
            </a:endParaRPr>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19</a:t>
            </a:fld>
            <a:endParaRPr lang="en-US" dirty="0"/>
          </a:p>
        </p:txBody>
      </p:sp>
    </p:spTree>
    <p:extLst>
      <p:ext uri="{BB962C8B-B14F-4D97-AF65-F5344CB8AC3E}">
        <p14:creationId xmlns:p14="http://schemas.microsoft.com/office/powerpoint/2010/main" val="177013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a:noFill/>
        </p:spPr>
        <p:txBody>
          <a:bodyPr/>
          <a:lstStyle>
            <a:lvl1pPr defTabSz="919818" eaLnBrk="0" hangingPunct="0">
              <a:defRPr>
                <a:solidFill>
                  <a:schemeClr val="tx1"/>
                </a:solidFill>
                <a:latin typeface="Arial" charset="0"/>
                <a:cs typeface="Arial" charset="0"/>
              </a:defRPr>
            </a:lvl1pPr>
            <a:lvl2pPr marL="746057" indent="-286944" defTabSz="919818" eaLnBrk="0" hangingPunct="0">
              <a:defRPr>
                <a:solidFill>
                  <a:schemeClr val="tx1"/>
                </a:solidFill>
                <a:latin typeface="Arial" charset="0"/>
                <a:cs typeface="Arial" charset="0"/>
              </a:defRPr>
            </a:lvl2pPr>
            <a:lvl3pPr marL="1147779" indent="-229557" defTabSz="919818" eaLnBrk="0" hangingPunct="0">
              <a:defRPr>
                <a:solidFill>
                  <a:schemeClr val="tx1"/>
                </a:solidFill>
                <a:latin typeface="Arial" charset="0"/>
                <a:cs typeface="Arial" charset="0"/>
              </a:defRPr>
            </a:lvl3pPr>
            <a:lvl4pPr marL="1606891" indent="-229557" defTabSz="919818" eaLnBrk="0" hangingPunct="0">
              <a:defRPr>
                <a:solidFill>
                  <a:schemeClr val="tx1"/>
                </a:solidFill>
                <a:latin typeface="Arial" charset="0"/>
                <a:cs typeface="Arial" charset="0"/>
              </a:defRPr>
            </a:lvl4pPr>
            <a:lvl5pPr marL="2066002" indent="-229557" defTabSz="919818" eaLnBrk="0" hangingPunct="0">
              <a:defRPr>
                <a:solidFill>
                  <a:schemeClr val="tx1"/>
                </a:solidFill>
                <a:latin typeface="Arial" charset="0"/>
                <a:cs typeface="Arial" charset="0"/>
              </a:defRPr>
            </a:lvl5pPr>
            <a:lvl6pPr marL="2525114" indent="-229557" algn="ctr" defTabSz="919818" eaLnBrk="0" fontAlgn="base" hangingPunct="0">
              <a:spcBef>
                <a:spcPct val="0"/>
              </a:spcBef>
              <a:spcAft>
                <a:spcPct val="0"/>
              </a:spcAft>
              <a:defRPr>
                <a:solidFill>
                  <a:schemeClr val="tx1"/>
                </a:solidFill>
                <a:latin typeface="Arial" charset="0"/>
                <a:cs typeface="Arial" charset="0"/>
              </a:defRPr>
            </a:lvl6pPr>
            <a:lvl7pPr marL="2984224" indent="-229557" algn="ctr" defTabSz="919818" eaLnBrk="0" fontAlgn="base" hangingPunct="0">
              <a:spcBef>
                <a:spcPct val="0"/>
              </a:spcBef>
              <a:spcAft>
                <a:spcPct val="0"/>
              </a:spcAft>
              <a:defRPr>
                <a:solidFill>
                  <a:schemeClr val="tx1"/>
                </a:solidFill>
                <a:latin typeface="Arial" charset="0"/>
                <a:cs typeface="Arial" charset="0"/>
              </a:defRPr>
            </a:lvl7pPr>
            <a:lvl8pPr marL="3443337" indent="-229557" algn="ctr" defTabSz="919818" eaLnBrk="0" fontAlgn="base" hangingPunct="0">
              <a:spcBef>
                <a:spcPct val="0"/>
              </a:spcBef>
              <a:spcAft>
                <a:spcPct val="0"/>
              </a:spcAft>
              <a:defRPr>
                <a:solidFill>
                  <a:schemeClr val="tx1"/>
                </a:solidFill>
                <a:latin typeface="Arial" charset="0"/>
                <a:cs typeface="Arial" charset="0"/>
              </a:defRPr>
            </a:lvl8pPr>
            <a:lvl9pPr marL="3902447" indent="-229557" algn="ctr" defTabSz="919818" eaLnBrk="0" fontAlgn="base" hangingPunct="0">
              <a:spcBef>
                <a:spcPct val="0"/>
              </a:spcBef>
              <a:spcAft>
                <a:spcPct val="0"/>
              </a:spcAft>
              <a:defRPr>
                <a:solidFill>
                  <a:schemeClr val="tx1"/>
                </a:solidFill>
                <a:latin typeface="Arial" charset="0"/>
                <a:cs typeface="Arial" charset="0"/>
              </a:defRPr>
            </a:lvl9pPr>
          </a:lstStyle>
          <a:p>
            <a:pPr eaLnBrk="1" hangingPunct="1"/>
            <a:endParaRPr lang="en-US" dirty="0" smtClean="0"/>
          </a:p>
          <a:p>
            <a:pPr eaLnBrk="1" hangingPunct="1"/>
            <a:endParaRPr lang="en-US" dirty="0" smtClean="0"/>
          </a:p>
        </p:txBody>
      </p:sp>
      <p:sp>
        <p:nvSpPr>
          <p:cNvPr id="12291" name="Rectangle 2"/>
          <p:cNvSpPr>
            <a:spLocks noGrp="1" noRot="1" noChangeAspect="1" noChangeArrowheads="1" noTextEdit="1"/>
          </p:cNvSpPr>
          <p:nvPr>
            <p:ph type="sldImg"/>
          </p:nvPr>
        </p:nvSpPr>
        <p:spPr>
          <a:xfrm>
            <a:off x="1287463" y="854075"/>
            <a:ext cx="4438650" cy="3328988"/>
          </a:xfrm>
          <a:ln/>
        </p:spPr>
      </p:sp>
      <p:sp>
        <p:nvSpPr>
          <p:cNvPr id="12292" name="Rectangle 3"/>
          <p:cNvSpPr>
            <a:spLocks noGrp="1" noChangeArrowheads="1"/>
          </p:cNvSpPr>
          <p:nvPr>
            <p:ph type="body" idx="1"/>
          </p:nvPr>
        </p:nvSpPr>
        <p:spPr>
          <a:xfrm>
            <a:off x="701677" y="4416431"/>
            <a:ext cx="5607050" cy="3813175"/>
          </a:xfrm>
          <a:noFill/>
        </p:spPr>
        <p:txBody>
          <a:bodyPr/>
          <a:lstStyle/>
          <a:p>
            <a:pPr marL="459205" lvl="1" defTabSz="885204">
              <a:defRPr/>
            </a:pPr>
            <a:r>
              <a:rPr lang="en-US" baseline="0" dirty="0" smtClean="0"/>
              <a:t>The current plan has EPTCs:</a:t>
            </a:r>
          </a:p>
          <a:p>
            <a:pPr marL="624466" lvl="1" indent="-165261" defTabSz="885204">
              <a:buFontTx/>
              <a:buChar char="-"/>
              <a:defRPr/>
            </a:pPr>
            <a:r>
              <a:rPr lang="en-US" baseline="0" dirty="0" smtClean="0"/>
              <a:t>Silver Line planned as now being constructed</a:t>
            </a:r>
          </a:p>
          <a:p>
            <a:pPr marL="624466" lvl="1" indent="-165261" defTabSz="885204">
              <a:buFontTx/>
              <a:buChar char="-"/>
              <a:defRPr/>
            </a:pPr>
            <a:r>
              <a:rPr lang="en-US" baseline="0" dirty="0" smtClean="0"/>
              <a:t>I-66 recommends Metrorail extension to Centreville</a:t>
            </a:r>
          </a:p>
          <a:p>
            <a:pPr marL="624466" lvl="1" indent="-165261" defTabSz="885204">
              <a:buFontTx/>
              <a:buChar char="-"/>
              <a:defRPr/>
            </a:pPr>
            <a:r>
              <a:rPr lang="en-US" baseline="0" dirty="0" smtClean="0"/>
              <a:t>US 1 has station locations, but identifies several optional modes</a:t>
            </a:r>
          </a:p>
          <a:p>
            <a:pPr marL="624466" lvl="1" indent="-165261" defTabSz="885204">
              <a:buFontTx/>
              <a:buChar char="-"/>
              <a:defRPr/>
            </a:pPr>
            <a:r>
              <a:rPr lang="en-US" baseline="0" dirty="0" smtClean="0"/>
              <a:t>Otherwise, plan is silent on transit function or technology</a:t>
            </a:r>
          </a:p>
          <a:p>
            <a:pPr marL="229557" indent="-229557" defTabSz="885204">
              <a:defRPr/>
            </a:pPr>
            <a:endParaRPr lang="en-US" dirty="0" smtClean="0"/>
          </a:p>
          <a:p>
            <a:pPr marL="229557" indent="-229557"/>
            <a:endParaRPr lang="en-US" dirty="0" smtClean="0"/>
          </a:p>
        </p:txBody>
      </p:sp>
    </p:spTree>
    <p:extLst>
      <p:ext uri="{BB962C8B-B14F-4D97-AF65-F5344CB8AC3E}">
        <p14:creationId xmlns:p14="http://schemas.microsoft.com/office/powerpoint/2010/main" val="645694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says, “what level of cost effectiveness is currently passing the bar at Federal Transit Administration?”.  The horizontal axis shows the current capital cost for projects moving through the New Starts process, and the vertical axis shows how cost effective the project is in terms of capital cost divided by future ridership.  In essence, big projects are on the right, and being lower on the chart is better in terms of cost-effectiveness.</a:t>
            </a:r>
            <a:endParaRPr lang="en-US" dirty="0" smtClean="0"/>
          </a:p>
          <a:p>
            <a:endParaRPr lang="en-US" dirty="0" smtClean="0"/>
          </a:p>
          <a:p>
            <a:r>
              <a:rPr lang="en-US" dirty="0" smtClean="0"/>
              <a:t>The </a:t>
            </a:r>
            <a:r>
              <a:rPr lang="en-US" dirty="0" err="1" smtClean="0"/>
              <a:t>scattergram</a:t>
            </a:r>
            <a:r>
              <a:rPr lang="en-US" dirty="0" smtClean="0"/>
              <a:t> shows a diagonal relationship</a:t>
            </a:r>
            <a:r>
              <a:rPr lang="en-US" baseline="0" dirty="0" smtClean="0"/>
              <a:t> – big projects tend to have a lower capital cost effectiveness, for two reasons:</a:t>
            </a:r>
            <a:endParaRPr lang="en-US" dirty="0" smtClean="0"/>
          </a:p>
          <a:p>
            <a:endParaRPr lang="en-US" dirty="0" smtClean="0"/>
          </a:p>
          <a:p>
            <a:pPr marL="229602" indent="-229602">
              <a:buAutoNum type="arabicPeriod"/>
            </a:pPr>
            <a:r>
              <a:rPr lang="en-US" dirty="0" smtClean="0"/>
              <a:t>T</a:t>
            </a:r>
            <a:r>
              <a:rPr lang="en-US" baseline="0" dirty="0" smtClean="0"/>
              <a:t>hese projects both have lower operating costs per passenger (mostly labor costs; well-utilized trains carry more passengers per operator than do well-utilized buses) and </a:t>
            </a:r>
          </a:p>
          <a:p>
            <a:pPr marL="229602" indent="-229602">
              <a:buAutoNum type="arabicPeriod"/>
            </a:pPr>
            <a:r>
              <a:rPr lang="en-US" baseline="0" dirty="0" smtClean="0"/>
              <a:t>They are better at promoting desired land use changes.  </a:t>
            </a:r>
          </a:p>
          <a:p>
            <a:pPr marL="229602" indent="-229602">
              <a:buAutoNum type="arabicPeriod"/>
            </a:pPr>
            <a:endParaRPr lang="en-US" baseline="0" dirty="0" smtClean="0"/>
          </a:p>
          <a:p>
            <a:pPr defTabSz="918409" eaLnBrk="1" fontAlgn="auto" hangingPunct="1">
              <a:spcBef>
                <a:spcPts val="0"/>
              </a:spcBef>
              <a:spcAft>
                <a:spcPts val="0"/>
              </a:spcAft>
              <a:defRPr/>
            </a:pPr>
            <a:r>
              <a:rPr lang="en-US" dirty="0" smtClean="0"/>
              <a:t>Our proposed</a:t>
            </a:r>
            <a:r>
              <a:rPr lang="en-US" baseline="0" dirty="0" smtClean="0"/>
              <a:t> HQTN lines perform cost effectively (being lower on the chart is good) using this same measure.  A quick way of summarizing this slide is that our network is competitive based on the decisions that funding jurisdictions are currently making in partnership with Federal Transit Administration.</a:t>
            </a:r>
            <a:endParaRPr lang="en-US" dirty="0" smtClean="0"/>
          </a:p>
          <a:p>
            <a:endParaRPr lang="en-US" baseline="0" dirty="0" smtClean="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20</a:t>
            </a:fld>
            <a:endParaRPr lang="en-US" dirty="0"/>
          </a:p>
        </p:txBody>
      </p:sp>
    </p:spTree>
    <p:extLst>
      <p:ext uri="{BB962C8B-B14F-4D97-AF65-F5344CB8AC3E}">
        <p14:creationId xmlns:p14="http://schemas.microsoft.com/office/powerpoint/2010/main" val="2073831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a:t>
            </a:r>
            <a:r>
              <a:rPr lang="en-US" baseline="0" dirty="0" smtClean="0"/>
              <a:t> HQTN services will work best with supporting policies, including those noted here, as well as the land use changes proposed in the Richmond Highway and Route 28 corridors.</a:t>
            </a:r>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21</a:t>
            </a:fld>
            <a:endParaRPr lang="en-US" dirty="0"/>
          </a:p>
        </p:txBody>
      </p:sp>
    </p:spTree>
    <p:extLst>
      <p:ext uri="{BB962C8B-B14F-4D97-AF65-F5344CB8AC3E}">
        <p14:creationId xmlns:p14="http://schemas.microsoft.com/office/powerpoint/2010/main" val="385694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a:t>
            </a:r>
            <a:r>
              <a:rPr lang="en-US" baseline="0" dirty="0" smtClean="0"/>
              <a:t> from slide…</a:t>
            </a:r>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22</a:t>
            </a:fld>
            <a:endParaRPr lang="en-US" dirty="0"/>
          </a:p>
        </p:txBody>
      </p:sp>
    </p:spTree>
    <p:extLst>
      <p:ext uri="{BB962C8B-B14F-4D97-AF65-F5344CB8AC3E}">
        <p14:creationId xmlns:p14="http://schemas.microsoft.com/office/powerpoint/2010/main" val="385872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23</a:t>
            </a:fld>
            <a:endParaRPr lang="en-US" dirty="0"/>
          </a:p>
        </p:txBody>
      </p:sp>
    </p:spTree>
    <p:extLst>
      <p:ext uri="{BB962C8B-B14F-4D97-AF65-F5344CB8AC3E}">
        <p14:creationId xmlns:p14="http://schemas.microsoft.com/office/powerpoint/2010/main" val="288124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a:noFill/>
        </p:spPr>
        <p:txBody>
          <a:bodyPr/>
          <a:lstStyle>
            <a:lvl1pPr defTabSz="919818" eaLnBrk="0" hangingPunct="0">
              <a:defRPr>
                <a:solidFill>
                  <a:schemeClr val="tx1"/>
                </a:solidFill>
                <a:latin typeface="Arial" charset="0"/>
                <a:cs typeface="Arial" charset="0"/>
              </a:defRPr>
            </a:lvl1pPr>
            <a:lvl2pPr marL="746057" indent="-286944" defTabSz="919818" eaLnBrk="0" hangingPunct="0">
              <a:defRPr>
                <a:solidFill>
                  <a:schemeClr val="tx1"/>
                </a:solidFill>
                <a:latin typeface="Arial" charset="0"/>
                <a:cs typeface="Arial" charset="0"/>
              </a:defRPr>
            </a:lvl2pPr>
            <a:lvl3pPr marL="1147779" indent="-229557" defTabSz="919818" eaLnBrk="0" hangingPunct="0">
              <a:defRPr>
                <a:solidFill>
                  <a:schemeClr val="tx1"/>
                </a:solidFill>
                <a:latin typeface="Arial" charset="0"/>
                <a:cs typeface="Arial" charset="0"/>
              </a:defRPr>
            </a:lvl3pPr>
            <a:lvl4pPr marL="1606891" indent="-229557" defTabSz="919818" eaLnBrk="0" hangingPunct="0">
              <a:defRPr>
                <a:solidFill>
                  <a:schemeClr val="tx1"/>
                </a:solidFill>
                <a:latin typeface="Arial" charset="0"/>
                <a:cs typeface="Arial" charset="0"/>
              </a:defRPr>
            </a:lvl4pPr>
            <a:lvl5pPr marL="2066002" indent="-229557" defTabSz="919818" eaLnBrk="0" hangingPunct="0">
              <a:defRPr>
                <a:solidFill>
                  <a:schemeClr val="tx1"/>
                </a:solidFill>
                <a:latin typeface="Arial" charset="0"/>
                <a:cs typeface="Arial" charset="0"/>
              </a:defRPr>
            </a:lvl5pPr>
            <a:lvl6pPr marL="2525114" indent="-229557" algn="ctr" defTabSz="919818" eaLnBrk="0" fontAlgn="base" hangingPunct="0">
              <a:spcBef>
                <a:spcPct val="0"/>
              </a:spcBef>
              <a:spcAft>
                <a:spcPct val="0"/>
              </a:spcAft>
              <a:defRPr>
                <a:solidFill>
                  <a:schemeClr val="tx1"/>
                </a:solidFill>
                <a:latin typeface="Arial" charset="0"/>
                <a:cs typeface="Arial" charset="0"/>
              </a:defRPr>
            </a:lvl6pPr>
            <a:lvl7pPr marL="2984224" indent="-229557" algn="ctr" defTabSz="919818" eaLnBrk="0" fontAlgn="base" hangingPunct="0">
              <a:spcBef>
                <a:spcPct val="0"/>
              </a:spcBef>
              <a:spcAft>
                <a:spcPct val="0"/>
              </a:spcAft>
              <a:defRPr>
                <a:solidFill>
                  <a:schemeClr val="tx1"/>
                </a:solidFill>
                <a:latin typeface="Arial" charset="0"/>
                <a:cs typeface="Arial" charset="0"/>
              </a:defRPr>
            </a:lvl7pPr>
            <a:lvl8pPr marL="3443337" indent="-229557" algn="ctr" defTabSz="919818" eaLnBrk="0" fontAlgn="base" hangingPunct="0">
              <a:spcBef>
                <a:spcPct val="0"/>
              </a:spcBef>
              <a:spcAft>
                <a:spcPct val="0"/>
              </a:spcAft>
              <a:defRPr>
                <a:solidFill>
                  <a:schemeClr val="tx1"/>
                </a:solidFill>
                <a:latin typeface="Arial" charset="0"/>
                <a:cs typeface="Arial" charset="0"/>
              </a:defRPr>
            </a:lvl8pPr>
            <a:lvl9pPr marL="3902447" indent="-229557" algn="ctr" defTabSz="919818" eaLnBrk="0" fontAlgn="base" hangingPunct="0">
              <a:spcBef>
                <a:spcPct val="0"/>
              </a:spcBef>
              <a:spcAft>
                <a:spcPct val="0"/>
              </a:spcAft>
              <a:defRPr>
                <a:solidFill>
                  <a:schemeClr val="tx1"/>
                </a:solidFill>
                <a:latin typeface="Arial" charset="0"/>
                <a:cs typeface="Arial" charset="0"/>
              </a:defRPr>
            </a:lvl9pPr>
          </a:lstStyle>
          <a:p>
            <a:pPr eaLnBrk="1" hangingPunct="1"/>
            <a:endParaRPr lang="en-US" dirty="0" smtClean="0"/>
          </a:p>
          <a:p>
            <a:pPr eaLnBrk="1" hangingPunct="1"/>
            <a:endParaRPr lang="en-US" dirty="0" smtClean="0"/>
          </a:p>
        </p:txBody>
      </p:sp>
      <p:sp>
        <p:nvSpPr>
          <p:cNvPr id="12291" name="Rectangle 2"/>
          <p:cNvSpPr>
            <a:spLocks noGrp="1" noRot="1" noChangeAspect="1" noChangeArrowheads="1" noTextEdit="1"/>
          </p:cNvSpPr>
          <p:nvPr>
            <p:ph type="sldImg"/>
          </p:nvPr>
        </p:nvSpPr>
        <p:spPr>
          <a:xfrm>
            <a:off x="1287463" y="854075"/>
            <a:ext cx="4438650" cy="3328988"/>
          </a:xfrm>
          <a:ln/>
        </p:spPr>
      </p:sp>
      <p:sp>
        <p:nvSpPr>
          <p:cNvPr id="12292" name="Rectangle 3"/>
          <p:cNvSpPr>
            <a:spLocks noGrp="1" noChangeArrowheads="1"/>
          </p:cNvSpPr>
          <p:nvPr>
            <p:ph type="body" idx="1"/>
          </p:nvPr>
        </p:nvSpPr>
        <p:spPr>
          <a:xfrm>
            <a:off x="701677" y="4416431"/>
            <a:ext cx="5607050" cy="3813175"/>
          </a:xfrm>
          <a:noFill/>
        </p:spPr>
        <p:txBody>
          <a:bodyPr/>
          <a:lstStyle/>
          <a:p>
            <a:pPr marL="459205" lvl="1" defTabSz="885204">
              <a:defRPr/>
            </a:pPr>
            <a:r>
              <a:rPr lang="en-US" baseline="0" dirty="0" smtClean="0"/>
              <a:t>The current plan has EPTCs:</a:t>
            </a:r>
          </a:p>
          <a:p>
            <a:pPr marL="624466" lvl="1" indent="-165261" defTabSz="885204">
              <a:buFontTx/>
              <a:buChar char="-"/>
              <a:defRPr/>
            </a:pPr>
            <a:r>
              <a:rPr lang="en-US" baseline="0" dirty="0" smtClean="0"/>
              <a:t>Silver Line planned as now being constructed</a:t>
            </a:r>
          </a:p>
          <a:p>
            <a:pPr marL="624466" lvl="1" indent="-165261" defTabSz="885204">
              <a:buFontTx/>
              <a:buChar char="-"/>
              <a:defRPr/>
            </a:pPr>
            <a:r>
              <a:rPr lang="en-US" baseline="0" dirty="0" smtClean="0"/>
              <a:t>I-66 recommends Metrorail extension to Centreville</a:t>
            </a:r>
          </a:p>
          <a:p>
            <a:pPr marL="624466" lvl="1" indent="-165261" defTabSz="885204">
              <a:buFontTx/>
              <a:buChar char="-"/>
              <a:defRPr/>
            </a:pPr>
            <a:r>
              <a:rPr lang="en-US" baseline="0" dirty="0" smtClean="0"/>
              <a:t>US 1 has station locations, but identifies several optional modes</a:t>
            </a:r>
          </a:p>
          <a:p>
            <a:pPr marL="624466" lvl="1" indent="-165261" defTabSz="885204">
              <a:buFontTx/>
              <a:buChar char="-"/>
              <a:defRPr/>
            </a:pPr>
            <a:r>
              <a:rPr lang="en-US" baseline="0" dirty="0" smtClean="0"/>
              <a:t>Otherwise, plan is silent on transit function or technology</a:t>
            </a:r>
          </a:p>
          <a:p>
            <a:pPr marL="229557" indent="-229557" defTabSz="885204">
              <a:defRPr/>
            </a:pPr>
            <a:endParaRPr lang="en-US" dirty="0" smtClean="0"/>
          </a:p>
          <a:p>
            <a:pPr marL="229557" indent="-229557"/>
            <a:endParaRPr lang="en-US" dirty="0" smtClean="0"/>
          </a:p>
        </p:txBody>
      </p:sp>
    </p:spTree>
    <p:extLst>
      <p:ext uri="{BB962C8B-B14F-4D97-AF65-F5344CB8AC3E}">
        <p14:creationId xmlns:p14="http://schemas.microsoft.com/office/powerpoint/2010/main" val="100500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had two public meetings to</a:t>
            </a:r>
            <a:r>
              <a:rPr lang="en-US" baseline="0" dirty="0" smtClean="0"/>
              <a:t> date:</a:t>
            </a:r>
          </a:p>
          <a:p>
            <a:pPr marL="165261" indent="-165261">
              <a:buFontTx/>
              <a:buChar char="-"/>
            </a:pPr>
            <a:r>
              <a:rPr lang="en-US" baseline="0" dirty="0" smtClean="0"/>
              <a:t>Setting the stage with goals and objectives (July 2012)</a:t>
            </a:r>
          </a:p>
          <a:p>
            <a:pPr marL="165261" indent="-165261">
              <a:buFontTx/>
              <a:buChar char="-"/>
            </a:pPr>
            <a:r>
              <a:rPr lang="en-US" baseline="0" dirty="0" smtClean="0"/>
              <a:t>Considering alternative functional transit plans (November 2012)</a:t>
            </a:r>
          </a:p>
          <a:p>
            <a:pPr marL="165261" indent="-165261">
              <a:buFontTx/>
              <a:buChar char="-"/>
            </a:pPr>
            <a:r>
              <a:rPr lang="en-US" baseline="0" dirty="0" smtClean="0"/>
              <a:t>We are now presenting our proposed concept.</a:t>
            </a:r>
            <a:endParaRPr lang="en-US" baseline="0" dirty="0"/>
          </a:p>
          <a:p>
            <a:pPr marL="165261" indent="-165261">
              <a:buFontTx/>
              <a:buChar char="-"/>
            </a:pPr>
            <a:r>
              <a:rPr lang="en-US" baseline="0" dirty="0" smtClean="0"/>
              <a:t>If we find general concurrence with this concept, we will move forward in early fall to develop more specific recommendations on ROW and station location details, and wrap up in November</a:t>
            </a:r>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fld id="{BFABAEE3-F51F-428D-B264-38E6E57981DD}" type="slidenum">
              <a:rPr lang="en-US" smtClean="0"/>
              <a:t>4</a:t>
            </a:fld>
            <a:endParaRPr lang="en-US" dirty="0"/>
          </a:p>
        </p:txBody>
      </p:sp>
    </p:spTree>
    <p:extLst>
      <p:ext uri="{BB962C8B-B14F-4D97-AF65-F5344CB8AC3E}">
        <p14:creationId xmlns:p14="http://schemas.microsoft.com/office/powerpoint/2010/main" val="302594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977" lvl="1" indent="-165977" defTabSz="881390">
              <a:buFontTx/>
              <a:buChar char="-"/>
              <a:defRPr/>
            </a:pPr>
            <a:r>
              <a:rPr lang="en-US" dirty="0" smtClean="0"/>
              <a:t>Planned growth:   The County’s development</a:t>
            </a:r>
            <a:r>
              <a:rPr lang="en-US" baseline="0" dirty="0" smtClean="0"/>
              <a:t> pattern is largely established; there is little available land for either greenfield development or new roads.  New growth is desired and will happen – this forms our study baseline. However, we also have some recommendations for strategic land use changes to enhance TOD opportunities, particularly in the </a:t>
            </a:r>
            <a:r>
              <a:rPr lang="en-US" b="1" baseline="0" dirty="0" smtClean="0"/>
              <a:t>Richmond Highway and Route 28 corridors</a:t>
            </a:r>
            <a:r>
              <a:rPr lang="en-US" baseline="0" dirty="0" smtClean="0"/>
              <a:t>.</a:t>
            </a:r>
          </a:p>
          <a:p>
            <a:pPr marL="165977" indent="-165977">
              <a:buFontTx/>
              <a:buChar char="-"/>
            </a:pPr>
            <a:endParaRPr lang="en-US" baseline="0" dirty="0" smtClean="0"/>
          </a:p>
          <a:p>
            <a:pPr marL="165977" indent="-165977">
              <a:buFontTx/>
              <a:buChar char="-"/>
            </a:pPr>
            <a:r>
              <a:rPr lang="en-US" baseline="0" dirty="0" smtClean="0"/>
              <a:t>While we do recommend some corridor-specific land use changes, the Proposed HQTN does maintain the overall Future Development Concept.</a:t>
            </a:r>
          </a:p>
          <a:p>
            <a:pPr marL="625181" lvl="1" indent="-165977">
              <a:buFontTx/>
              <a:buChar char="-"/>
            </a:pPr>
            <a:r>
              <a:rPr lang="en-US" baseline="0" dirty="0" smtClean="0"/>
              <a:t>Review proportions: 37% low density, 48% suburban neighborhoods, 5% institutional, and 10% mixed-use centers</a:t>
            </a:r>
          </a:p>
          <a:p>
            <a:pPr marL="625181" lvl="1" indent="-165977">
              <a:buFontTx/>
              <a:buChar char="-"/>
            </a:pPr>
            <a:r>
              <a:rPr lang="en-US" baseline="0" dirty="0" smtClean="0"/>
              <a:t>Organization of land use densities lends itself to our TOD destination corridors</a:t>
            </a:r>
          </a:p>
          <a:p>
            <a:pPr marL="625181" lvl="1" indent="-165977">
              <a:buFontTx/>
              <a:buChar char="-"/>
            </a:pPr>
            <a:endParaRPr lang="en-US" baseline="0" dirty="0" smtClean="0"/>
          </a:p>
          <a:p>
            <a:pPr marL="625181" lvl="1" indent="-165977">
              <a:buFontTx/>
              <a:buChar char="-"/>
            </a:pPr>
            <a:endParaRPr lang="en-US" baseline="0" dirty="0" smtClean="0"/>
          </a:p>
          <a:p>
            <a:pPr marL="459204" lvl="1"/>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pPr>
              <a:defRPr/>
            </a:pPr>
            <a:fld id="{F3C8EAF5-0DE7-453A-90E5-D36FBC37C2BF}" type="slidenum">
              <a:rPr lang="en-US" smtClean="0"/>
              <a:pPr>
                <a:defRPr/>
              </a:pPr>
              <a:t>5</a:t>
            </a:fld>
            <a:endParaRPr lang="en-US" dirty="0"/>
          </a:p>
        </p:txBody>
      </p:sp>
    </p:spTree>
    <p:extLst>
      <p:ext uri="{BB962C8B-B14F-4D97-AF65-F5344CB8AC3E}">
        <p14:creationId xmlns:p14="http://schemas.microsoft.com/office/powerpoint/2010/main" val="380591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977" lvl="1" indent="-165977" defTabSz="881390">
              <a:buFontTx/>
              <a:buChar char="-"/>
              <a:defRPr/>
            </a:pPr>
            <a:r>
              <a:rPr lang="en-US" dirty="0" smtClean="0"/>
              <a:t>Planned growth:   The County’s development</a:t>
            </a:r>
            <a:r>
              <a:rPr lang="en-US" baseline="0" dirty="0" smtClean="0"/>
              <a:t> pattern is largely established; there is little available land for either greenfield development or new roads.  New growth is desired and will happen – this forms our study baseline. However, we also have some recommendations for strategic land use changes to enhance TOD opportunities, particularly in the </a:t>
            </a:r>
            <a:r>
              <a:rPr lang="en-US" b="1" baseline="0" dirty="0" smtClean="0"/>
              <a:t>Richmond Highway and Route 28 corridors</a:t>
            </a:r>
            <a:r>
              <a:rPr lang="en-US" baseline="0" dirty="0" smtClean="0"/>
              <a:t>.</a:t>
            </a:r>
          </a:p>
          <a:p>
            <a:pPr marL="165977" indent="-165977">
              <a:buFontTx/>
              <a:buChar char="-"/>
            </a:pPr>
            <a:endParaRPr lang="en-US" baseline="0" dirty="0" smtClean="0"/>
          </a:p>
          <a:p>
            <a:pPr marL="165977" indent="-165977">
              <a:buFontTx/>
              <a:buChar char="-"/>
            </a:pPr>
            <a:r>
              <a:rPr lang="en-US" baseline="0" dirty="0" smtClean="0"/>
              <a:t>While we do recommend some corridor-specific land use changes, the Proposed HQTN does maintain the overall Future Development Concept.</a:t>
            </a:r>
          </a:p>
          <a:p>
            <a:pPr marL="625181" lvl="1" indent="-165977">
              <a:buFontTx/>
              <a:buChar char="-"/>
            </a:pPr>
            <a:r>
              <a:rPr lang="en-US" baseline="0" dirty="0" smtClean="0"/>
              <a:t>Review proportions: 37% low density, 48% suburban neighborhoods, 5% institutional, and 10% mixed-use centers</a:t>
            </a:r>
          </a:p>
          <a:p>
            <a:pPr marL="625181" lvl="1" indent="-165977">
              <a:buFontTx/>
              <a:buChar char="-"/>
            </a:pPr>
            <a:r>
              <a:rPr lang="en-US" baseline="0" dirty="0" smtClean="0"/>
              <a:t>Organization of land use densities lends itself to our TOD destination corridors</a:t>
            </a:r>
          </a:p>
          <a:p>
            <a:pPr marL="625181" lvl="1" indent="-165977">
              <a:buFontTx/>
              <a:buChar char="-"/>
            </a:pPr>
            <a:endParaRPr lang="en-US" baseline="0" dirty="0" smtClean="0"/>
          </a:p>
          <a:p>
            <a:pPr marL="625181" lvl="1" indent="-165977">
              <a:buFontTx/>
              <a:buChar char="-"/>
            </a:pPr>
            <a:endParaRPr lang="en-US" baseline="0" dirty="0" smtClean="0"/>
          </a:p>
          <a:p>
            <a:pPr marL="459204" lvl="1"/>
            <a:endParaRPr lang="en-US" dirty="0"/>
          </a:p>
        </p:txBody>
      </p:sp>
      <p:sp>
        <p:nvSpPr>
          <p:cNvPr id="4" name="Slide Number Placeholder 3"/>
          <p:cNvSpPr>
            <a:spLocks noGrp="1"/>
          </p:cNvSpPr>
          <p:nvPr>
            <p:ph type="sldNum" sz="quarter" idx="10"/>
          </p:nvPr>
        </p:nvSpPr>
        <p:spPr>
          <a:xfrm>
            <a:off x="3970345" y="8829187"/>
            <a:ext cx="3038475" cy="465621"/>
          </a:xfrm>
          <a:prstGeom prst="rect">
            <a:avLst/>
          </a:prstGeom>
        </p:spPr>
        <p:txBody>
          <a:bodyPr lIns="91840" tIns="45920" rIns="91840" bIns="45920"/>
          <a:lstStyle/>
          <a:p>
            <a:pPr>
              <a:defRPr/>
            </a:pPr>
            <a:fld id="{F3C8EAF5-0DE7-453A-90E5-D36FBC37C2BF}" type="slidenum">
              <a:rPr lang="en-US" smtClean="0"/>
              <a:pPr>
                <a:defRPr/>
              </a:pPr>
              <a:t>6</a:t>
            </a:fld>
            <a:endParaRPr lang="en-US" dirty="0"/>
          </a:p>
        </p:txBody>
      </p:sp>
    </p:spTree>
    <p:extLst>
      <p:ext uri="{BB962C8B-B14F-4D97-AF65-F5344CB8AC3E}">
        <p14:creationId xmlns:p14="http://schemas.microsoft.com/office/powerpoint/2010/main" val="357423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recommendations focus first</a:t>
            </a:r>
            <a:r>
              <a:rPr lang="en-US" baseline="0" dirty="0" smtClean="0"/>
              <a:t> on defining </a:t>
            </a:r>
            <a:r>
              <a:rPr lang="en-US" baseline="0" smtClean="0"/>
              <a:t>appropriate transit corridor function, and then mode</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Tree>
    <p:extLst>
      <p:ext uri="{BB962C8B-B14F-4D97-AF65-F5344CB8AC3E}">
        <p14:creationId xmlns:p14="http://schemas.microsoft.com/office/powerpoint/2010/main" val="429730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on slide.  Upshot is that access and mobility are both desired attributes, but fixed-</a:t>
            </a:r>
            <a:r>
              <a:rPr lang="en-US" baseline="0" dirty="0" err="1" smtClean="0"/>
              <a:t>guideway</a:t>
            </a:r>
            <a:r>
              <a:rPr lang="en-US" baseline="0" dirty="0" smtClean="0"/>
              <a:t> </a:t>
            </a:r>
            <a:r>
              <a:rPr lang="en-US" baseline="0" dirty="0" err="1" smtClean="0"/>
              <a:t>transitways</a:t>
            </a:r>
            <a:r>
              <a:rPr lang="en-US" baseline="0" dirty="0" smtClean="0"/>
              <a:t> don’t serve both objectives equally.</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Tree>
    <p:extLst>
      <p:ext uri="{BB962C8B-B14F-4D97-AF65-F5344CB8AC3E}">
        <p14:creationId xmlns:p14="http://schemas.microsoft.com/office/powerpoint/2010/main" val="56739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recognized the tradeoffs, and recommended considering</a:t>
            </a:r>
            <a:r>
              <a:rPr lang="en-US" baseline="0" dirty="0" smtClean="0"/>
              <a:t> context-sensitive solutions.  In essence, focus on access where land use suggests a linear, densely developed destination corridor.  Focus more on mobility in corridors with less compact land use but instead have relatively unobstructed ROW options for longer-distance desire lines.</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Tree>
    <p:extLst>
      <p:ext uri="{BB962C8B-B14F-4D97-AF65-F5344CB8AC3E}">
        <p14:creationId xmlns:p14="http://schemas.microsoft.com/office/powerpoint/2010/main" val="1793264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CoSealColo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228600"/>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userDrawn="1"/>
        </p:nvSpPr>
        <p:spPr bwMode="auto">
          <a:xfrm>
            <a:off x="1185863" y="381000"/>
            <a:ext cx="33861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sz="2000" dirty="0" smtClean="0">
                <a:latin typeface="Times New Roman" pitchFamily="18" charset="0"/>
              </a:rPr>
              <a:t>County of Fairfax, Virginia</a:t>
            </a:r>
            <a:endParaRPr lang="en-US" dirty="0" smtClean="0"/>
          </a:p>
        </p:txBody>
      </p:sp>
      <p:sp>
        <p:nvSpPr>
          <p:cNvPr id="6" name="Line 5"/>
          <p:cNvSpPr>
            <a:spLocks noChangeShapeType="1"/>
          </p:cNvSpPr>
          <p:nvPr userDrawn="1"/>
        </p:nvSpPr>
        <p:spPr bwMode="auto">
          <a:xfrm>
            <a:off x="1220788" y="762000"/>
            <a:ext cx="73136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 name="Line 7"/>
          <p:cNvSpPr>
            <a:spLocks noChangeShapeType="1"/>
          </p:cNvSpPr>
          <p:nvPr userDrawn="1"/>
        </p:nvSpPr>
        <p:spPr bwMode="auto">
          <a:xfrm>
            <a:off x="457200" y="61722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8" name="Picture 14" descr="FCDOT-Logo_COLOR_3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81913" y="6248400"/>
            <a:ext cx="1004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Rectangle 12"/>
          <p:cNvSpPr>
            <a:spLocks noGrp="1" noChangeArrowheads="1"/>
          </p:cNvSpPr>
          <p:nvPr>
            <p:ph type="ctrTitle" sz="quarter"/>
          </p:nvPr>
        </p:nvSpPr>
        <p:spPr>
          <a:xfrm>
            <a:off x="685800" y="2130425"/>
            <a:ext cx="7772400" cy="1470025"/>
          </a:xfrm>
        </p:spPr>
        <p:txBody>
          <a:bodyPr/>
          <a:lstStyle>
            <a:lvl1pPr>
              <a:defRPr/>
            </a:lvl1pPr>
          </a:lstStyle>
          <a:p>
            <a:pPr lvl="0"/>
            <a:r>
              <a:rPr lang="en-US" noProof="0" smtClean="0"/>
              <a:t>Click to edit Master title style</a:t>
            </a:r>
          </a:p>
        </p:txBody>
      </p:sp>
      <p:sp>
        <p:nvSpPr>
          <p:cNvPr id="82957" name="Rectangle 1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9" name="Rectangle 9"/>
          <p:cNvSpPr>
            <a:spLocks noGrp="1" noChangeArrowheads="1"/>
          </p:cNvSpPr>
          <p:nvPr>
            <p:ph type="ftr" sz="quarter" idx="10"/>
          </p:nvPr>
        </p:nvSpPr>
        <p:spPr/>
        <p:txBody>
          <a:bodyPr/>
          <a:lstStyle>
            <a:lvl1pPr algn="ctr">
              <a:defRPr/>
            </a:lvl1pPr>
          </a:lstStyle>
          <a:p>
            <a:pPr algn="l">
              <a:defRPr/>
            </a:pPr>
            <a:r>
              <a:rPr lang="en-US" dirty="0"/>
              <a:t>Department of Transportation </a:t>
            </a:r>
          </a:p>
          <a:p>
            <a:pPr>
              <a:defRPr/>
            </a:pPr>
            <a:endParaRPr lang="en-US" dirty="0"/>
          </a:p>
        </p:txBody>
      </p:sp>
    </p:spTree>
    <p:extLst>
      <p:ext uri="{BB962C8B-B14F-4D97-AF65-F5344CB8AC3E}">
        <p14:creationId xmlns:p14="http://schemas.microsoft.com/office/powerpoint/2010/main" val="83828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F2A379ED-F36D-42F9-B147-4CBFBF287DF3}" type="slidenum">
              <a:rPr lang="en-US"/>
              <a:pPr>
                <a:defRPr/>
              </a:pPr>
              <a:t>‹#›</a:t>
            </a:fld>
            <a:endParaRPr lang="en-US" dirty="0"/>
          </a:p>
        </p:txBody>
      </p:sp>
    </p:spTree>
    <p:extLst>
      <p:ext uri="{BB962C8B-B14F-4D97-AF65-F5344CB8AC3E}">
        <p14:creationId xmlns:p14="http://schemas.microsoft.com/office/powerpoint/2010/main" val="53202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2D9832B1-CE7A-4663-A91A-F17D59DD3463}" type="slidenum">
              <a:rPr lang="en-US"/>
              <a:pPr>
                <a:defRPr/>
              </a:pPr>
              <a:t>‹#›</a:t>
            </a:fld>
            <a:endParaRPr lang="en-US" dirty="0"/>
          </a:p>
        </p:txBody>
      </p:sp>
    </p:spTree>
    <p:extLst>
      <p:ext uri="{BB962C8B-B14F-4D97-AF65-F5344CB8AC3E}">
        <p14:creationId xmlns:p14="http://schemas.microsoft.com/office/powerpoint/2010/main" val="225543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57B7FF6B-9B04-4CF8-92B7-B3919715FCC3}" type="slidenum">
              <a:rPr lang="en-US"/>
              <a:pPr>
                <a:defRPr/>
              </a:pPr>
              <a:t>‹#›</a:t>
            </a:fld>
            <a:endParaRPr lang="en-US" dirty="0"/>
          </a:p>
        </p:txBody>
      </p:sp>
    </p:spTree>
    <p:extLst>
      <p:ext uri="{BB962C8B-B14F-4D97-AF65-F5344CB8AC3E}">
        <p14:creationId xmlns:p14="http://schemas.microsoft.com/office/powerpoint/2010/main" val="418276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E9EBE6BF-3904-4391-8F1C-E46837853250}" type="slidenum">
              <a:rPr lang="en-US"/>
              <a:pPr>
                <a:defRPr/>
              </a:pPr>
              <a:t>‹#›</a:t>
            </a:fld>
            <a:endParaRPr lang="en-US" dirty="0"/>
          </a:p>
        </p:txBody>
      </p:sp>
    </p:spTree>
    <p:extLst>
      <p:ext uri="{BB962C8B-B14F-4D97-AF65-F5344CB8AC3E}">
        <p14:creationId xmlns:p14="http://schemas.microsoft.com/office/powerpoint/2010/main" val="15221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A8288BAB-EA8E-41F4-A245-50D2946EABB8}" type="slidenum">
              <a:rPr lang="en-US"/>
              <a:pPr>
                <a:defRPr/>
              </a:pPr>
              <a:t>‹#›</a:t>
            </a:fld>
            <a:endParaRPr lang="en-US" dirty="0"/>
          </a:p>
        </p:txBody>
      </p:sp>
    </p:spTree>
    <p:extLst>
      <p:ext uri="{BB962C8B-B14F-4D97-AF65-F5344CB8AC3E}">
        <p14:creationId xmlns:p14="http://schemas.microsoft.com/office/powerpoint/2010/main" val="245951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4142E099-94FC-4C7F-9832-ADF1EFA5ABB9}" type="slidenum">
              <a:rPr lang="en-US"/>
              <a:pPr>
                <a:defRPr/>
              </a:pPr>
              <a:t>‹#›</a:t>
            </a:fld>
            <a:endParaRPr lang="en-US" dirty="0"/>
          </a:p>
        </p:txBody>
      </p:sp>
    </p:spTree>
    <p:extLst>
      <p:ext uri="{BB962C8B-B14F-4D97-AF65-F5344CB8AC3E}">
        <p14:creationId xmlns:p14="http://schemas.microsoft.com/office/powerpoint/2010/main" val="286957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3839A18B-9878-44E1-85C7-F7A130956B6C}" type="slidenum">
              <a:rPr lang="en-US"/>
              <a:pPr>
                <a:defRPr/>
              </a:pPr>
              <a:t>‹#›</a:t>
            </a:fld>
            <a:endParaRPr lang="en-US" dirty="0"/>
          </a:p>
        </p:txBody>
      </p:sp>
    </p:spTree>
    <p:extLst>
      <p:ext uri="{BB962C8B-B14F-4D97-AF65-F5344CB8AC3E}">
        <p14:creationId xmlns:p14="http://schemas.microsoft.com/office/powerpoint/2010/main" val="138052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350DFECC-3207-4331-B229-E5535BCCC6E6}" type="slidenum">
              <a:rPr lang="en-US"/>
              <a:pPr>
                <a:defRPr/>
              </a:pPr>
              <a:t>‹#›</a:t>
            </a:fld>
            <a:endParaRPr lang="en-US" dirty="0"/>
          </a:p>
        </p:txBody>
      </p:sp>
    </p:spTree>
    <p:extLst>
      <p:ext uri="{BB962C8B-B14F-4D97-AF65-F5344CB8AC3E}">
        <p14:creationId xmlns:p14="http://schemas.microsoft.com/office/powerpoint/2010/main" val="246394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BA00ABE7-7543-4675-9652-BDB49E5716F6}" type="slidenum">
              <a:rPr lang="en-US"/>
              <a:pPr>
                <a:defRPr/>
              </a:pPr>
              <a:t>‹#›</a:t>
            </a:fld>
            <a:endParaRPr lang="en-US" dirty="0"/>
          </a:p>
        </p:txBody>
      </p:sp>
    </p:spTree>
    <p:extLst>
      <p:ext uri="{BB962C8B-B14F-4D97-AF65-F5344CB8AC3E}">
        <p14:creationId xmlns:p14="http://schemas.microsoft.com/office/powerpoint/2010/main" val="1738955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ftr" sz="quarter" idx="10"/>
          </p:nvPr>
        </p:nvSpPr>
        <p:spPr>
          <a:ln/>
        </p:spPr>
        <p:txBody>
          <a:bodyPr/>
          <a:lstStyle>
            <a:lvl1pPr algn="ctr">
              <a:defRPr/>
            </a:lvl1pPr>
          </a:lstStyle>
          <a:p>
            <a:pPr algn="l">
              <a:defRPr/>
            </a:pPr>
            <a:r>
              <a:rPr lang="en-US" dirty="0"/>
              <a:t>Department of Transportation </a:t>
            </a:r>
          </a:p>
          <a:p>
            <a:pPr>
              <a:defRPr/>
            </a:pPr>
            <a:fld id="{3EFFEB99-F43A-4EF9-9839-9A6E218F1527}" type="slidenum">
              <a:rPr lang="en-US"/>
              <a:pPr>
                <a:defRPr/>
              </a:pPr>
              <a:t>‹#›</a:t>
            </a:fld>
            <a:endParaRPr lang="en-US" dirty="0"/>
          </a:p>
        </p:txBody>
      </p:sp>
    </p:spTree>
    <p:extLst>
      <p:ext uri="{BB962C8B-B14F-4D97-AF65-F5344CB8AC3E}">
        <p14:creationId xmlns:p14="http://schemas.microsoft.com/office/powerpoint/2010/main" val="329324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CoSeal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228600"/>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19"/>
          <p:cNvSpPr txBox="1">
            <a:spLocks noChangeArrowheads="1"/>
          </p:cNvSpPr>
          <p:nvPr userDrawn="1"/>
        </p:nvSpPr>
        <p:spPr bwMode="auto">
          <a:xfrm>
            <a:off x="1185863" y="381000"/>
            <a:ext cx="33861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US" sz="2000" dirty="0" smtClean="0">
                <a:latin typeface="Times New Roman" pitchFamily="18" charset="0"/>
              </a:rPr>
              <a:t>County of Fairfax, Virginia</a:t>
            </a:r>
            <a:endParaRPr lang="en-US" dirty="0" smtClean="0"/>
          </a:p>
        </p:txBody>
      </p:sp>
      <p:sp>
        <p:nvSpPr>
          <p:cNvPr id="1028" name="Line 20"/>
          <p:cNvSpPr>
            <a:spLocks noChangeShapeType="1"/>
          </p:cNvSpPr>
          <p:nvPr userDrawn="1"/>
        </p:nvSpPr>
        <p:spPr bwMode="auto">
          <a:xfrm>
            <a:off x="1220788" y="762000"/>
            <a:ext cx="74660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9" name="Line 22"/>
          <p:cNvSpPr>
            <a:spLocks noChangeShapeType="1"/>
          </p:cNvSpPr>
          <p:nvPr userDrawn="1"/>
        </p:nvSpPr>
        <p:spPr bwMode="auto">
          <a:xfrm>
            <a:off x="457200" y="61722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30" name="Rectangle 27"/>
          <p:cNvSpPr>
            <a:spLocks noGrp="1" noChangeArrowheads="1"/>
          </p:cNvSpPr>
          <p:nvPr>
            <p:ph type="title"/>
          </p:nvPr>
        </p:nvSpPr>
        <p:spPr bwMode="auto">
          <a:xfrm>
            <a:off x="4572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Rectangle 2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2" name="Picture 29" descr="FCDOT-Logo_COLOR_3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81913" y="6248400"/>
            <a:ext cx="1004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25"/>
          <p:cNvSpPr>
            <a:spLocks noGrp="1" noChangeArrowheads="1"/>
          </p:cNvSpPr>
          <p:nvPr>
            <p:ph type="ftr" sz="quarter" idx="3"/>
          </p:nvPr>
        </p:nvSpPr>
        <p:spPr bwMode="auto">
          <a:xfrm>
            <a:off x="457200" y="6245225"/>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r>
              <a:rPr lang="en-US" dirty="0"/>
              <a:t>Department of Transportation </a:t>
            </a:r>
          </a:p>
          <a:p>
            <a:pPr algn="ctr">
              <a:defRPr/>
            </a:pPr>
            <a:fld id="{A2CC896E-9E01-4DF9-B2E9-AFF69555EF1D}" type="slidenum">
              <a:rPr lang="en-US"/>
              <a:pPr algn="ctr">
                <a:defRPr/>
              </a:pPr>
              <a:t>‹#›</a:t>
            </a:fld>
            <a:endParaRPr lang="en-US" dirty="0"/>
          </a:p>
        </p:txBody>
      </p:sp>
    </p:spTree>
  </p:cSld>
  <p:clrMap bg1="lt1" tx1="dk1" bg2="lt2" tx2="dk2" accent1="accent1" accent2="accent2" accent3="accent3" accent4="accent4" accent5="accent5" accent6="accent6" hlink="hlink" folHlink="folHlink"/>
  <p:sldLayoutIdLst>
    <p:sldLayoutId id="2147483875"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Thomas.burke@fairfaxcounty.gov" TargetMode="External"/><Relationship Id="rId7"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www.fairfaxcounty.gov/fcdot/2050transitstudy/" TargetMode="External"/><Relationship Id="rId4" Type="http://schemas.openxmlformats.org/officeDocument/2006/relationships/hyperlink" Target="mailto:Daniel.Rathbone@fairvaxcounty.gov" TargetMode="Externa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dt" sz="quarter" idx="10"/>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
        <p:nvSpPr>
          <p:cNvPr id="3075"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8C99EDDE-CFB7-4CC0-93AF-306932B523D3}" type="slidenum">
              <a:rPr lang="en-US"/>
              <a:pPr eaLnBrk="1" hangingPunct="1"/>
              <a:t>1</a:t>
            </a:fld>
            <a:endParaRPr lang="en-US" dirty="0"/>
          </a:p>
        </p:txBody>
      </p:sp>
      <p:sp>
        <p:nvSpPr>
          <p:cNvPr id="3076" name="Rectangle 3"/>
          <p:cNvSpPr>
            <a:spLocks noChangeArrowheads="1"/>
          </p:cNvSpPr>
          <p:nvPr/>
        </p:nvSpPr>
        <p:spPr bwMode="auto">
          <a:xfrm>
            <a:off x="76200" y="76200"/>
            <a:ext cx="8991600" cy="6705600"/>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7" name="Rectangle 4"/>
          <p:cNvSpPr>
            <a:spLocks noChangeArrowheads="1"/>
          </p:cNvSpPr>
          <p:nvPr/>
        </p:nvSpPr>
        <p:spPr bwMode="auto">
          <a:xfrm>
            <a:off x="533400" y="9144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3200" b="1">
              <a:solidFill>
                <a:srgbClr val="0066CC"/>
              </a:solidFill>
              <a:latin typeface="Tahoma" pitchFamily="34" charset="0"/>
            </a:endParaRPr>
          </a:p>
        </p:txBody>
      </p:sp>
      <p:grpSp>
        <p:nvGrpSpPr>
          <p:cNvPr id="10" name="Group 14"/>
          <p:cNvGrpSpPr>
            <a:grpSpLocks/>
          </p:cNvGrpSpPr>
          <p:nvPr/>
        </p:nvGrpSpPr>
        <p:grpSpPr bwMode="auto">
          <a:xfrm>
            <a:off x="1820266" y="1090613"/>
            <a:ext cx="6866534" cy="1810249"/>
            <a:chOff x="1435677" y="751606"/>
            <a:chExt cx="8027075" cy="1810785"/>
          </a:xfrm>
        </p:grpSpPr>
        <p:sp>
          <p:nvSpPr>
            <p:cNvPr id="11" name="TextBox 10"/>
            <p:cNvSpPr txBox="1"/>
            <p:nvPr/>
          </p:nvSpPr>
          <p:spPr>
            <a:xfrm>
              <a:off x="1435677" y="751606"/>
              <a:ext cx="8027075" cy="1724059"/>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600" spc="150" dirty="0">
                  <a:ln w="11430"/>
                  <a:effectLst>
                    <a:outerShdw blurRad="25400" algn="tl" rotWithShape="0">
                      <a:srgbClr val="000000">
                        <a:alpha val="43000"/>
                      </a:srgbClr>
                    </a:outerShdw>
                  </a:effectLst>
                  <a:latin typeface="Franklin Gothic Demi" pitchFamily="34" charset="0"/>
                  <a:cs typeface="+mn-cs"/>
                </a:rPr>
                <a:t>FAIRFAX COUNTY </a:t>
              </a:r>
            </a:p>
            <a:p>
              <a:pPr fontAlgn="auto">
                <a:spcBef>
                  <a:spcPts val="0"/>
                </a:spcBef>
                <a:spcAft>
                  <a:spcPts val="0"/>
                </a:spcAft>
                <a:defRPr/>
              </a:pPr>
              <a:r>
                <a:rPr lang="en-US" sz="2600" spc="150" dirty="0" smtClean="0">
                  <a:ln w="11430"/>
                  <a:effectLst>
                    <a:outerShdw blurRad="25400" algn="tl" rotWithShape="0">
                      <a:srgbClr val="000000">
                        <a:alpha val="43000"/>
                      </a:srgbClr>
                    </a:outerShdw>
                  </a:effectLst>
                  <a:latin typeface="Franklin Gothic Demi" pitchFamily="34" charset="0"/>
                  <a:cs typeface="+mn-cs"/>
                </a:rPr>
                <a:t>COUNTYWIDE </a:t>
              </a:r>
              <a:r>
                <a:rPr lang="en-US" sz="2600" spc="150" dirty="0">
                  <a:ln w="11430"/>
                  <a:effectLst>
                    <a:outerShdw blurRad="25400" algn="tl" rotWithShape="0">
                      <a:srgbClr val="000000">
                        <a:alpha val="43000"/>
                      </a:srgbClr>
                    </a:outerShdw>
                  </a:effectLst>
                  <a:latin typeface="Franklin Gothic Demi" pitchFamily="34" charset="0"/>
                  <a:cs typeface="+mn-cs"/>
                </a:rPr>
                <a:t>TRANSIT </a:t>
              </a:r>
              <a:r>
                <a:rPr lang="en-US" sz="2600" spc="150" dirty="0" smtClean="0">
                  <a:ln w="11430"/>
                  <a:effectLst>
                    <a:outerShdw blurRad="25400" algn="tl" rotWithShape="0">
                      <a:srgbClr val="000000">
                        <a:alpha val="43000"/>
                      </a:srgbClr>
                    </a:outerShdw>
                  </a:effectLst>
                  <a:latin typeface="Franklin Gothic Demi" pitchFamily="34" charset="0"/>
                  <a:cs typeface="+mn-cs"/>
                </a:rPr>
                <a:t>NETWORK STUDY</a:t>
              </a:r>
            </a:p>
            <a:p>
              <a:pPr fontAlgn="auto">
                <a:spcBef>
                  <a:spcPts val="0"/>
                </a:spcBef>
                <a:spcAft>
                  <a:spcPts val="0"/>
                </a:spcAft>
                <a:defRPr/>
              </a:pPr>
              <a:r>
                <a:rPr lang="en-US" sz="2400" b="1" dirty="0"/>
                <a:t>Proposed High Quality Transit Network</a:t>
              </a:r>
              <a:r>
                <a:rPr lang="en-US" sz="2400" b="1" dirty="0">
                  <a:solidFill>
                    <a:schemeClr val="tx2">
                      <a:lumMod val="50000"/>
                    </a:schemeClr>
                  </a:solidFill>
                </a:rPr>
                <a:t> </a:t>
              </a:r>
            </a:p>
            <a:p>
              <a:pPr fontAlgn="auto">
                <a:spcBef>
                  <a:spcPts val="0"/>
                </a:spcBef>
                <a:spcAft>
                  <a:spcPts val="0"/>
                </a:spcAft>
                <a:defRPr/>
              </a:pPr>
              <a:endParaRPr lang="en-US" sz="2600" spc="150" dirty="0">
                <a:ln w="11430"/>
                <a:effectLst>
                  <a:outerShdw blurRad="25400" algn="tl" rotWithShape="0">
                    <a:srgbClr val="000000">
                      <a:alpha val="43000"/>
                    </a:srgbClr>
                  </a:outerShdw>
                </a:effectLst>
                <a:latin typeface="Franklin Gothic Demi" pitchFamily="34" charset="0"/>
                <a:cs typeface="+mn-cs"/>
              </a:endParaRPr>
            </a:p>
          </p:txBody>
        </p:sp>
        <p:sp>
          <p:nvSpPr>
            <p:cNvPr id="12" name="TextBox 11"/>
            <p:cNvSpPr txBox="1"/>
            <p:nvPr/>
          </p:nvSpPr>
          <p:spPr>
            <a:xfrm>
              <a:off x="2514600" y="2162281"/>
              <a:ext cx="6324600" cy="40011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endParaRPr lang="en-US" sz="2000" spc="150" dirty="0">
                <a:ln w="11430"/>
                <a:solidFill>
                  <a:schemeClr val="bg1"/>
                </a:solidFill>
                <a:effectLst>
                  <a:outerShdw blurRad="25400" algn="tl" rotWithShape="0">
                    <a:srgbClr val="000000">
                      <a:alpha val="43000"/>
                    </a:srgbClr>
                  </a:outerShdw>
                </a:effectLst>
                <a:latin typeface="Franklin Gothic Demi" pitchFamily="34" charset="0"/>
                <a:cs typeface="+mn-cs"/>
              </a:endParaRPr>
            </a:p>
          </p:txBody>
        </p:sp>
      </p:grpSp>
      <p:grpSp>
        <p:nvGrpSpPr>
          <p:cNvPr id="13" name="Group 12"/>
          <p:cNvGrpSpPr/>
          <p:nvPr/>
        </p:nvGrpSpPr>
        <p:grpSpPr>
          <a:xfrm>
            <a:off x="309561" y="1090613"/>
            <a:ext cx="1519239" cy="4852988"/>
            <a:chOff x="309561" y="697779"/>
            <a:chExt cx="1747839" cy="5719672"/>
          </a:xfrm>
        </p:grpSpPr>
        <p:pic>
          <p:nvPicPr>
            <p:cNvPr id="14" name="Picture 16" descr="035new.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79" y="3538636"/>
              <a:ext cx="1738021" cy="1261915"/>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8" descr="fairfax hqtn field review june 2011 06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79" y="2103314"/>
              <a:ext cx="1738021" cy="1261915"/>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9" descr="043new.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61" y="697779"/>
              <a:ext cx="1738021" cy="1261915"/>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descr="C:\Users\dhard\Pictures\2011-06-29 fairfax hqtn field review june 2011\fairfax hqtn field review june 2011 021 reduc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97" b="30561"/>
            <a:stretch/>
          </p:blipFill>
          <p:spPr bwMode="auto">
            <a:xfrm>
              <a:off x="309562" y="4952999"/>
              <a:ext cx="1747838" cy="14644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2" name="TextBox 1"/>
          <p:cNvSpPr txBox="1">
            <a:spLocks noChangeArrowheads="1"/>
          </p:cNvSpPr>
          <p:nvPr/>
        </p:nvSpPr>
        <p:spPr bwMode="auto">
          <a:xfrm>
            <a:off x="1780069" y="2545515"/>
            <a:ext cx="693821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2800" b="1" dirty="0" smtClean="0">
              <a:latin typeface="+mj-lt"/>
            </a:endParaRPr>
          </a:p>
          <a:p>
            <a:pPr eaLnBrk="1" hangingPunct="1"/>
            <a:r>
              <a:rPr lang="en-US" sz="2400" b="1" dirty="0" smtClean="0">
                <a:latin typeface="+mj-lt"/>
              </a:rPr>
              <a:t>December 1, 2015</a:t>
            </a:r>
          </a:p>
          <a:p>
            <a:pPr eaLnBrk="1" hangingPunct="1"/>
            <a:r>
              <a:rPr lang="en-US" sz="2400" b="1" dirty="0" smtClean="0">
                <a:latin typeface="+mj-lt"/>
              </a:rPr>
              <a:t>Board of Supervisors</a:t>
            </a:r>
          </a:p>
          <a:p>
            <a:pPr eaLnBrk="1" hangingPunct="1"/>
            <a:r>
              <a:rPr lang="en-US" sz="2400" b="1" dirty="0" smtClean="0">
                <a:latin typeface="+mj-lt"/>
              </a:rPr>
              <a:t>Transportation Committee</a:t>
            </a:r>
          </a:p>
          <a:p>
            <a:pPr eaLnBrk="1" hangingPunct="1"/>
            <a:endParaRPr lang="en-US" sz="2800" b="1" dirty="0">
              <a:latin typeface="+mj-lt"/>
            </a:endParaRPr>
          </a:p>
          <a:p>
            <a:pPr lvl="1" eaLnBrk="1" hangingPunct="1"/>
            <a:r>
              <a:rPr lang="en-US" sz="2000" b="1" dirty="0" smtClean="0">
                <a:latin typeface="+mj-lt"/>
              </a:rPr>
              <a:t>Leonard Wolfenstein &amp; Dan Rathbone</a:t>
            </a:r>
          </a:p>
          <a:p>
            <a:pPr lvl="1" eaLnBrk="1" hangingPunct="1"/>
            <a:r>
              <a:rPr lang="en-US" sz="2000" b="1" dirty="0" smtClean="0">
                <a:latin typeface="+mj-lt"/>
              </a:rPr>
              <a:t>Fairfax County Department of Transportation</a:t>
            </a:r>
            <a:endParaRPr lang="en-US" sz="2400" b="1" i="1" dirty="0" smtClean="0">
              <a:latin typeface="+mj-lt"/>
            </a:endParaRPr>
          </a:p>
          <a:p>
            <a:pPr eaLnBrk="1" hangingPunct="1"/>
            <a:endParaRPr lang="en-US" sz="2800" b="1" dirty="0" smtClean="0">
              <a:latin typeface="+mj-lt"/>
            </a:endParaRPr>
          </a:p>
        </p:txBody>
      </p:sp>
    </p:spTree>
    <p:extLst>
      <p:ext uri="{BB962C8B-B14F-4D97-AF65-F5344CB8AC3E}">
        <p14:creationId xmlns:p14="http://schemas.microsoft.com/office/powerpoint/2010/main" val="3305307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57800" y="881036"/>
            <a:ext cx="3733800" cy="4816703"/>
          </a:xfrm>
          <a:prstGeom prst="rect">
            <a:avLst/>
          </a:prstGeom>
          <a:noFill/>
        </p:spPr>
        <p:txBody>
          <a:bodyPr wrap="square" rtlCol="0">
            <a:spAutoFit/>
          </a:bodyPr>
          <a:lstStyle/>
          <a:p>
            <a:pPr algn="l" fontAlgn="base">
              <a:spcBef>
                <a:spcPct val="0"/>
              </a:spcBef>
              <a:spcAft>
                <a:spcPct val="0"/>
              </a:spcAft>
            </a:pPr>
            <a:r>
              <a:rPr lang="en-US" sz="2400" dirty="0" smtClean="0">
                <a:solidFill>
                  <a:prstClr val="black"/>
                </a:solidFill>
                <a:latin typeface="+mn-lt"/>
                <a:cs typeface="Arial" pitchFamily="34" charset="0"/>
              </a:rPr>
              <a:t>Extensive coordination with </a:t>
            </a:r>
            <a:r>
              <a:rPr lang="en-US" sz="2400" u="sng" dirty="0" smtClean="0">
                <a:solidFill>
                  <a:prstClr val="black"/>
                </a:solidFill>
                <a:latin typeface="+mn-lt"/>
                <a:cs typeface="Arial" pitchFamily="34" charset="0"/>
              </a:rPr>
              <a:t>current studies</a:t>
            </a:r>
            <a:r>
              <a:rPr lang="en-US" sz="2400" dirty="0" smtClean="0">
                <a:solidFill>
                  <a:prstClr val="black"/>
                </a:solidFill>
                <a:latin typeface="+mn-lt"/>
                <a:cs typeface="Arial" pitchFamily="34" charset="0"/>
              </a:rPr>
              <a:t> in past two years:</a:t>
            </a:r>
          </a:p>
          <a:p>
            <a:pPr marL="342900" indent="-342900" algn="l" fontAlgn="base">
              <a:spcBef>
                <a:spcPct val="0"/>
              </a:spcBef>
              <a:spcAft>
                <a:spcPct val="0"/>
              </a:spcAft>
              <a:buFont typeface="Arial" pitchFamily="34" charset="0"/>
              <a:buChar char="•"/>
            </a:pPr>
            <a:endParaRPr lang="en-US" sz="2400" dirty="0" smtClean="0">
              <a:solidFill>
                <a:prstClr val="black"/>
              </a:solidFill>
              <a:latin typeface="+mn-lt"/>
              <a:cs typeface="Arial" pitchFamily="34" charset="0"/>
            </a:endParaRPr>
          </a:p>
          <a:p>
            <a:pPr marL="342900" indent="-342900" algn="l" fontAlgn="base">
              <a:spcBef>
                <a:spcPct val="0"/>
              </a:spcBef>
              <a:spcAft>
                <a:spcPts val="600"/>
              </a:spcAft>
              <a:buFont typeface="Arial" pitchFamily="34" charset="0"/>
              <a:buChar char="•"/>
            </a:pPr>
            <a:r>
              <a:rPr lang="en-US" sz="2400" dirty="0" smtClean="0">
                <a:solidFill>
                  <a:prstClr val="black"/>
                </a:solidFill>
                <a:latin typeface="+mn-lt"/>
                <a:cs typeface="Arial" pitchFamily="34" charset="0"/>
              </a:rPr>
              <a:t>Transform 66</a:t>
            </a:r>
          </a:p>
          <a:p>
            <a:pPr marL="342900" indent="-342900" algn="l" fontAlgn="base">
              <a:spcBef>
                <a:spcPct val="0"/>
              </a:spcBef>
              <a:spcAft>
                <a:spcPts val="600"/>
              </a:spcAft>
              <a:buFont typeface="Arial" pitchFamily="34" charset="0"/>
              <a:buChar char="•"/>
            </a:pPr>
            <a:r>
              <a:rPr lang="en-US" sz="2400" dirty="0" smtClean="0">
                <a:solidFill>
                  <a:prstClr val="black"/>
                </a:solidFill>
                <a:latin typeface="+mn-lt"/>
                <a:cs typeface="Arial" pitchFamily="34" charset="0"/>
              </a:rPr>
              <a:t>Richmond Highway </a:t>
            </a:r>
          </a:p>
          <a:p>
            <a:pPr marL="342900" indent="-342900" algn="l" fontAlgn="base">
              <a:spcBef>
                <a:spcPct val="0"/>
              </a:spcBef>
              <a:spcAft>
                <a:spcPts val="600"/>
              </a:spcAft>
              <a:buFont typeface="Arial" pitchFamily="34" charset="0"/>
              <a:buChar char="•"/>
            </a:pPr>
            <a:r>
              <a:rPr lang="en-US" sz="2400" dirty="0" smtClean="0">
                <a:solidFill>
                  <a:prstClr val="black"/>
                </a:solidFill>
                <a:latin typeface="+mn-lt"/>
                <a:cs typeface="Arial" pitchFamily="34" charset="0"/>
              </a:rPr>
              <a:t>Envision Route 7</a:t>
            </a:r>
          </a:p>
          <a:p>
            <a:pPr marL="342900" indent="-342900" algn="l" fontAlgn="base">
              <a:spcBef>
                <a:spcPct val="0"/>
              </a:spcBef>
              <a:spcAft>
                <a:spcPts val="600"/>
              </a:spcAft>
              <a:buFont typeface="Arial" pitchFamily="34" charset="0"/>
              <a:buChar char="•"/>
            </a:pPr>
            <a:r>
              <a:rPr lang="en-US" sz="2400" dirty="0" smtClean="0">
                <a:solidFill>
                  <a:prstClr val="black"/>
                </a:solidFill>
                <a:latin typeface="+mn-lt"/>
                <a:cs typeface="Arial" pitchFamily="34" charset="0"/>
              </a:rPr>
              <a:t>Alexandria </a:t>
            </a:r>
            <a:r>
              <a:rPr lang="en-US" sz="2400" dirty="0" err="1" smtClean="0">
                <a:solidFill>
                  <a:prstClr val="black"/>
                </a:solidFill>
                <a:latin typeface="+mn-lt"/>
                <a:cs typeface="Arial" pitchFamily="34" charset="0"/>
              </a:rPr>
              <a:t>transitway</a:t>
            </a:r>
            <a:r>
              <a:rPr lang="en-US" sz="2400" dirty="0" smtClean="0">
                <a:solidFill>
                  <a:prstClr val="black"/>
                </a:solidFill>
                <a:latin typeface="+mn-lt"/>
                <a:cs typeface="Arial" pitchFamily="34" charset="0"/>
              </a:rPr>
              <a:t> planning</a:t>
            </a:r>
          </a:p>
          <a:p>
            <a:pPr marL="342900" indent="-342900" algn="l" fontAlgn="base">
              <a:spcBef>
                <a:spcPct val="0"/>
              </a:spcBef>
              <a:spcAft>
                <a:spcPts val="600"/>
              </a:spcAft>
              <a:buFont typeface="Arial" pitchFamily="34" charset="0"/>
              <a:buChar char="•"/>
            </a:pPr>
            <a:r>
              <a:rPr lang="en-US" sz="2400" dirty="0" smtClean="0">
                <a:solidFill>
                  <a:prstClr val="black"/>
                </a:solidFill>
                <a:latin typeface="+mn-lt"/>
                <a:cs typeface="Arial" pitchFamily="34" charset="0"/>
              </a:rPr>
              <a:t>Route 7 west of Tysons</a:t>
            </a:r>
          </a:p>
          <a:p>
            <a:pPr marL="342900" indent="-342900" fontAlgn="base">
              <a:spcBef>
                <a:spcPct val="0"/>
              </a:spcBef>
              <a:spcAft>
                <a:spcPct val="0"/>
              </a:spcAft>
              <a:buFont typeface="Arial" pitchFamily="34" charset="0"/>
              <a:buChar char="•"/>
            </a:pPr>
            <a:endParaRPr lang="en-US" sz="2400" b="1" dirty="0" smtClean="0">
              <a:solidFill>
                <a:prstClr val="black"/>
              </a:solidFill>
              <a:latin typeface="Franklin Gothic Book"/>
              <a:cs typeface="Arial" pitchFamily="34" charset="0"/>
            </a:endParaRPr>
          </a:p>
          <a:p>
            <a:pPr marL="285750" indent="-285750" fontAlgn="base">
              <a:spcBef>
                <a:spcPct val="0"/>
              </a:spcBef>
              <a:spcAft>
                <a:spcPct val="0"/>
              </a:spcAft>
              <a:buFont typeface="Arial" pitchFamily="34" charset="0"/>
              <a:buChar char="•"/>
            </a:pPr>
            <a:endParaRPr lang="en-US" b="1" dirty="0" smtClean="0">
              <a:solidFill>
                <a:prstClr val="black"/>
              </a:solidFill>
              <a:latin typeface="Franklin Gothic Book"/>
              <a:cs typeface="Arial" pitchFamily="34" charset="0"/>
            </a:endParaRPr>
          </a:p>
        </p:txBody>
      </p:sp>
      <p:sp>
        <p:nvSpPr>
          <p:cNvPr id="6" name="TextBox 5"/>
          <p:cNvSpPr txBox="1"/>
          <p:nvPr/>
        </p:nvSpPr>
        <p:spPr>
          <a:xfrm>
            <a:off x="431967" y="240191"/>
            <a:ext cx="8483434" cy="523220"/>
          </a:xfrm>
          <a:prstGeom prst="rect">
            <a:avLst/>
          </a:prstGeom>
          <a:noFill/>
        </p:spPr>
        <p:txBody>
          <a:bodyPr wrap="square" rtlCol="0">
            <a:spAutoFit/>
          </a:bodyPr>
          <a:lstStyle/>
          <a:p>
            <a:pPr algn="r"/>
            <a:r>
              <a:rPr lang="en-US" sz="2800" b="1" dirty="0" smtClean="0">
                <a:latin typeface="+mj-lt"/>
              </a:rPr>
              <a:t>Study Coordination</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10</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
        <p:nvSpPr>
          <p:cNvPr id="10" name="TextBox 9"/>
          <p:cNvSpPr txBox="1"/>
          <p:nvPr/>
        </p:nvSpPr>
        <p:spPr>
          <a:xfrm>
            <a:off x="914400" y="5664253"/>
            <a:ext cx="8077199" cy="584775"/>
          </a:xfrm>
          <a:prstGeom prst="rect">
            <a:avLst/>
          </a:prstGeom>
          <a:noFill/>
        </p:spPr>
        <p:txBody>
          <a:bodyPr wrap="square" rtlCol="0">
            <a:spAutoFit/>
          </a:bodyPr>
          <a:lstStyle/>
          <a:p>
            <a:pPr algn="l"/>
            <a:r>
              <a:rPr lang="en-US" sz="1600" i="1" dirty="0" smtClean="0">
                <a:latin typeface="Franklin Gothic Book" pitchFamily="34" charset="0"/>
              </a:rPr>
              <a:t>Coordination at time of 2014 CLRP</a:t>
            </a:r>
          </a:p>
          <a:p>
            <a:pPr algn="l"/>
            <a:endParaRPr lang="en-US" sz="1600" dirty="0">
              <a:latin typeface="Franklin Gothic Book" pitchFamily="34" charset="0"/>
            </a:endParaRPr>
          </a:p>
        </p:txBody>
      </p:sp>
      <p:grpSp>
        <p:nvGrpSpPr>
          <p:cNvPr id="3" name="Group 2"/>
          <p:cNvGrpSpPr/>
          <p:nvPr/>
        </p:nvGrpSpPr>
        <p:grpSpPr>
          <a:xfrm>
            <a:off x="914400" y="914400"/>
            <a:ext cx="4059936" cy="4736592"/>
            <a:chOff x="914400" y="914400"/>
            <a:chExt cx="4059936" cy="473659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0" t="11912" r="2954" b="14193"/>
            <a:stretch/>
          </p:blipFill>
          <p:spPr>
            <a:xfrm>
              <a:off x="914400" y="914400"/>
              <a:ext cx="4059936" cy="4736592"/>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4276475"/>
              <a:ext cx="1381125" cy="137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5499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967" y="240191"/>
            <a:ext cx="8407234" cy="523220"/>
          </a:xfrm>
          <a:prstGeom prst="rect">
            <a:avLst/>
          </a:prstGeom>
          <a:noFill/>
        </p:spPr>
        <p:txBody>
          <a:bodyPr wrap="square" rtlCol="0">
            <a:spAutoFit/>
          </a:bodyPr>
          <a:lstStyle/>
          <a:p>
            <a:pPr algn="r"/>
            <a:r>
              <a:rPr lang="en-US" sz="2800" b="1" dirty="0" smtClean="0">
                <a:latin typeface="+mj-lt"/>
              </a:rPr>
              <a:t>Proposed HQTN</a:t>
            </a:r>
          </a:p>
        </p:txBody>
      </p:sp>
      <p:sp>
        <p:nvSpPr>
          <p:cNvPr id="5" name="TextBox 4"/>
          <p:cNvSpPr txBox="1"/>
          <p:nvPr/>
        </p:nvSpPr>
        <p:spPr>
          <a:xfrm>
            <a:off x="4953000" y="862939"/>
            <a:ext cx="4038600" cy="3693319"/>
          </a:xfrm>
          <a:prstGeom prst="rect">
            <a:avLst/>
          </a:prstGeom>
          <a:noFill/>
        </p:spPr>
        <p:txBody>
          <a:bodyPr wrap="square" rtlCol="0">
            <a:spAutoFit/>
          </a:bodyPr>
          <a:lstStyle/>
          <a:p>
            <a:pPr algn="l" fontAlgn="base">
              <a:spcBef>
                <a:spcPct val="0"/>
              </a:spcBef>
              <a:spcAft>
                <a:spcPct val="0"/>
              </a:spcAft>
            </a:pPr>
            <a:r>
              <a:rPr lang="en-US" sz="2400" dirty="0" smtClean="0">
                <a:solidFill>
                  <a:prstClr val="black"/>
                </a:solidFill>
                <a:latin typeface="+mj-lt"/>
                <a:cs typeface="Arial" pitchFamily="34" charset="0"/>
              </a:rPr>
              <a:t>The proposed HQTN builds upon the existing and CLRP transit investments to create an interconnected network of commuter and destination corridors, supported by connecting express bus routes.</a:t>
            </a:r>
          </a:p>
          <a:p>
            <a:pPr algn="l" fontAlgn="base">
              <a:spcBef>
                <a:spcPct val="0"/>
              </a:spcBef>
              <a:spcAft>
                <a:spcPct val="0"/>
              </a:spcAft>
            </a:pPr>
            <a:endParaRPr lang="en-US" sz="2400" b="1" dirty="0">
              <a:solidFill>
                <a:prstClr val="black"/>
              </a:solidFill>
              <a:latin typeface="Franklin Gothic Book"/>
              <a:cs typeface="Arial" pitchFamily="34" charset="0"/>
            </a:endParaRPr>
          </a:p>
          <a:p>
            <a:pPr fontAlgn="base">
              <a:spcBef>
                <a:spcPct val="0"/>
              </a:spcBef>
              <a:spcAft>
                <a:spcPct val="0"/>
              </a:spcAft>
            </a:pPr>
            <a:endParaRPr lang="en-US" b="1" dirty="0" smtClean="0">
              <a:solidFill>
                <a:prstClr val="black"/>
              </a:solidFill>
              <a:latin typeface="Franklin Gothic Book"/>
              <a:cs typeface="Arial" pitchFamily="34" charset="0"/>
            </a:endParaRP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11</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7" name="Picture 6"/>
          <p:cNvPicPr>
            <a:picLocks noChangeAspect="1"/>
          </p:cNvPicPr>
          <p:nvPr/>
        </p:nvPicPr>
        <p:blipFill rotWithShape="1">
          <a:blip r:embed="rId3"/>
          <a:srcRect l="3610" t="1555" r="1309" b="2175"/>
          <a:stretch/>
        </p:blipFill>
        <p:spPr>
          <a:xfrm>
            <a:off x="431966" y="991274"/>
            <a:ext cx="3878485" cy="5065776"/>
          </a:xfrm>
          <a:prstGeom prst="rect">
            <a:avLst/>
          </a:prstGeom>
        </p:spPr>
      </p:pic>
    </p:spTree>
    <p:extLst>
      <p:ext uri="{BB962C8B-B14F-4D97-AF65-F5344CB8AC3E}">
        <p14:creationId xmlns:p14="http://schemas.microsoft.com/office/powerpoint/2010/main" val="648156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3000" y="862939"/>
            <a:ext cx="4038600" cy="3323987"/>
          </a:xfrm>
          <a:prstGeom prst="rect">
            <a:avLst/>
          </a:prstGeom>
          <a:noFill/>
        </p:spPr>
        <p:txBody>
          <a:bodyPr wrap="square" rtlCol="0">
            <a:spAutoFit/>
          </a:bodyPr>
          <a:lstStyle/>
          <a:p>
            <a:pPr algn="l" fontAlgn="base">
              <a:spcBef>
                <a:spcPct val="0"/>
              </a:spcBef>
              <a:spcAft>
                <a:spcPct val="0"/>
              </a:spcAft>
            </a:pPr>
            <a:r>
              <a:rPr lang="en-US" sz="2400" u="sng" dirty="0" smtClean="0">
                <a:solidFill>
                  <a:prstClr val="black"/>
                </a:solidFill>
                <a:latin typeface="+mj-lt"/>
                <a:cs typeface="Arial" pitchFamily="34" charset="0"/>
              </a:rPr>
              <a:t>Existing</a:t>
            </a:r>
            <a:r>
              <a:rPr lang="en-US" sz="2400" dirty="0" smtClean="0">
                <a:solidFill>
                  <a:prstClr val="black"/>
                </a:solidFill>
                <a:latin typeface="+mj-lt"/>
                <a:cs typeface="Arial" pitchFamily="34" charset="0"/>
              </a:rPr>
              <a:t> HQTN elements serving Fairfax County include Metrorail and VRE with supportive  </a:t>
            </a:r>
            <a:r>
              <a:rPr lang="en-US" sz="2400" dirty="0">
                <a:solidFill>
                  <a:prstClr val="black"/>
                </a:solidFill>
                <a:latin typeface="+mj-lt"/>
                <a:cs typeface="Arial" pitchFamily="34" charset="0"/>
              </a:rPr>
              <a:t>e</a:t>
            </a:r>
            <a:r>
              <a:rPr lang="en-US" sz="2400" dirty="0" smtClean="0">
                <a:solidFill>
                  <a:prstClr val="black"/>
                </a:solidFill>
                <a:latin typeface="+mj-lt"/>
                <a:cs typeface="Arial" pitchFamily="34" charset="0"/>
              </a:rPr>
              <a:t>xpress bus services on high-occupancy vehicle (HOV) or high-occupancy/toll (HOT) lanes. </a:t>
            </a:r>
          </a:p>
          <a:p>
            <a:pPr fontAlgn="base">
              <a:spcBef>
                <a:spcPct val="0"/>
              </a:spcBef>
              <a:spcAft>
                <a:spcPct val="0"/>
              </a:spcAft>
            </a:pPr>
            <a:endParaRPr lang="en-US" sz="2400" b="1" dirty="0">
              <a:solidFill>
                <a:prstClr val="black"/>
              </a:solidFill>
              <a:latin typeface="Franklin Gothic Book"/>
              <a:cs typeface="Arial" pitchFamily="34" charset="0"/>
            </a:endParaRPr>
          </a:p>
          <a:p>
            <a:pPr fontAlgn="base">
              <a:spcBef>
                <a:spcPct val="0"/>
              </a:spcBef>
              <a:spcAft>
                <a:spcPct val="0"/>
              </a:spcAft>
            </a:pPr>
            <a:endParaRPr lang="en-US" b="1" dirty="0" smtClean="0">
              <a:solidFill>
                <a:prstClr val="black"/>
              </a:solidFill>
              <a:latin typeface="Franklin Gothic Book"/>
              <a:cs typeface="Arial" pitchFamily="34" charset="0"/>
            </a:endParaRPr>
          </a:p>
        </p:txBody>
      </p:sp>
      <p:sp>
        <p:nvSpPr>
          <p:cNvPr id="6" name="TextBox 5"/>
          <p:cNvSpPr txBox="1"/>
          <p:nvPr/>
        </p:nvSpPr>
        <p:spPr>
          <a:xfrm>
            <a:off x="431967" y="240191"/>
            <a:ext cx="8559634" cy="523220"/>
          </a:xfrm>
          <a:prstGeom prst="rect">
            <a:avLst/>
          </a:prstGeom>
          <a:noFill/>
        </p:spPr>
        <p:txBody>
          <a:bodyPr wrap="square" rtlCol="0">
            <a:spAutoFit/>
          </a:bodyPr>
          <a:lstStyle/>
          <a:p>
            <a:pPr algn="r"/>
            <a:r>
              <a:rPr lang="en-US" sz="2800" b="1" dirty="0" smtClean="0">
                <a:latin typeface="+mj-lt"/>
              </a:rPr>
              <a:t>Proposed HQTN Elements</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12</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7" name="Picture 6"/>
          <p:cNvPicPr>
            <a:picLocks noChangeAspect="1"/>
          </p:cNvPicPr>
          <p:nvPr/>
        </p:nvPicPr>
        <p:blipFill rotWithShape="1">
          <a:blip r:embed="rId3"/>
          <a:srcRect t="1883" r="1208" b="1848"/>
          <a:stretch/>
        </p:blipFill>
        <p:spPr>
          <a:xfrm>
            <a:off x="533400" y="971430"/>
            <a:ext cx="4014054" cy="5065776"/>
          </a:xfrm>
          <a:prstGeom prst="rect">
            <a:avLst/>
          </a:prstGeom>
        </p:spPr>
      </p:pic>
    </p:spTree>
    <p:extLst>
      <p:ext uri="{BB962C8B-B14F-4D97-AF65-F5344CB8AC3E}">
        <p14:creationId xmlns:p14="http://schemas.microsoft.com/office/powerpoint/2010/main" val="3108129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0" y="1066800"/>
            <a:ext cx="3962400" cy="4431983"/>
          </a:xfrm>
          <a:prstGeom prst="rect">
            <a:avLst/>
          </a:prstGeom>
          <a:noFill/>
        </p:spPr>
        <p:txBody>
          <a:bodyPr wrap="square" rtlCol="0">
            <a:spAutoFit/>
          </a:bodyPr>
          <a:lstStyle/>
          <a:p>
            <a:pPr algn="l" fontAlgn="base">
              <a:spcBef>
                <a:spcPct val="0"/>
              </a:spcBef>
              <a:spcAft>
                <a:spcPct val="0"/>
              </a:spcAft>
            </a:pPr>
            <a:r>
              <a:rPr lang="en-US" sz="2400" u="sng" dirty="0" smtClean="0">
                <a:solidFill>
                  <a:prstClr val="black"/>
                </a:solidFill>
                <a:latin typeface="+mn-lt"/>
                <a:cs typeface="Arial" pitchFamily="34" charset="0"/>
              </a:rPr>
              <a:t>2015 Constrained Long Range Plan</a:t>
            </a:r>
            <a:r>
              <a:rPr lang="en-US" sz="2400" dirty="0" smtClean="0">
                <a:solidFill>
                  <a:prstClr val="black"/>
                </a:solidFill>
                <a:latin typeface="+mn-lt"/>
                <a:cs typeface="Arial" pitchFamily="34" charset="0"/>
              </a:rPr>
              <a:t> transit connections provide the starting </a:t>
            </a:r>
            <a:r>
              <a:rPr lang="en-US" sz="2400" dirty="0">
                <a:solidFill>
                  <a:prstClr val="black"/>
                </a:solidFill>
                <a:latin typeface="+mn-lt"/>
                <a:cs typeface="Arial" pitchFamily="34" charset="0"/>
              </a:rPr>
              <a:t>point for </a:t>
            </a:r>
            <a:r>
              <a:rPr lang="en-US" sz="2400" dirty="0" smtClean="0">
                <a:solidFill>
                  <a:prstClr val="black"/>
                </a:solidFill>
                <a:latin typeface="+mn-lt"/>
                <a:cs typeface="Arial" pitchFamily="34" charset="0"/>
              </a:rPr>
              <a:t>the proposed HQTN:</a:t>
            </a:r>
          </a:p>
          <a:p>
            <a:pPr marL="342900" indent="-342900" algn="l" fontAlgn="base">
              <a:spcBef>
                <a:spcPct val="0"/>
              </a:spcBef>
              <a:spcAft>
                <a:spcPct val="0"/>
              </a:spcAft>
              <a:buFont typeface="Arial" pitchFamily="34" charset="0"/>
              <a:buChar char="•"/>
            </a:pPr>
            <a:endParaRPr lang="en-US" sz="2000" dirty="0" smtClean="0">
              <a:solidFill>
                <a:prstClr val="black"/>
              </a:solidFill>
              <a:latin typeface="+mn-lt"/>
              <a:cs typeface="Arial" pitchFamily="34" charset="0"/>
            </a:endParaRPr>
          </a:p>
          <a:p>
            <a:pPr marL="342900" indent="-342900" algn="l" fontAlgn="base">
              <a:spcBef>
                <a:spcPct val="0"/>
              </a:spcBef>
              <a:spcAft>
                <a:spcPct val="0"/>
              </a:spcAft>
              <a:buFont typeface="Arial" pitchFamily="34" charset="0"/>
              <a:buChar char="•"/>
            </a:pPr>
            <a:r>
              <a:rPr lang="en-US" sz="2000" dirty="0" smtClean="0">
                <a:solidFill>
                  <a:prstClr val="black"/>
                </a:solidFill>
                <a:latin typeface="+mn-lt"/>
                <a:cs typeface="Arial" pitchFamily="34" charset="0"/>
              </a:rPr>
              <a:t>Silver Line extension (Metrorail)</a:t>
            </a:r>
          </a:p>
          <a:p>
            <a:pPr marL="342900" indent="-342900" algn="l" fontAlgn="base">
              <a:spcBef>
                <a:spcPct val="0"/>
              </a:spcBef>
              <a:spcAft>
                <a:spcPct val="0"/>
              </a:spcAft>
              <a:buFont typeface="Arial" pitchFamily="34" charset="0"/>
              <a:buChar char="•"/>
            </a:pPr>
            <a:r>
              <a:rPr lang="en-US" sz="2000" dirty="0" smtClean="0">
                <a:solidFill>
                  <a:prstClr val="black"/>
                </a:solidFill>
                <a:latin typeface="+mn-lt"/>
                <a:cs typeface="Arial" pitchFamily="34" charset="0"/>
              </a:rPr>
              <a:t>Richmond Highway (BRT)</a:t>
            </a:r>
          </a:p>
          <a:p>
            <a:pPr marL="342900" indent="-342900" algn="l" fontAlgn="base">
              <a:spcBef>
                <a:spcPct val="0"/>
              </a:spcBef>
              <a:spcAft>
                <a:spcPct val="0"/>
              </a:spcAft>
              <a:buFont typeface="Arial" pitchFamily="34" charset="0"/>
              <a:buChar char="•"/>
            </a:pPr>
            <a:r>
              <a:rPr lang="en-US" sz="2000" dirty="0" smtClean="0">
                <a:solidFill>
                  <a:prstClr val="black"/>
                </a:solidFill>
                <a:latin typeface="+mn-lt"/>
                <a:cs typeface="Arial" pitchFamily="34" charset="0"/>
              </a:rPr>
              <a:t>Alexandria’s West End and Duke Street </a:t>
            </a:r>
            <a:r>
              <a:rPr lang="en-US" sz="2000" dirty="0" err="1" smtClean="0">
                <a:solidFill>
                  <a:prstClr val="black"/>
                </a:solidFill>
                <a:latin typeface="+mn-lt"/>
                <a:cs typeface="Arial" pitchFamily="34" charset="0"/>
              </a:rPr>
              <a:t>transitways</a:t>
            </a:r>
            <a:r>
              <a:rPr lang="en-US" sz="2000" dirty="0" smtClean="0">
                <a:solidFill>
                  <a:prstClr val="black"/>
                </a:solidFill>
                <a:latin typeface="+mn-lt"/>
                <a:cs typeface="Arial" pitchFamily="34" charset="0"/>
              </a:rPr>
              <a:t> (BRT)</a:t>
            </a:r>
          </a:p>
          <a:p>
            <a:pPr marL="342900" indent="-342900" fontAlgn="base">
              <a:spcBef>
                <a:spcPct val="0"/>
              </a:spcBef>
              <a:spcAft>
                <a:spcPct val="0"/>
              </a:spcAft>
              <a:buFont typeface="Arial" pitchFamily="34" charset="0"/>
              <a:buChar char="•"/>
            </a:pPr>
            <a:endParaRPr lang="en-US" sz="2400" b="1" dirty="0" smtClean="0">
              <a:solidFill>
                <a:prstClr val="black"/>
              </a:solidFill>
              <a:latin typeface="Franklin Gothic Book"/>
              <a:cs typeface="Arial" pitchFamily="34" charset="0"/>
            </a:endParaRPr>
          </a:p>
          <a:p>
            <a:pPr marL="285750" indent="-285750" fontAlgn="base">
              <a:spcBef>
                <a:spcPct val="0"/>
              </a:spcBef>
              <a:spcAft>
                <a:spcPct val="0"/>
              </a:spcAft>
              <a:buFont typeface="Arial" pitchFamily="34" charset="0"/>
              <a:buChar char="•"/>
            </a:pPr>
            <a:endParaRPr lang="en-US" b="1" dirty="0" smtClean="0">
              <a:solidFill>
                <a:prstClr val="black"/>
              </a:solidFill>
              <a:latin typeface="Franklin Gothic Book"/>
              <a:cs typeface="Arial" pitchFamily="34" charset="0"/>
            </a:endParaRPr>
          </a:p>
        </p:txBody>
      </p:sp>
      <p:sp>
        <p:nvSpPr>
          <p:cNvPr id="6" name="TextBox 5"/>
          <p:cNvSpPr txBox="1"/>
          <p:nvPr/>
        </p:nvSpPr>
        <p:spPr>
          <a:xfrm>
            <a:off x="431966" y="240191"/>
            <a:ext cx="8679377" cy="523220"/>
          </a:xfrm>
          <a:prstGeom prst="rect">
            <a:avLst/>
          </a:prstGeom>
          <a:noFill/>
        </p:spPr>
        <p:txBody>
          <a:bodyPr wrap="square" rtlCol="0">
            <a:spAutoFit/>
          </a:bodyPr>
          <a:lstStyle/>
          <a:p>
            <a:pPr algn="r"/>
            <a:r>
              <a:rPr lang="en-US" sz="2800" b="1" dirty="0"/>
              <a:t>Proposed HQTN Elements </a:t>
            </a:r>
            <a:r>
              <a:rPr lang="en-US" sz="1000" b="1" dirty="0"/>
              <a:t>(Cont.)</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13</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1005840"/>
            <a:ext cx="3904791" cy="5065776"/>
          </a:xfrm>
          <a:prstGeom prst="rect">
            <a:avLst/>
          </a:prstGeom>
        </p:spPr>
      </p:pic>
    </p:spTree>
    <p:extLst>
      <p:ext uri="{BB962C8B-B14F-4D97-AF65-F5344CB8AC3E}">
        <p14:creationId xmlns:p14="http://schemas.microsoft.com/office/powerpoint/2010/main" val="2126594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3000" y="990600"/>
            <a:ext cx="3962400" cy="4278094"/>
          </a:xfrm>
          <a:prstGeom prst="rect">
            <a:avLst/>
          </a:prstGeom>
          <a:noFill/>
        </p:spPr>
        <p:txBody>
          <a:bodyPr wrap="square" rtlCol="0">
            <a:spAutoFit/>
          </a:bodyPr>
          <a:lstStyle/>
          <a:p>
            <a:pPr algn="l" fontAlgn="base">
              <a:spcBef>
                <a:spcPct val="0"/>
              </a:spcBef>
              <a:spcAft>
                <a:spcPct val="0"/>
              </a:spcAft>
            </a:pPr>
            <a:r>
              <a:rPr lang="en-US" sz="2400" u="sng" dirty="0" smtClean="0">
                <a:solidFill>
                  <a:srgbClr val="C00000"/>
                </a:solidFill>
                <a:latin typeface="+mn-lt"/>
                <a:cs typeface="Arial" pitchFamily="34" charset="0"/>
              </a:rPr>
              <a:t>Metrorail Extensions </a:t>
            </a:r>
            <a:r>
              <a:rPr lang="en-US" sz="2400" dirty="0" smtClean="0">
                <a:solidFill>
                  <a:prstClr val="black"/>
                </a:solidFill>
                <a:latin typeface="+mn-lt"/>
                <a:cs typeface="Arial" pitchFamily="34" charset="0"/>
              </a:rPr>
              <a:t>provide capacity to both connect Fairfax County with other jurisdictions for longer-distance trips as </a:t>
            </a:r>
            <a:r>
              <a:rPr lang="en-US" sz="2400" dirty="0">
                <a:solidFill>
                  <a:prstClr val="black"/>
                </a:solidFill>
                <a:latin typeface="+mn-lt"/>
                <a:cs typeface="Arial" pitchFamily="34" charset="0"/>
              </a:rPr>
              <a:t>region </a:t>
            </a:r>
            <a:r>
              <a:rPr lang="en-US" sz="2400" dirty="0" smtClean="0">
                <a:solidFill>
                  <a:prstClr val="black"/>
                </a:solidFill>
                <a:latin typeface="+mn-lt"/>
                <a:cs typeface="Arial" pitchFamily="34" charset="0"/>
              </a:rPr>
              <a:t>expands over time and to serve the County’s activity centers:</a:t>
            </a:r>
            <a:endParaRPr lang="en-US" sz="2400" dirty="0">
              <a:solidFill>
                <a:prstClr val="black"/>
              </a:solidFill>
              <a:latin typeface="+mn-lt"/>
              <a:cs typeface="Arial" pitchFamily="34" charset="0"/>
            </a:endParaRPr>
          </a:p>
          <a:p>
            <a:pPr marL="342900" indent="-342900" algn="l" fontAlgn="base">
              <a:spcBef>
                <a:spcPct val="0"/>
              </a:spcBef>
              <a:spcAft>
                <a:spcPct val="0"/>
              </a:spcAft>
              <a:buFont typeface="Arial" pitchFamily="34" charset="0"/>
              <a:buChar char="•"/>
            </a:pPr>
            <a:endParaRPr lang="en-US" sz="2000" dirty="0" smtClean="0">
              <a:solidFill>
                <a:prstClr val="black"/>
              </a:solidFill>
              <a:latin typeface="+mn-lt"/>
              <a:cs typeface="Arial" pitchFamily="34" charset="0"/>
            </a:endParaRPr>
          </a:p>
          <a:p>
            <a:pPr marL="342900" indent="-342900" algn="l" fontAlgn="base">
              <a:spcBef>
                <a:spcPct val="0"/>
              </a:spcBef>
              <a:spcAft>
                <a:spcPct val="0"/>
              </a:spcAft>
              <a:buFont typeface="Arial" pitchFamily="34" charset="0"/>
              <a:buChar char="•"/>
            </a:pPr>
            <a:r>
              <a:rPr lang="en-US" sz="2000" dirty="0" smtClean="0">
                <a:solidFill>
                  <a:prstClr val="black"/>
                </a:solidFill>
                <a:latin typeface="+mn-lt"/>
                <a:cs typeface="Arial" pitchFamily="34" charset="0"/>
              </a:rPr>
              <a:t>Metrorail Orange Line</a:t>
            </a:r>
          </a:p>
          <a:p>
            <a:pPr marL="342900" indent="-342900" algn="l" fontAlgn="base">
              <a:spcBef>
                <a:spcPct val="0"/>
              </a:spcBef>
              <a:spcAft>
                <a:spcPct val="0"/>
              </a:spcAft>
              <a:buFont typeface="Arial" pitchFamily="34" charset="0"/>
              <a:buChar char="•"/>
            </a:pPr>
            <a:r>
              <a:rPr lang="en-US" sz="2000" dirty="0" smtClean="0">
                <a:solidFill>
                  <a:prstClr val="black"/>
                </a:solidFill>
                <a:latin typeface="+mn-lt"/>
                <a:cs typeface="Arial" pitchFamily="34" charset="0"/>
              </a:rPr>
              <a:t>Metrorail Blue Line </a:t>
            </a:r>
          </a:p>
          <a:p>
            <a:pPr marL="342900" indent="-342900" algn="l" fontAlgn="base">
              <a:spcBef>
                <a:spcPct val="0"/>
              </a:spcBef>
              <a:spcAft>
                <a:spcPct val="0"/>
              </a:spcAft>
              <a:buFont typeface="Arial" pitchFamily="34" charset="0"/>
              <a:buChar char="•"/>
            </a:pPr>
            <a:r>
              <a:rPr lang="en-US" sz="2000" dirty="0" smtClean="0">
                <a:solidFill>
                  <a:prstClr val="black"/>
                </a:solidFill>
                <a:latin typeface="+mn-lt"/>
                <a:cs typeface="Arial" pitchFamily="34" charset="0"/>
              </a:rPr>
              <a:t>Metrorail Yellow Line</a:t>
            </a:r>
            <a:endParaRPr lang="en-US" dirty="0" smtClean="0">
              <a:solidFill>
                <a:prstClr val="black"/>
              </a:solidFill>
              <a:latin typeface="+mn-lt"/>
              <a:cs typeface="Arial" pitchFamily="34" charset="0"/>
            </a:endParaRPr>
          </a:p>
        </p:txBody>
      </p:sp>
      <p:sp>
        <p:nvSpPr>
          <p:cNvPr id="6" name="TextBox 5"/>
          <p:cNvSpPr txBox="1"/>
          <p:nvPr/>
        </p:nvSpPr>
        <p:spPr>
          <a:xfrm>
            <a:off x="431966" y="240191"/>
            <a:ext cx="8679377" cy="523220"/>
          </a:xfrm>
          <a:prstGeom prst="rect">
            <a:avLst/>
          </a:prstGeom>
          <a:noFill/>
        </p:spPr>
        <p:txBody>
          <a:bodyPr wrap="square" rtlCol="0">
            <a:spAutoFit/>
          </a:bodyPr>
          <a:lstStyle/>
          <a:p>
            <a:pPr algn="r"/>
            <a:r>
              <a:rPr lang="en-US" sz="2800" b="1" dirty="0"/>
              <a:t>Proposed HQTN Elements </a:t>
            </a:r>
            <a:r>
              <a:rPr lang="en-US" sz="1000" b="1" dirty="0"/>
              <a:t>(Cont.)</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14</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1005840"/>
            <a:ext cx="3904791" cy="5065776"/>
          </a:xfrm>
          <a:prstGeom prst="rect">
            <a:avLst/>
          </a:prstGeom>
        </p:spPr>
      </p:pic>
    </p:spTree>
    <p:extLst>
      <p:ext uri="{BB962C8B-B14F-4D97-AF65-F5344CB8AC3E}">
        <p14:creationId xmlns:p14="http://schemas.microsoft.com/office/powerpoint/2010/main" val="418053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3000" y="1093801"/>
            <a:ext cx="4005942" cy="5078313"/>
          </a:xfrm>
          <a:prstGeom prst="rect">
            <a:avLst/>
          </a:prstGeom>
          <a:noFill/>
        </p:spPr>
        <p:txBody>
          <a:bodyPr wrap="square" rtlCol="0">
            <a:spAutoFit/>
          </a:bodyPr>
          <a:lstStyle/>
          <a:p>
            <a:pPr algn="l" fontAlgn="base">
              <a:spcBef>
                <a:spcPct val="0"/>
              </a:spcBef>
              <a:spcAft>
                <a:spcPct val="0"/>
              </a:spcAft>
            </a:pPr>
            <a:r>
              <a:rPr lang="en-US" sz="2400" u="sng" dirty="0" smtClean="0">
                <a:solidFill>
                  <a:srgbClr val="002060"/>
                </a:solidFill>
                <a:latin typeface="+mj-lt"/>
                <a:cs typeface="Arial" pitchFamily="34" charset="0"/>
              </a:rPr>
              <a:t>Light Rail Transit (LRT) / Bus Rapid Transit (BRT) </a:t>
            </a:r>
            <a:r>
              <a:rPr lang="en-US" sz="2400" dirty="0" smtClean="0">
                <a:solidFill>
                  <a:prstClr val="black"/>
                </a:solidFill>
                <a:latin typeface="+mj-lt"/>
                <a:cs typeface="Arial" pitchFamily="34" charset="0"/>
              </a:rPr>
              <a:t>provide service to </a:t>
            </a:r>
            <a:r>
              <a:rPr lang="en-US" sz="2400" dirty="0">
                <a:solidFill>
                  <a:prstClr val="black"/>
                </a:solidFill>
                <a:latin typeface="+mj-lt"/>
                <a:cs typeface="Arial" pitchFamily="34" charset="0"/>
              </a:rPr>
              <a:t>support </a:t>
            </a:r>
            <a:r>
              <a:rPr lang="en-US" sz="2400" dirty="0" smtClean="0">
                <a:solidFill>
                  <a:prstClr val="black"/>
                </a:solidFill>
                <a:latin typeface="+mj-lt"/>
                <a:cs typeface="Arial" pitchFamily="34" charset="0"/>
              </a:rPr>
              <a:t>access to and within transit-oriented development along linear corridors:</a:t>
            </a:r>
          </a:p>
          <a:p>
            <a:pPr marL="342900" indent="-342900" algn="l" fontAlgn="base">
              <a:spcBef>
                <a:spcPct val="0"/>
              </a:spcBef>
              <a:spcAft>
                <a:spcPct val="0"/>
              </a:spcAft>
              <a:buFont typeface="Arial" pitchFamily="34" charset="0"/>
              <a:buChar char="•"/>
            </a:pPr>
            <a:endParaRPr lang="en-US" sz="2000" dirty="0" smtClean="0">
              <a:solidFill>
                <a:prstClr val="black"/>
              </a:solidFill>
              <a:latin typeface="+mj-lt"/>
              <a:cs typeface="Arial" pitchFamily="34" charset="0"/>
            </a:endParaRPr>
          </a:p>
          <a:p>
            <a:pPr marL="342900" indent="-342900" algn="l">
              <a:buFont typeface="Arial" pitchFamily="34" charset="0"/>
              <a:buChar char="•"/>
            </a:pPr>
            <a:r>
              <a:rPr lang="en-US" sz="2000" dirty="0">
                <a:solidFill>
                  <a:prstClr val="black"/>
                </a:solidFill>
                <a:latin typeface="+mj-lt"/>
                <a:cs typeface="Arial" pitchFamily="34" charset="0"/>
              </a:rPr>
              <a:t>Route 28 </a:t>
            </a:r>
            <a:r>
              <a:rPr lang="en-US" sz="2000" dirty="0" smtClean="0">
                <a:solidFill>
                  <a:prstClr val="black"/>
                </a:solidFill>
                <a:latin typeface="+mj-lt"/>
                <a:cs typeface="Arial" pitchFamily="34" charset="0"/>
              </a:rPr>
              <a:t>Corridor LRT/BRT</a:t>
            </a:r>
          </a:p>
          <a:p>
            <a:pPr marL="342900" indent="-342900" algn="l" fontAlgn="base">
              <a:spcBef>
                <a:spcPct val="0"/>
              </a:spcBef>
              <a:spcAft>
                <a:spcPct val="0"/>
              </a:spcAft>
              <a:buFont typeface="Arial" pitchFamily="34" charset="0"/>
              <a:buChar char="•"/>
            </a:pPr>
            <a:r>
              <a:rPr lang="en-US" sz="2000" dirty="0" smtClean="0">
                <a:solidFill>
                  <a:prstClr val="black"/>
                </a:solidFill>
                <a:latin typeface="+mj-lt"/>
                <a:cs typeface="Arial" pitchFamily="34" charset="0"/>
              </a:rPr>
              <a:t>Route 7 LRT/BRT</a:t>
            </a:r>
          </a:p>
          <a:p>
            <a:pPr marL="342900" indent="-342900" algn="l" fontAlgn="base">
              <a:spcBef>
                <a:spcPct val="0"/>
              </a:spcBef>
              <a:spcAft>
                <a:spcPct val="0"/>
              </a:spcAft>
              <a:buFont typeface="Arial" pitchFamily="34" charset="0"/>
              <a:buChar char="•"/>
            </a:pPr>
            <a:r>
              <a:rPr lang="en-US" sz="2000" dirty="0" smtClean="0">
                <a:solidFill>
                  <a:prstClr val="black"/>
                </a:solidFill>
                <a:latin typeface="+mj-lt"/>
                <a:cs typeface="Arial" pitchFamily="34" charset="0"/>
              </a:rPr>
              <a:t>Gallows Road LRT/BRT</a:t>
            </a:r>
          </a:p>
          <a:p>
            <a:pPr algn="l" fontAlgn="base">
              <a:spcBef>
                <a:spcPct val="0"/>
              </a:spcBef>
              <a:spcAft>
                <a:spcPct val="0"/>
              </a:spcAft>
            </a:pPr>
            <a:endParaRPr lang="en-US" sz="2000" dirty="0">
              <a:solidFill>
                <a:prstClr val="black"/>
              </a:solidFill>
              <a:latin typeface="+mj-lt"/>
              <a:cs typeface="Arial" pitchFamily="34" charset="0"/>
            </a:endParaRPr>
          </a:p>
          <a:p>
            <a:pPr algn="l" fontAlgn="base">
              <a:spcBef>
                <a:spcPct val="0"/>
              </a:spcBef>
              <a:spcAft>
                <a:spcPct val="0"/>
              </a:spcAft>
            </a:pPr>
            <a:r>
              <a:rPr lang="en-US" sz="2000" dirty="0" smtClean="0">
                <a:solidFill>
                  <a:prstClr val="black"/>
                </a:solidFill>
                <a:latin typeface="+mj-lt"/>
                <a:cs typeface="Arial" pitchFamily="34" charset="0"/>
              </a:rPr>
              <a:t>The choice of LRT or BRT will be finalized during alternatives analysis.</a:t>
            </a:r>
          </a:p>
          <a:p>
            <a:pPr marL="342900" indent="-342900" algn="l" fontAlgn="base">
              <a:spcBef>
                <a:spcPct val="0"/>
              </a:spcBef>
              <a:spcAft>
                <a:spcPct val="0"/>
              </a:spcAft>
              <a:buFont typeface="Arial" pitchFamily="34" charset="0"/>
              <a:buChar char="•"/>
            </a:pPr>
            <a:endParaRPr lang="en-US" sz="2000" b="1" dirty="0" smtClean="0">
              <a:solidFill>
                <a:prstClr val="black"/>
              </a:solidFill>
              <a:latin typeface="Franklin Gothic Book"/>
              <a:cs typeface="Arial" pitchFamily="34" charset="0"/>
            </a:endParaRPr>
          </a:p>
        </p:txBody>
      </p:sp>
      <p:sp>
        <p:nvSpPr>
          <p:cNvPr id="6" name="TextBox 5"/>
          <p:cNvSpPr txBox="1"/>
          <p:nvPr/>
        </p:nvSpPr>
        <p:spPr>
          <a:xfrm>
            <a:off x="431966" y="240191"/>
            <a:ext cx="8679377" cy="523220"/>
          </a:xfrm>
          <a:prstGeom prst="rect">
            <a:avLst/>
          </a:prstGeom>
          <a:noFill/>
        </p:spPr>
        <p:txBody>
          <a:bodyPr wrap="square" rtlCol="0">
            <a:spAutoFit/>
          </a:bodyPr>
          <a:lstStyle/>
          <a:p>
            <a:pPr algn="r"/>
            <a:r>
              <a:rPr lang="en-US" sz="2800" b="1" dirty="0"/>
              <a:t>Proposed HQTN </a:t>
            </a:r>
            <a:r>
              <a:rPr lang="en-US" sz="2800" b="1" dirty="0" smtClean="0"/>
              <a:t>Elements </a:t>
            </a:r>
            <a:r>
              <a:rPr lang="en-US" sz="1000" b="1" dirty="0"/>
              <a:t>(Cont.)</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15</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1005840"/>
            <a:ext cx="3904791" cy="5065776"/>
          </a:xfrm>
          <a:prstGeom prst="rect">
            <a:avLst/>
          </a:prstGeom>
        </p:spPr>
      </p:pic>
    </p:spTree>
    <p:extLst>
      <p:ext uri="{BB962C8B-B14F-4D97-AF65-F5344CB8AC3E}">
        <p14:creationId xmlns:p14="http://schemas.microsoft.com/office/powerpoint/2010/main" val="296378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8200" y="914400"/>
            <a:ext cx="4158342" cy="2308324"/>
          </a:xfrm>
          <a:prstGeom prst="rect">
            <a:avLst/>
          </a:prstGeom>
          <a:noFill/>
        </p:spPr>
        <p:txBody>
          <a:bodyPr wrap="square" rtlCol="0">
            <a:spAutoFit/>
          </a:bodyPr>
          <a:lstStyle/>
          <a:p>
            <a:pPr algn="l" fontAlgn="base">
              <a:spcBef>
                <a:spcPct val="0"/>
              </a:spcBef>
              <a:spcAft>
                <a:spcPct val="0"/>
              </a:spcAft>
            </a:pPr>
            <a:r>
              <a:rPr lang="en-US" sz="2400" u="sng" dirty="0" smtClean="0">
                <a:latin typeface="+mj-lt"/>
                <a:cs typeface="Arial" pitchFamily="34" charset="0"/>
              </a:rPr>
              <a:t>Express Bus</a:t>
            </a:r>
            <a:r>
              <a:rPr lang="en-US" sz="2400" dirty="0" smtClean="0">
                <a:latin typeface="+mj-lt"/>
                <a:cs typeface="Arial" pitchFamily="34" charset="0"/>
              </a:rPr>
              <a:t> services </a:t>
            </a:r>
            <a:r>
              <a:rPr lang="en-US" sz="2400" dirty="0" smtClean="0">
                <a:solidFill>
                  <a:prstClr val="black"/>
                </a:solidFill>
                <a:latin typeface="+mj-lt"/>
                <a:cs typeface="Arial" pitchFamily="34" charset="0"/>
              </a:rPr>
              <a:t>connect activity centers as well as other transit services, including Transit Centers and Park &amp; Rides, and provide greater routing flexibility:</a:t>
            </a:r>
          </a:p>
        </p:txBody>
      </p:sp>
      <p:sp>
        <p:nvSpPr>
          <p:cNvPr id="6" name="TextBox 5"/>
          <p:cNvSpPr txBox="1"/>
          <p:nvPr/>
        </p:nvSpPr>
        <p:spPr>
          <a:xfrm>
            <a:off x="431966" y="240191"/>
            <a:ext cx="8679377" cy="523220"/>
          </a:xfrm>
          <a:prstGeom prst="rect">
            <a:avLst/>
          </a:prstGeom>
          <a:noFill/>
        </p:spPr>
        <p:txBody>
          <a:bodyPr wrap="square" rtlCol="0">
            <a:spAutoFit/>
          </a:bodyPr>
          <a:lstStyle/>
          <a:p>
            <a:pPr algn="r"/>
            <a:r>
              <a:rPr lang="en-US" sz="2800" b="1" dirty="0"/>
              <a:t>Proposed HQTN Elements </a:t>
            </a:r>
            <a:r>
              <a:rPr lang="en-US" sz="1000" b="1" dirty="0"/>
              <a:t>(Cont.)</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16</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012238940"/>
              </p:ext>
            </p:extLst>
          </p:nvPr>
        </p:nvGraphicFramePr>
        <p:xfrm>
          <a:off x="4648200" y="3386233"/>
          <a:ext cx="4060371" cy="2504440"/>
        </p:xfrm>
        <a:graphic>
          <a:graphicData uri="http://schemas.openxmlformats.org/drawingml/2006/table">
            <a:tbl>
              <a:tblPr firstRow="1" bandRow="1">
                <a:tableStyleId>{5940675A-B579-460E-94D1-54222C63F5DA}</a:tableStyleId>
              </a:tblPr>
              <a:tblGrid>
                <a:gridCol w="1353457"/>
                <a:gridCol w="2706914"/>
              </a:tblGrid>
              <a:tr h="370840">
                <a:tc>
                  <a:txBody>
                    <a:bodyPr/>
                    <a:lstStyle/>
                    <a:p>
                      <a:r>
                        <a:rPr lang="en-US" sz="1600" dirty="0" smtClean="0"/>
                        <a:t>Radial</a:t>
                      </a:r>
                      <a:endParaRPr lang="en-US" sz="1600" dirty="0"/>
                    </a:p>
                  </a:txBody>
                  <a:tcPr/>
                </a:tc>
                <a:tc>
                  <a:txBody>
                    <a:bodyPr/>
                    <a:lstStyle/>
                    <a:p>
                      <a:r>
                        <a:rPr lang="en-US" sz="1600" dirty="0" smtClean="0"/>
                        <a:t>Circumferential</a:t>
                      </a:r>
                      <a:endParaRPr lang="en-US" sz="1600" dirty="0"/>
                    </a:p>
                  </a:txBody>
                  <a:tcPr/>
                </a:tc>
              </a:tr>
              <a:tr h="860647">
                <a:tc>
                  <a:txBody>
                    <a:bodyPr/>
                    <a:lstStyle/>
                    <a:p>
                      <a:r>
                        <a:rPr lang="en-US" sz="1600" dirty="0" smtClean="0"/>
                        <a:t>Route 50</a:t>
                      </a:r>
                    </a:p>
                    <a:p>
                      <a:r>
                        <a:rPr lang="en-US" sz="1600" dirty="0" smtClean="0"/>
                        <a:t>Route</a:t>
                      </a:r>
                      <a:r>
                        <a:rPr lang="en-US" sz="1600" baseline="0" dirty="0" smtClean="0"/>
                        <a:t> 236</a:t>
                      </a:r>
                    </a:p>
                    <a:p>
                      <a:r>
                        <a:rPr lang="en-US" sz="1600" baseline="0" dirty="0" smtClean="0"/>
                        <a:t>Van Dorn Street</a:t>
                      </a:r>
                      <a:endParaRPr lang="en-US" sz="1600" dirty="0"/>
                    </a:p>
                  </a:txBody>
                  <a:tcPr/>
                </a:tc>
                <a:tc>
                  <a:txBody>
                    <a:bodyPr/>
                    <a:lstStyle/>
                    <a:p>
                      <a:r>
                        <a:rPr lang="en-US" sz="1600" dirty="0" smtClean="0"/>
                        <a:t>Beltway Express</a:t>
                      </a:r>
                    </a:p>
                    <a:p>
                      <a:r>
                        <a:rPr lang="en-US" sz="1600" dirty="0" smtClean="0"/>
                        <a:t>Fairfax County Parkway</a:t>
                      </a:r>
                    </a:p>
                    <a:p>
                      <a:r>
                        <a:rPr lang="en-US" sz="1600" dirty="0" smtClean="0"/>
                        <a:t>Route 28</a:t>
                      </a:r>
                    </a:p>
                  </a:txBody>
                  <a:tcPr/>
                </a:tc>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Bus lanes may also include HOV/HOT.</a:t>
                      </a:r>
                    </a:p>
                    <a:p>
                      <a:endParaRPr lang="en-US" sz="1600" dirty="0" smtClean="0"/>
                    </a:p>
                    <a:p>
                      <a:r>
                        <a:rPr lang="en-US" sz="1600" dirty="0" smtClean="0"/>
                        <a:t>Express</a:t>
                      </a:r>
                      <a:r>
                        <a:rPr lang="en-US" sz="1600" baseline="0" dirty="0" smtClean="0"/>
                        <a:t> bus to be &gt; 50% on exclusive right-of-way inclusive of HOV/HOT lanes.</a:t>
                      </a:r>
                      <a:endParaRPr lang="en-US" sz="1600" dirty="0" smtClean="0"/>
                    </a:p>
                  </a:txBody>
                  <a:tcPr/>
                </a:tc>
                <a:tc hMerge="1">
                  <a:txBody>
                    <a:bodyPr/>
                    <a:lstStyle/>
                    <a:p>
                      <a:endParaRPr lang="en-US" sz="1600" dirty="0"/>
                    </a:p>
                  </a:txBody>
                  <a:tcPr/>
                </a:tc>
              </a:tr>
            </a:tbl>
          </a:graphicData>
        </a:graphic>
      </p:graphicFrame>
      <p:pic>
        <p:nvPicPr>
          <p:cNvPr id="11" name="Picture 10"/>
          <p:cNvPicPr>
            <a:picLocks noChangeAspect="1"/>
          </p:cNvPicPr>
          <p:nvPr/>
        </p:nvPicPr>
        <p:blipFill rotWithShape="1">
          <a:blip r:embed="rId3"/>
          <a:srcRect l="3610" t="1555" r="1309" b="2175"/>
          <a:stretch/>
        </p:blipFill>
        <p:spPr>
          <a:xfrm>
            <a:off x="431966" y="991274"/>
            <a:ext cx="3878485" cy="5065776"/>
          </a:xfrm>
          <a:prstGeom prst="rect">
            <a:avLst/>
          </a:prstGeom>
        </p:spPr>
      </p:pic>
    </p:spTree>
    <p:extLst>
      <p:ext uri="{BB962C8B-B14F-4D97-AF65-F5344CB8AC3E}">
        <p14:creationId xmlns:p14="http://schemas.microsoft.com/office/powerpoint/2010/main" val="1562998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5800" y="891966"/>
            <a:ext cx="4572000" cy="4524315"/>
          </a:xfrm>
          <a:prstGeom prst="rect">
            <a:avLst/>
          </a:prstGeom>
          <a:noFill/>
        </p:spPr>
        <p:txBody>
          <a:bodyPr wrap="square" rtlCol="0">
            <a:spAutoFit/>
          </a:bodyPr>
          <a:lstStyle/>
          <a:p>
            <a:pPr algn="l" fontAlgn="base">
              <a:spcBef>
                <a:spcPct val="0"/>
              </a:spcBef>
              <a:spcAft>
                <a:spcPct val="0"/>
              </a:spcAft>
            </a:pPr>
            <a:r>
              <a:rPr lang="en-US" sz="2400" dirty="0" smtClean="0">
                <a:latin typeface="+mj-lt"/>
                <a:cs typeface="Arial" pitchFamily="34" charset="0"/>
              </a:rPr>
              <a:t>The proposed HQTN would result in changes to the Transportation Plan Map, including mode and alignment details in the following corridors:</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Blue Line Extension </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Yellow Line Extension</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Gallows Road: BRT/LRT</a:t>
            </a:r>
            <a:endParaRPr lang="en-US" sz="2400" dirty="0">
              <a:solidFill>
                <a:prstClr val="black"/>
              </a:solidFill>
              <a:latin typeface="+mj-lt"/>
              <a:cs typeface="Arial" pitchFamily="34" charset="0"/>
            </a:endParaRP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Richmond Highway: </a:t>
            </a:r>
            <a:r>
              <a:rPr lang="en-US" sz="2400" dirty="0" smtClean="0">
                <a:solidFill>
                  <a:prstClr val="black"/>
                </a:solidFill>
                <a:cs typeface="Arial" pitchFamily="34" charset="0"/>
              </a:rPr>
              <a:t>BRT/Metrorail Extension</a:t>
            </a:r>
            <a:endParaRPr lang="en-US" sz="2400" dirty="0" smtClean="0">
              <a:solidFill>
                <a:prstClr val="black"/>
              </a:solidFill>
              <a:latin typeface="+mj-lt"/>
              <a:cs typeface="Arial" pitchFamily="34" charset="0"/>
            </a:endParaRPr>
          </a:p>
          <a:p>
            <a:pPr marL="342900" indent="-342900" algn="l" fontAlgn="base">
              <a:spcBef>
                <a:spcPct val="0"/>
              </a:spcBef>
              <a:spcAft>
                <a:spcPct val="0"/>
              </a:spcAft>
              <a:buFont typeface="Arial" panose="020B0604020202020204" pitchFamily="34" charset="0"/>
              <a:buChar char="•"/>
            </a:pPr>
            <a:r>
              <a:rPr lang="en-US" sz="2400" dirty="0" smtClean="0">
                <a:solidFill>
                  <a:prstClr val="black"/>
                </a:solidFill>
                <a:latin typeface="+mj-lt"/>
                <a:cs typeface="Arial" pitchFamily="34" charset="0"/>
              </a:rPr>
              <a:t>Route 7: BRT/LRT</a:t>
            </a:r>
          </a:p>
          <a:p>
            <a:pPr marL="342900" indent="-342900" algn="l" fontAlgn="base">
              <a:spcBef>
                <a:spcPct val="0"/>
              </a:spcBef>
              <a:spcAft>
                <a:spcPct val="0"/>
              </a:spcAft>
              <a:buFont typeface="Arial" panose="020B0604020202020204" pitchFamily="34" charset="0"/>
              <a:buChar char="•"/>
            </a:pPr>
            <a:r>
              <a:rPr lang="en-US" sz="2400" dirty="0" smtClean="0">
                <a:solidFill>
                  <a:prstClr val="black"/>
                </a:solidFill>
                <a:latin typeface="+mj-lt"/>
                <a:cs typeface="Arial" pitchFamily="34" charset="0"/>
              </a:rPr>
              <a:t>Route Corridor 28: BRT/LRT</a:t>
            </a:r>
          </a:p>
        </p:txBody>
      </p:sp>
      <p:sp>
        <p:nvSpPr>
          <p:cNvPr id="6" name="TextBox 5"/>
          <p:cNvSpPr txBox="1"/>
          <p:nvPr/>
        </p:nvSpPr>
        <p:spPr>
          <a:xfrm>
            <a:off x="431967" y="240191"/>
            <a:ext cx="8635834" cy="523220"/>
          </a:xfrm>
          <a:prstGeom prst="rect">
            <a:avLst/>
          </a:prstGeom>
          <a:noFill/>
        </p:spPr>
        <p:txBody>
          <a:bodyPr wrap="square" rtlCol="0">
            <a:spAutoFit/>
          </a:bodyPr>
          <a:lstStyle/>
          <a:p>
            <a:pPr algn="r"/>
            <a:r>
              <a:rPr lang="en-US" sz="2800" b="1" dirty="0" smtClean="0">
                <a:latin typeface="+mj-lt"/>
              </a:rPr>
              <a:t>Transportation Plan Changes</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17</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2" name="Picture 1"/>
          <p:cNvPicPr>
            <a:picLocks noChangeAspect="1"/>
          </p:cNvPicPr>
          <p:nvPr/>
        </p:nvPicPr>
        <p:blipFill rotWithShape="1">
          <a:blip r:embed="rId3"/>
          <a:srcRect r="752"/>
          <a:stretch/>
        </p:blipFill>
        <p:spPr>
          <a:xfrm>
            <a:off x="420624" y="1005840"/>
            <a:ext cx="4005072" cy="5065776"/>
          </a:xfrm>
          <a:prstGeom prst="rect">
            <a:avLst/>
          </a:prstGeom>
        </p:spPr>
      </p:pic>
    </p:spTree>
    <p:extLst>
      <p:ext uri="{BB962C8B-B14F-4D97-AF65-F5344CB8AC3E}">
        <p14:creationId xmlns:p14="http://schemas.microsoft.com/office/powerpoint/2010/main" val="88498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81179" y="763411"/>
            <a:ext cx="4362821" cy="5139869"/>
          </a:xfrm>
          <a:prstGeom prst="rect">
            <a:avLst/>
          </a:prstGeom>
          <a:noFill/>
        </p:spPr>
        <p:txBody>
          <a:bodyPr wrap="square" rtlCol="0">
            <a:spAutoFit/>
          </a:bodyPr>
          <a:lstStyle/>
          <a:p>
            <a:pPr algn="l"/>
            <a:endParaRPr lang="en-US" sz="2400" dirty="0" smtClean="0">
              <a:solidFill>
                <a:prstClr val="black"/>
              </a:solidFill>
              <a:latin typeface="+mj-lt"/>
              <a:cs typeface="Arial" pitchFamily="34" charset="0"/>
            </a:endParaRPr>
          </a:p>
          <a:p>
            <a:pPr algn="l"/>
            <a:r>
              <a:rPr lang="en-US" sz="2400" dirty="0" smtClean="0">
                <a:solidFill>
                  <a:prstClr val="black"/>
                </a:solidFill>
                <a:latin typeface="+mj-lt"/>
                <a:cs typeface="Arial" pitchFamily="34" charset="0"/>
              </a:rPr>
              <a:t>Recommends the following in addition to the current </a:t>
            </a:r>
            <a:r>
              <a:rPr lang="en-US" sz="2400" smtClean="0">
                <a:solidFill>
                  <a:prstClr val="black"/>
                </a:solidFill>
                <a:latin typeface="+mj-lt"/>
                <a:cs typeface="Arial" pitchFamily="34" charset="0"/>
              </a:rPr>
              <a:t>CLRP  in Fairfax </a:t>
            </a:r>
            <a:r>
              <a:rPr lang="en-US" sz="2400" dirty="0" smtClean="0">
                <a:solidFill>
                  <a:prstClr val="black"/>
                </a:solidFill>
                <a:latin typeface="+mj-lt"/>
                <a:cs typeface="Arial" pitchFamily="34" charset="0"/>
              </a:rPr>
              <a:t>County:</a:t>
            </a:r>
            <a:endParaRPr lang="en-US" sz="1200" dirty="0">
              <a:solidFill>
                <a:prstClr val="black"/>
              </a:solidFill>
              <a:latin typeface="+mj-lt"/>
              <a:cs typeface="Arial" pitchFamily="34" charset="0"/>
            </a:endParaRPr>
          </a:p>
          <a:p>
            <a:pPr algn="l" fontAlgn="base">
              <a:spcBef>
                <a:spcPct val="0"/>
              </a:spcBef>
              <a:spcAft>
                <a:spcPct val="0"/>
              </a:spcAft>
            </a:pPr>
            <a:endParaRPr lang="en-US" sz="1200" dirty="0" smtClean="0">
              <a:solidFill>
                <a:prstClr val="black"/>
              </a:solidFill>
              <a:latin typeface="+mj-lt"/>
              <a:cs typeface="Arial" pitchFamily="34" charset="0"/>
            </a:endParaRPr>
          </a:p>
          <a:p>
            <a:pPr marL="342900" indent="-342900" algn="l">
              <a:buFont typeface="Arial" pitchFamily="34" charset="0"/>
              <a:buChar char="•"/>
            </a:pPr>
            <a:r>
              <a:rPr lang="en-US" sz="2400" dirty="0" smtClean="0">
                <a:latin typeface="+mj-lt"/>
                <a:cs typeface="Arial" pitchFamily="34" charset="0"/>
              </a:rPr>
              <a:t>Metrorail: </a:t>
            </a:r>
            <a:r>
              <a:rPr lang="en-US" sz="2400" dirty="0" smtClean="0">
                <a:solidFill>
                  <a:prstClr val="black"/>
                </a:solidFill>
                <a:latin typeface="+mj-lt"/>
                <a:cs typeface="Arial" pitchFamily="34" charset="0"/>
              </a:rPr>
              <a:t>34 miles &amp; 10 Stations</a:t>
            </a:r>
            <a:endParaRPr lang="en-US" dirty="0" smtClean="0">
              <a:solidFill>
                <a:prstClr val="black"/>
              </a:solidFill>
              <a:latin typeface="+mj-lt"/>
              <a:cs typeface="Arial" pitchFamily="34" charset="0"/>
            </a:endParaRPr>
          </a:p>
          <a:p>
            <a:pPr marL="342900" indent="-342900" algn="l">
              <a:buFont typeface="Arial" pitchFamily="34" charset="0"/>
              <a:buChar char="•"/>
            </a:pPr>
            <a:r>
              <a:rPr lang="en-US" sz="2400" dirty="0" smtClean="0">
                <a:latin typeface="+mj-lt"/>
                <a:cs typeface="Arial" pitchFamily="34" charset="0"/>
              </a:rPr>
              <a:t>LRT/BRT:</a:t>
            </a:r>
            <a:r>
              <a:rPr lang="en-US" sz="2400" dirty="0" smtClean="0">
                <a:solidFill>
                  <a:prstClr val="black"/>
                </a:solidFill>
                <a:latin typeface="+mj-lt"/>
                <a:cs typeface="Arial" pitchFamily="34" charset="0"/>
              </a:rPr>
              <a:t> 33 miles &amp; 27 Stations</a:t>
            </a:r>
          </a:p>
          <a:p>
            <a:pPr marL="342900" indent="-342900" algn="l" fontAlgn="base">
              <a:spcBef>
                <a:spcPct val="0"/>
              </a:spcBef>
              <a:spcAft>
                <a:spcPct val="0"/>
              </a:spcAft>
              <a:buFont typeface="Arial" panose="020B0604020202020204" pitchFamily="34" charset="0"/>
              <a:buChar char="•"/>
            </a:pPr>
            <a:r>
              <a:rPr lang="en-US" sz="2400" dirty="0" smtClean="0">
                <a:solidFill>
                  <a:prstClr val="black"/>
                </a:solidFill>
                <a:latin typeface="+mj-lt"/>
                <a:cs typeface="Arial" pitchFamily="34" charset="0"/>
              </a:rPr>
              <a:t>Supported by:</a:t>
            </a:r>
          </a:p>
          <a:p>
            <a:pPr algn="l" fontAlgn="base">
              <a:spcBef>
                <a:spcPct val="0"/>
              </a:spcBef>
              <a:spcAft>
                <a:spcPct val="0"/>
              </a:spcAft>
            </a:pPr>
            <a:endParaRPr lang="en-US" sz="1200" dirty="0" smtClean="0">
              <a:solidFill>
                <a:prstClr val="black"/>
              </a:solidFill>
              <a:latin typeface="+mj-lt"/>
              <a:cs typeface="Arial" pitchFamily="34" charset="0"/>
            </a:endParaRPr>
          </a:p>
          <a:p>
            <a:pPr marL="800100" lvl="1" indent="-342900" algn="l">
              <a:buFont typeface="Arial" pitchFamily="34" charset="0"/>
              <a:buChar char="•"/>
            </a:pPr>
            <a:r>
              <a:rPr lang="en-US" sz="2400" dirty="0">
                <a:latin typeface="+mj-lt"/>
                <a:cs typeface="Arial" pitchFamily="34" charset="0"/>
              </a:rPr>
              <a:t>Express </a:t>
            </a:r>
            <a:r>
              <a:rPr lang="en-US" sz="2400" dirty="0" smtClean="0">
                <a:latin typeface="+mj-lt"/>
                <a:cs typeface="Arial" pitchFamily="34" charset="0"/>
              </a:rPr>
              <a:t>Bus: </a:t>
            </a:r>
            <a:r>
              <a:rPr lang="en-US" sz="2400" dirty="0" smtClean="0">
                <a:solidFill>
                  <a:prstClr val="black"/>
                </a:solidFill>
                <a:latin typeface="+mj-lt"/>
                <a:cs typeface="Arial" pitchFamily="34" charset="0"/>
              </a:rPr>
              <a:t>113 miles &amp; </a:t>
            </a:r>
            <a:r>
              <a:rPr lang="en-US" sz="2400" dirty="0" smtClean="0">
                <a:latin typeface="+mj-lt"/>
                <a:cs typeface="Arial" pitchFamily="34" charset="0"/>
              </a:rPr>
              <a:t>25 stations</a:t>
            </a:r>
          </a:p>
          <a:p>
            <a:pPr lvl="1" algn="l"/>
            <a:endParaRPr lang="en-US" sz="2000" b="1" dirty="0" smtClean="0">
              <a:solidFill>
                <a:prstClr val="black"/>
              </a:solidFill>
              <a:latin typeface="Franklin Gothic Book"/>
              <a:cs typeface="Arial" pitchFamily="34" charset="0"/>
            </a:endParaRPr>
          </a:p>
          <a:p>
            <a:pPr marL="342900" indent="-342900" fontAlgn="base">
              <a:spcBef>
                <a:spcPct val="0"/>
              </a:spcBef>
              <a:spcAft>
                <a:spcPct val="0"/>
              </a:spcAft>
              <a:buFontTx/>
              <a:buChar char="-"/>
            </a:pPr>
            <a:endParaRPr lang="en-US" sz="2000" b="1" dirty="0" smtClean="0">
              <a:solidFill>
                <a:prstClr val="black"/>
              </a:solidFill>
              <a:latin typeface="Franklin Gothic Book"/>
              <a:cs typeface="Arial" pitchFamily="34" charset="0"/>
            </a:endParaRPr>
          </a:p>
        </p:txBody>
      </p:sp>
      <p:sp>
        <p:nvSpPr>
          <p:cNvPr id="7" name="TextBox 6"/>
          <p:cNvSpPr txBox="1"/>
          <p:nvPr/>
        </p:nvSpPr>
        <p:spPr>
          <a:xfrm>
            <a:off x="431967" y="240191"/>
            <a:ext cx="8483434" cy="523220"/>
          </a:xfrm>
          <a:prstGeom prst="rect">
            <a:avLst/>
          </a:prstGeom>
          <a:noFill/>
        </p:spPr>
        <p:txBody>
          <a:bodyPr wrap="square" rtlCol="0">
            <a:spAutoFit/>
          </a:bodyPr>
          <a:lstStyle/>
          <a:p>
            <a:pPr algn="r"/>
            <a:r>
              <a:rPr lang="en-US" sz="2800" b="1" dirty="0" smtClean="0">
                <a:latin typeface="+mj-lt"/>
              </a:rPr>
              <a:t>Proposed HQTN</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18</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10" name="Picture 9"/>
          <p:cNvPicPr>
            <a:picLocks noChangeAspect="1"/>
          </p:cNvPicPr>
          <p:nvPr/>
        </p:nvPicPr>
        <p:blipFill>
          <a:blip r:embed="rId3"/>
          <a:stretch>
            <a:fillRect/>
          </a:stretch>
        </p:blipFill>
        <p:spPr>
          <a:xfrm>
            <a:off x="301625" y="914400"/>
            <a:ext cx="4133467" cy="5065776"/>
          </a:xfrm>
          <a:prstGeom prst="rect">
            <a:avLst/>
          </a:prstGeom>
        </p:spPr>
      </p:pic>
    </p:spTree>
    <p:extLst>
      <p:ext uri="{BB962C8B-B14F-4D97-AF65-F5344CB8AC3E}">
        <p14:creationId xmlns:p14="http://schemas.microsoft.com/office/powerpoint/2010/main" val="134821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966" y="240191"/>
            <a:ext cx="8483433" cy="523220"/>
          </a:xfrm>
          <a:prstGeom prst="rect">
            <a:avLst/>
          </a:prstGeom>
          <a:noFill/>
        </p:spPr>
        <p:txBody>
          <a:bodyPr wrap="square" rtlCol="0">
            <a:spAutoFit/>
          </a:bodyPr>
          <a:lstStyle/>
          <a:p>
            <a:pPr algn="r"/>
            <a:r>
              <a:rPr lang="en-US" sz="2800" b="1" dirty="0" smtClean="0">
                <a:latin typeface="+mj-lt"/>
              </a:rPr>
              <a:t> Measures of Effectiveness</a:t>
            </a:r>
          </a:p>
        </p:txBody>
      </p:sp>
      <p:sp>
        <p:nvSpPr>
          <p:cNvPr id="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19</a:t>
            </a:fld>
            <a:endParaRPr lang="en-US" dirty="0"/>
          </a:p>
        </p:txBody>
      </p:sp>
      <p:sp>
        <p:nvSpPr>
          <p:cNvPr id="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
        <p:nvSpPr>
          <p:cNvPr id="6" name="TextBox 5"/>
          <p:cNvSpPr txBox="1"/>
          <p:nvPr/>
        </p:nvSpPr>
        <p:spPr>
          <a:xfrm>
            <a:off x="838200" y="5823534"/>
            <a:ext cx="8077199" cy="584775"/>
          </a:xfrm>
          <a:prstGeom prst="rect">
            <a:avLst/>
          </a:prstGeom>
          <a:noFill/>
        </p:spPr>
        <p:txBody>
          <a:bodyPr wrap="square" rtlCol="0">
            <a:spAutoFit/>
          </a:bodyPr>
          <a:lstStyle/>
          <a:p>
            <a:pPr algn="l"/>
            <a:r>
              <a:rPr lang="en-US" sz="1600" i="1" dirty="0" smtClean="0">
                <a:latin typeface="Franklin Gothic Book" pitchFamily="34" charset="0"/>
              </a:rPr>
              <a:t>Pending refinement with 2015 CLRP base</a:t>
            </a:r>
          </a:p>
          <a:p>
            <a:pPr algn="l"/>
            <a:endParaRPr lang="en-US" sz="1600" dirty="0">
              <a:latin typeface="Franklin Gothic Boo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99187469"/>
              </p:ext>
            </p:extLst>
          </p:nvPr>
        </p:nvGraphicFramePr>
        <p:xfrm>
          <a:off x="301625" y="822085"/>
          <a:ext cx="8381998" cy="5045315"/>
        </p:xfrm>
        <a:graphic>
          <a:graphicData uri="http://schemas.openxmlformats.org/drawingml/2006/table">
            <a:tbl>
              <a:tblPr firstRow="1" firstCol="1" bandRow="1"/>
              <a:tblGrid>
                <a:gridCol w="2438400"/>
                <a:gridCol w="5943598"/>
              </a:tblGrid>
              <a:tr h="554942">
                <a:tc>
                  <a:txBody>
                    <a:bodyPr/>
                    <a:lstStyle/>
                    <a:p>
                      <a:pPr marL="182880" marR="0" indent="-182880" algn="ctr">
                        <a:spcBef>
                          <a:spcPts val="0"/>
                        </a:spcBef>
                        <a:spcAft>
                          <a:spcPts val="0"/>
                        </a:spcAft>
                      </a:pPr>
                      <a:r>
                        <a:rPr lang="en-US" sz="1600" dirty="0">
                          <a:solidFill>
                            <a:srgbClr val="5E5E4F"/>
                          </a:solidFill>
                          <a:effectLst/>
                          <a:latin typeface="Franklin Gothic Demi Cond" panose="020B0706030402020204" pitchFamily="34" charset="0"/>
                          <a:ea typeface="Times New Roman" panose="02020603050405020304" pitchFamily="18" charset="0"/>
                        </a:rPr>
                        <a:t>Goal</a:t>
                      </a:r>
                      <a:endParaRPr lang="en-US" sz="900" dirty="0">
                        <a:effectLst/>
                        <a:latin typeface="Calibri" panose="020F0502020204030204" pitchFamily="34" charset="0"/>
                      </a:endParaRPr>
                    </a:p>
                  </a:txBody>
                  <a:tcPr marL="44729" marR="44729" marT="0" marB="0" anchor="ctr">
                    <a:lnL w="12700" cap="flat" cmpd="sng" algn="ctr">
                      <a:solidFill>
                        <a:srgbClr val="31849B"/>
                      </a:solidFill>
                      <a:prstDash val="solid"/>
                      <a:round/>
                      <a:headEnd type="none" w="med" len="med"/>
                      <a:tailEnd type="none" w="med" len="med"/>
                    </a:lnL>
                    <a:lnR>
                      <a:noFill/>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3EBF1"/>
                    </a:solidFill>
                  </a:tcPr>
                </a:tc>
                <a:tc>
                  <a:txBody>
                    <a:bodyPr/>
                    <a:lstStyle/>
                    <a:p>
                      <a:pPr marL="0" marR="0" algn="ctr">
                        <a:lnSpc>
                          <a:spcPct val="115000"/>
                        </a:lnSpc>
                        <a:spcBef>
                          <a:spcPts val="0"/>
                        </a:spcBef>
                        <a:spcAft>
                          <a:spcPts val="0"/>
                        </a:spcAft>
                      </a:pPr>
                      <a:r>
                        <a:rPr lang="en-US" sz="1600" dirty="0">
                          <a:solidFill>
                            <a:srgbClr val="5E5E4F"/>
                          </a:solidFill>
                          <a:effectLst/>
                          <a:latin typeface="Franklin Gothic Demi Cond" panose="020B0706030402020204" pitchFamily="34" charset="0"/>
                          <a:ea typeface="Times New Roman" panose="02020603050405020304" pitchFamily="18" charset="0"/>
                          <a:cs typeface="Times New Roman" panose="02020603050405020304" pitchFamily="18" charset="0"/>
                        </a:rPr>
                        <a:t>Achievement (compared to 2050 CLRP conditions)</a:t>
                      </a:r>
                      <a:endParaRPr lang="en-US" sz="900" dirty="0">
                        <a:solidFill>
                          <a:srgbClr val="2B2B25"/>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44729" marR="44729" marT="0" marB="0" anchor="ctr">
                    <a:lnL>
                      <a:noFill/>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3EBF1"/>
                    </a:solidFill>
                  </a:tcPr>
                </a:tc>
              </a:tr>
              <a:tr h="561597">
                <a:tc rowSpan="4">
                  <a:txBody>
                    <a:bodyPr/>
                    <a:lstStyle/>
                    <a:p>
                      <a:pPr marL="0" marR="99060" algn="ctr">
                        <a:lnSpc>
                          <a:spcPct val="115000"/>
                        </a:lnSpc>
                        <a:spcBef>
                          <a:spcPts val="0"/>
                        </a:spcBef>
                        <a:spcAft>
                          <a:spcPts val="1000"/>
                        </a:spcAft>
                      </a:pPr>
                      <a:r>
                        <a:rPr lang="en-US" sz="1000" spc="100" dirty="0">
                          <a:solidFill>
                            <a:srgbClr val="FFFFFF"/>
                          </a:solidFill>
                          <a:effectLst/>
                          <a:latin typeface="Franklin Gothic Book" panose="020B0503020102020204" pitchFamily="34" charset="0"/>
                          <a:ea typeface="Times New Roman" panose="02020603050405020304" pitchFamily="18" charset="0"/>
                          <a:cs typeface="Times New Roman" panose="02020603050405020304" pitchFamily="18" charset="0"/>
                        </a:rPr>
                        <a:t>CONNECT</a:t>
                      </a:r>
                      <a:endParaRPr lang="en-US" sz="700" dirty="0">
                        <a:solidFill>
                          <a:srgbClr val="2B2B25"/>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 marR="99060" algn="ctr">
                        <a:spcBef>
                          <a:spcPts val="0"/>
                        </a:spcBef>
                        <a:spcAft>
                          <a:spcPts val="0"/>
                        </a:spcAft>
                        <a:tabLst>
                          <a:tab pos="1353820" algn="l"/>
                        </a:tabLst>
                      </a:pPr>
                      <a:r>
                        <a:rPr lang="en-US" sz="1000"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Provide more transportation choices for</a:t>
                      </a:r>
                      <a:endParaRPr lang="en-US" sz="700" dirty="0">
                        <a:effectLst/>
                        <a:latin typeface="Calibri" panose="020F0502020204030204" pitchFamily="34" charset="0"/>
                      </a:endParaRPr>
                    </a:p>
                    <a:p>
                      <a:pPr marL="17145" marR="99060" algn="ctr">
                        <a:spcBef>
                          <a:spcPts val="0"/>
                        </a:spcBef>
                        <a:spcAft>
                          <a:spcPts val="0"/>
                        </a:spcAft>
                        <a:tabLst>
                          <a:tab pos="1353820" algn="l"/>
                        </a:tabLst>
                      </a:pPr>
                      <a:r>
                        <a:rPr lang="en-US" sz="1000"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Fairfax County</a:t>
                      </a:r>
                      <a:endParaRPr lang="en-US" sz="700" dirty="0">
                        <a:effectLst/>
                        <a:latin typeface="Calibri" panose="020F0502020204030204" pitchFamily="34" charset="0"/>
                      </a:endParaRPr>
                    </a:p>
                    <a:p>
                      <a:pPr marL="17145" marR="99060" algn="ctr">
                        <a:spcBef>
                          <a:spcPts val="0"/>
                        </a:spcBef>
                        <a:spcAft>
                          <a:spcPts val="0"/>
                        </a:spcAft>
                        <a:tabLst>
                          <a:tab pos="1353820" algn="l"/>
                        </a:tabLst>
                      </a:pPr>
                      <a:r>
                        <a:rPr lang="en-US" sz="1000"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and regional connectivity</a:t>
                      </a:r>
                      <a:endParaRPr lang="en-US" sz="700" dirty="0">
                        <a:effectLst/>
                        <a:latin typeface="Calibri" panose="020F0502020204030204" pitchFamily="34" charset="0"/>
                      </a:endParaRPr>
                    </a:p>
                  </a:txBody>
                  <a:tcPr marL="44729" marR="44729" marT="0" marB="0" anchor="ctr">
                    <a:lnL w="12700" cap="flat" cmpd="sng" algn="ctr">
                      <a:solidFill>
                        <a:srgbClr val="31849B"/>
                      </a:solidFill>
                      <a:prstDash val="solid"/>
                      <a:round/>
                      <a:headEnd type="none" w="med" len="med"/>
                      <a:tailEnd type="none" w="med" len="med"/>
                    </a:lnL>
                    <a:lnR>
                      <a:noFill/>
                    </a:lnR>
                    <a:lnT w="12700" cap="flat" cmpd="sng" algn="ctr">
                      <a:solidFill>
                        <a:srgbClr val="31849B"/>
                      </a:solidFill>
                      <a:prstDash val="solid"/>
                      <a:round/>
                      <a:headEnd type="none" w="med" len="med"/>
                      <a:tailEnd type="none" w="med" len="med"/>
                    </a:lnT>
                    <a:lnB w="12700" cap="flat" cmpd="sng" algn="ctr">
                      <a:solidFill>
                        <a:srgbClr val="59B3CB"/>
                      </a:solidFill>
                      <a:prstDash val="solid"/>
                      <a:round/>
                      <a:headEnd type="none" w="med" len="med"/>
                      <a:tailEnd type="none" w="med" len="med"/>
                    </a:lnB>
                    <a:solidFill>
                      <a:srgbClr val="31849B"/>
                    </a:solidFill>
                  </a:tcPr>
                </a:tc>
                <a:tc>
                  <a:txBody>
                    <a:bodyPr/>
                    <a:lstStyle/>
                    <a:p>
                      <a:pPr marL="8890" marR="0" algn="l">
                        <a:spcBef>
                          <a:spcPts val="0"/>
                        </a:spcBef>
                        <a:spcAft>
                          <a:spcPts val="0"/>
                        </a:spcAft>
                        <a:tabLst>
                          <a:tab pos="182880" algn="l"/>
                        </a:tabLst>
                      </a:pPr>
                      <a:r>
                        <a:rPr lang="en-US" sz="1400" b="1" dirty="0">
                          <a:solidFill>
                            <a:srgbClr val="244061"/>
                          </a:solidFill>
                          <a:effectLst/>
                          <a:latin typeface="Calibri" panose="020F0502020204030204" pitchFamily="34" charset="0"/>
                          <a:ea typeface="Times New Roman" panose="02020603050405020304" pitchFamily="18" charset="0"/>
                        </a:rPr>
                        <a:t>Allows average County resident to reach 190,000 more jobs within a 45 minute transit commute</a:t>
                      </a:r>
                      <a:endParaRPr lang="en-US" sz="800" dirty="0">
                        <a:effectLst/>
                        <a:latin typeface="Calibri" panose="020F0502020204030204" pitchFamily="34" charset="0"/>
                      </a:endParaRPr>
                    </a:p>
                  </a:txBody>
                  <a:tcPr marL="44729" marR="44729" marT="0" marB="0" anchor="ctr">
                    <a:lnL>
                      <a:noFill/>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59B3CB"/>
                      </a:solidFill>
                      <a:prstDash val="solid"/>
                      <a:round/>
                      <a:headEnd type="none" w="med" len="med"/>
                      <a:tailEnd type="none" w="med" len="med"/>
                    </a:lnB>
                  </a:tcPr>
                </a:tc>
              </a:tr>
              <a:tr h="645837">
                <a:tc vMerge="1">
                  <a:txBody>
                    <a:bodyPr/>
                    <a:lstStyle/>
                    <a:p>
                      <a:endParaRPr lang="en-US"/>
                    </a:p>
                  </a:txBody>
                  <a:tcPr/>
                </a:tc>
                <a:tc>
                  <a:txBody>
                    <a:bodyPr/>
                    <a:lstStyle/>
                    <a:p>
                      <a:pPr marL="0" marR="0" algn="l">
                        <a:lnSpc>
                          <a:spcPct val="115000"/>
                        </a:lnSpc>
                        <a:spcBef>
                          <a:spcPts val="0"/>
                        </a:spcBef>
                        <a:spcAft>
                          <a:spcPts val="0"/>
                        </a:spcAft>
                        <a:tabLst>
                          <a:tab pos="182880" algn="l"/>
                        </a:tabLst>
                      </a:pPr>
                      <a:r>
                        <a:rPr lang="en-US" sz="1400" b="1">
                          <a:solidFill>
                            <a:srgbClr val="244061"/>
                          </a:solidFill>
                          <a:effectLst/>
                          <a:latin typeface="Franklin Gothic Book" panose="020B0503020102020204" pitchFamily="34" charset="0"/>
                          <a:ea typeface="Times New Roman" panose="02020603050405020304" pitchFamily="18" charset="0"/>
                          <a:cs typeface="Times New Roman" panose="02020603050405020304" pitchFamily="18" charset="0"/>
                        </a:rPr>
                        <a:t>Increases Fairfax County transit trips by 150,000 per day, a 35% increase over base conditions.</a:t>
                      </a:r>
                      <a:endParaRPr lang="en-US" sz="800">
                        <a:solidFill>
                          <a:srgbClr val="2B2B25"/>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44729" marR="44729" marT="0" marB="0" anchor="ctr">
                    <a:lnL>
                      <a:noFill/>
                    </a:lnL>
                    <a:lnR w="12700" cap="flat" cmpd="sng" algn="ctr">
                      <a:solidFill>
                        <a:srgbClr val="31849B"/>
                      </a:solidFill>
                      <a:prstDash val="solid"/>
                      <a:round/>
                      <a:headEnd type="none" w="med" len="med"/>
                      <a:tailEnd type="none" w="med" len="med"/>
                    </a:lnR>
                    <a:lnT w="12700" cap="flat" cmpd="sng" algn="ctr">
                      <a:solidFill>
                        <a:srgbClr val="59B3CB"/>
                      </a:solidFill>
                      <a:prstDash val="solid"/>
                      <a:round/>
                      <a:headEnd type="none" w="med" len="med"/>
                      <a:tailEnd type="none" w="med" len="med"/>
                    </a:lnT>
                    <a:lnB w="12700" cap="flat" cmpd="sng" algn="ctr">
                      <a:solidFill>
                        <a:srgbClr val="59B3CB"/>
                      </a:solidFill>
                      <a:prstDash val="solid"/>
                      <a:round/>
                      <a:headEnd type="none" w="med" len="med"/>
                      <a:tailEnd type="none" w="med" len="med"/>
                    </a:lnB>
                  </a:tcPr>
                </a:tc>
              </a:tr>
              <a:tr h="430558">
                <a:tc vMerge="1">
                  <a:txBody>
                    <a:bodyPr/>
                    <a:lstStyle/>
                    <a:p>
                      <a:endParaRPr lang="en-US"/>
                    </a:p>
                  </a:txBody>
                  <a:tcPr/>
                </a:tc>
                <a:tc>
                  <a:txBody>
                    <a:bodyPr/>
                    <a:lstStyle/>
                    <a:p>
                      <a:pPr marL="0" marR="0" algn="l">
                        <a:lnSpc>
                          <a:spcPct val="115000"/>
                        </a:lnSpc>
                        <a:spcBef>
                          <a:spcPts val="0"/>
                        </a:spcBef>
                        <a:spcAft>
                          <a:spcPts val="0"/>
                        </a:spcAft>
                        <a:tabLst>
                          <a:tab pos="182880" algn="l"/>
                        </a:tabLst>
                      </a:pPr>
                      <a:r>
                        <a:rPr lang="en-US" sz="1400" b="1" dirty="0">
                          <a:solidFill>
                            <a:srgbClr val="244061"/>
                          </a:solidFill>
                          <a:effectLst/>
                          <a:latin typeface="Franklin Gothic Book" panose="020B0503020102020204" pitchFamily="34" charset="0"/>
                          <a:ea typeface="Times New Roman" panose="02020603050405020304" pitchFamily="18" charset="0"/>
                          <a:cs typeface="Times New Roman" panose="02020603050405020304" pitchFamily="18" charset="0"/>
                        </a:rPr>
                        <a:t>Introduces rail service to 14 previously unserved activity centers</a:t>
                      </a:r>
                      <a:endParaRPr lang="en-US" sz="800" dirty="0">
                        <a:solidFill>
                          <a:srgbClr val="2B2B25"/>
                        </a:solidFill>
                        <a:effectLst/>
                        <a:latin typeface="Franklin Gothic Book" panose="020B0503020102020204" pitchFamily="34" charset="0"/>
                        <a:ea typeface="Calibri" panose="020F0502020204030204" pitchFamily="34" charset="0"/>
                        <a:cs typeface="Times New Roman" panose="02020603050405020304" pitchFamily="18" charset="0"/>
                      </a:endParaRPr>
                    </a:p>
                  </a:txBody>
                  <a:tcPr marL="44729" marR="44729" marT="0" marB="0" anchor="ctr">
                    <a:lnL>
                      <a:noFill/>
                    </a:lnL>
                    <a:lnR w="12700" cap="flat" cmpd="sng" algn="ctr">
                      <a:solidFill>
                        <a:srgbClr val="31849B"/>
                      </a:solidFill>
                      <a:prstDash val="solid"/>
                      <a:round/>
                      <a:headEnd type="none" w="med" len="med"/>
                      <a:tailEnd type="none" w="med" len="med"/>
                    </a:lnR>
                    <a:lnT w="12700" cap="flat" cmpd="sng" algn="ctr">
                      <a:solidFill>
                        <a:srgbClr val="59B3CB"/>
                      </a:solidFill>
                      <a:prstDash val="solid"/>
                      <a:round/>
                      <a:headEnd type="none" w="med" len="med"/>
                      <a:tailEnd type="none" w="med" len="med"/>
                    </a:lnT>
                    <a:lnB w="12700" cap="flat" cmpd="sng" algn="ctr">
                      <a:solidFill>
                        <a:srgbClr val="59B3CB"/>
                      </a:solidFill>
                      <a:prstDash val="solid"/>
                      <a:round/>
                      <a:headEnd type="none" w="med" len="med"/>
                      <a:tailEnd type="none" w="med" len="med"/>
                    </a:lnB>
                  </a:tcPr>
                </a:tc>
              </a:tr>
              <a:tr h="374398">
                <a:tc vMerge="1">
                  <a:txBody>
                    <a:bodyPr/>
                    <a:lstStyle/>
                    <a:p>
                      <a:endParaRPr lang="en-US"/>
                    </a:p>
                  </a:txBody>
                  <a:tcPr/>
                </a:tc>
                <a:tc>
                  <a:txBody>
                    <a:bodyPr/>
                    <a:lstStyle/>
                    <a:p>
                      <a:pPr marL="8890" marR="0" algn="l">
                        <a:spcBef>
                          <a:spcPts val="0"/>
                        </a:spcBef>
                        <a:spcAft>
                          <a:spcPts val="0"/>
                        </a:spcAft>
                        <a:tabLst>
                          <a:tab pos="182880" algn="l"/>
                        </a:tabLst>
                      </a:pPr>
                      <a:r>
                        <a:rPr lang="en-US" sz="1400" b="1">
                          <a:solidFill>
                            <a:srgbClr val="244061"/>
                          </a:solidFill>
                          <a:effectLst/>
                          <a:latin typeface="Calibri" panose="020F0502020204030204" pitchFamily="34" charset="0"/>
                          <a:ea typeface="Times New Roman" panose="02020603050405020304" pitchFamily="18" charset="0"/>
                        </a:rPr>
                        <a:t>Estimated Cost per passenger consistent with recent New Starts approvals</a:t>
                      </a:r>
                      <a:endParaRPr lang="en-US" sz="800">
                        <a:effectLst/>
                        <a:latin typeface="Calibri" panose="020F0502020204030204" pitchFamily="34" charset="0"/>
                      </a:endParaRPr>
                    </a:p>
                  </a:txBody>
                  <a:tcPr marL="44729" marR="44729" marT="0" marB="0" anchor="ctr">
                    <a:lnL>
                      <a:noFill/>
                    </a:lnL>
                    <a:lnR w="12700" cap="flat" cmpd="sng" algn="ctr">
                      <a:solidFill>
                        <a:srgbClr val="31849B"/>
                      </a:solidFill>
                      <a:prstDash val="solid"/>
                      <a:round/>
                      <a:headEnd type="none" w="med" len="med"/>
                      <a:tailEnd type="none" w="med" len="med"/>
                    </a:lnR>
                    <a:lnT w="12700" cap="flat" cmpd="sng" algn="ctr">
                      <a:solidFill>
                        <a:srgbClr val="59B3CB"/>
                      </a:solidFill>
                      <a:prstDash val="solid"/>
                      <a:round/>
                      <a:headEnd type="none" w="med" len="med"/>
                      <a:tailEnd type="none" w="med" len="med"/>
                    </a:lnT>
                    <a:lnB w="12700" cap="flat" cmpd="sng" algn="ctr">
                      <a:solidFill>
                        <a:srgbClr val="59B3CB"/>
                      </a:solidFill>
                      <a:prstDash val="solid"/>
                      <a:round/>
                      <a:headEnd type="none" w="med" len="med"/>
                      <a:tailEnd type="none" w="med" len="med"/>
                    </a:lnB>
                  </a:tcPr>
                </a:tc>
              </a:tr>
              <a:tr h="379429">
                <a:tc rowSpan="2">
                  <a:txBody>
                    <a:bodyPr/>
                    <a:lstStyle/>
                    <a:p>
                      <a:pPr marL="0" marR="99060" algn="ctr">
                        <a:lnSpc>
                          <a:spcPct val="115000"/>
                        </a:lnSpc>
                        <a:spcBef>
                          <a:spcPts val="0"/>
                        </a:spcBef>
                        <a:spcAft>
                          <a:spcPts val="1000"/>
                        </a:spcAft>
                      </a:pPr>
                      <a:r>
                        <a:rPr lang="en-US" sz="1000" spc="100" dirty="0">
                          <a:solidFill>
                            <a:srgbClr val="FFFFFF"/>
                          </a:solidFill>
                          <a:effectLst/>
                          <a:latin typeface="Franklin Gothic Book" panose="020B0503020102020204" pitchFamily="34" charset="0"/>
                          <a:ea typeface="Times New Roman" panose="02020603050405020304" pitchFamily="18" charset="0"/>
                          <a:cs typeface="Times New Roman" panose="02020603050405020304" pitchFamily="18" charset="0"/>
                        </a:rPr>
                        <a:t>GROW</a:t>
                      </a:r>
                      <a:endParaRPr lang="en-US" sz="700" dirty="0">
                        <a:solidFill>
                          <a:srgbClr val="2B2B25"/>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 marR="99060" algn="ctr">
                        <a:spcBef>
                          <a:spcPts val="0"/>
                        </a:spcBef>
                        <a:spcAft>
                          <a:spcPts val="0"/>
                        </a:spcAft>
                        <a:tabLst>
                          <a:tab pos="1353820" algn="l"/>
                        </a:tabLst>
                      </a:pPr>
                      <a:r>
                        <a:rPr lang="en-US" sz="1000"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Support local </a:t>
                      </a:r>
                      <a:endParaRPr lang="en-US" sz="700" dirty="0">
                        <a:effectLst/>
                        <a:latin typeface="Calibri" panose="020F0502020204030204" pitchFamily="34" charset="0"/>
                      </a:endParaRPr>
                    </a:p>
                    <a:p>
                      <a:pPr marL="17145" marR="99060" algn="ctr">
                        <a:spcBef>
                          <a:spcPts val="0"/>
                        </a:spcBef>
                        <a:spcAft>
                          <a:spcPts val="0"/>
                        </a:spcAft>
                        <a:tabLst>
                          <a:tab pos="1353820" algn="l"/>
                        </a:tabLst>
                      </a:pPr>
                      <a:r>
                        <a:rPr lang="en-US" sz="1000"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and regional economic development goals</a:t>
                      </a:r>
                      <a:endParaRPr lang="en-US" sz="700" dirty="0">
                        <a:effectLst/>
                        <a:latin typeface="Calibri" panose="020F0502020204030204" pitchFamily="34" charset="0"/>
                      </a:endParaRPr>
                    </a:p>
                  </a:txBody>
                  <a:tcPr marL="44729" marR="44729" marT="0" marB="0" anchor="ctr">
                    <a:lnL w="12700" cap="flat" cmpd="sng" algn="ctr">
                      <a:solidFill>
                        <a:srgbClr val="984806"/>
                      </a:solidFill>
                      <a:prstDash val="solid"/>
                      <a:round/>
                      <a:headEnd type="none" w="med" len="med"/>
                      <a:tailEnd type="none" w="med" len="med"/>
                    </a:lnL>
                    <a:lnR>
                      <a:noFill/>
                    </a:lnR>
                    <a:lnT w="12700" cap="flat" cmpd="sng" algn="ctr">
                      <a:solidFill>
                        <a:srgbClr val="59B3CB"/>
                      </a:solidFill>
                      <a:prstDash val="solid"/>
                      <a:round/>
                      <a:headEnd type="none" w="med" len="med"/>
                      <a:tailEnd type="none" w="med" len="med"/>
                    </a:lnT>
                    <a:lnB w="12700" cap="flat" cmpd="sng" algn="ctr">
                      <a:solidFill>
                        <a:srgbClr val="738466"/>
                      </a:solidFill>
                      <a:prstDash val="solid"/>
                      <a:round/>
                      <a:headEnd type="none" w="med" len="med"/>
                      <a:tailEnd type="none" w="med" len="med"/>
                    </a:lnB>
                    <a:solidFill>
                      <a:srgbClr val="632423"/>
                    </a:solidFill>
                  </a:tcPr>
                </a:tc>
                <a:tc>
                  <a:txBody>
                    <a:bodyPr/>
                    <a:lstStyle/>
                    <a:p>
                      <a:pPr marL="8890" marR="0" algn="l">
                        <a:spcBef>
                          <a:spcPts val="0"/>
                        </a:spcBef>
                        <a:spcAft>
                          <a:spcPts val="0"/>
                        </a:spcAft>
                        <a:tabLst>
                          <a:tab pos="182880" algn="l"/>
                        </a:tabLst>
                      </a:pPr>
                      <a:r>
                        <a:rPr lang="en-US" sz="1400" b="1" dirty="0">
                          <a:solidFill>
                            <a:srgbClr val="984806"/>
                          </a:solidFill>
                          <a:effectLst/>
                          <a:latin typeface="Calibri" panose="020F0502020204030204" pitchFamily="34" charset="0"/>
                          <a:ea typeface="Times New Roman" panose="02020603050405020304" pitchFamily="18" charset="0"/>
                        </a:rPr>
                        <a:t>Serves 27 new station areas within designated activity centers.</a:t>
                      </a:r>
                      <a:endParaRPr lang="en-US" sz="800" dirty="0">
                        <a:effectLst/>
                        <a:latin typeface="Calibri" panose="020F0502020204030204" pitchFamily="34" charset="0"/>
                      </a:endParaRPr>
                    </a:p>
                  </a:txBody>
                  <a:tcPr marL="44729" marR="44729" marT="0" marB="0" anchor="ctr">
                    <a:lnL>
                      <a:noFill/>
                    </a:lnL>
                    <a:lnR w="12700" cap="flat" cmpd="sng" algn="ctr">
                      <a:solidFill>
                        <a:srgbClr val="984806"/>
                      </a:solidFill>
                      <a:prstDash val="solid"/>
                      <a:round/>
                      <a:headEnd type="none" w="med" len="med"/>
                      <a:tailEnd type="none" w="med" len="med"/>
                    </a:lnR>
                    <a:lnT w="12700" cap="flat" cmpd="sng" algn="ctr">
                      <a:solidFill>
                        <a:srgbClr val="59B3CB"/>
                      </a:solidFill>
                      <a:prstDash val="solid"/>
                      <a:round/>
                      <a:headEnd type="none" w="med" len="med"/>
                      <a:tailEnd type="none" w="med" len="med"/>
                    </a:lnT>
                    <a:lnB w="12700" cap="flat" cmpd="sng" algn="ctr">
                      <a:solidFill>
                        <a:srgbClr val="D66508"/>
                      </a:solidFill>
                      <a:prstDash val="solid"/>
                      <a:round/>
                      <a:headEnd type="none" w="med" len="med"/>
                      <a:tailEnd type="none" w="med" len="med"/>
                    </a:lnB>
                  </a:tcPr>
                </a:tc>
              </a:tr>
              <a:tr h="561597">
                <a:tc vMerge="1">
                  <a:txBody>
                    <a:bodyPr/>
                    <a:lstStyle/>
                    <a:p>
                      <a:endParaRPr lang="en-US"/>
                    </a:p>
                  </a:txBody>
                  <a:tcPr/>
                </a:tc>
                <a:tc>
                  <a:txBody>
                    <a:bodyPr/>
                    <a:lstStyle/>
                    <a:p>
                      <a:pPr marL="8890" marR="0" algn="l">
                        <a:spcBef>
                          <a:spcPts val="0"/>
                        </a:spcBef>
                        <a:spcAft>
                          <a:spcPts val="0"/>
                        </a:spcAft>
                        <a:tabLst>
                          <a:tab pos="182880" algn="l"/>
                        </a:tabLst>
                      </a:pPr>
                      <a:r>
                        <a:rPr lang="en-US" sz="1400" b="1" dirty="0">
                          <a:solidFill>
                            <a:srgbClr val="984806"/>
                          </a:solidFill>
                          <a:effectLst/>
                          <a:latin typeface="Calibri" panose="020F0502020204030204" pitchFamily="34" charset="0"/>
                          <a:ea typeface="Times New Roman" panose="02020603050405020304" pitchFamily="18" charset="0"/>
                        </a:rPr>
                        <a:t>Brings 120,000 new County households and 263,000 County jobs within ½ mile of high quality transit station</a:t>
                      </a:r>
                      <a:endParaRPr lang="en-US" sz="800" dirty="0">
                        <a:effectLst/>
                        <a:latin typeface="Calibri" panose="020F0502020204030204" pitchFamily="34" charset="0"/>
                      </a:endParaRPr>
                    </a:p>
                  </a:txBody>
                  <a:tcPr marL="44729" marR="44729" marT="0" marB="0" anchor="ctr">
                    <a:lnL>
                      <a:noFill/>
                    </a:lnL>
                    <a:lnR w="12700" cap="flat" cmpd="sng" algn="ctr">
                      <a:solidFill>
                        <a:srgbClr val="984806"/>
                      </a:solidFill>
                      <a:prstDash val="solid"/>
                      <a:round/>
                      <a:headEnd type="none" w="med" len="med"/>
                      <a:tailEnd type="none" w="med" len="med"/>
                    </a:lnR>
                    <a:lnT w="12700" cap="flat" cmpd="sng" algn="ctr">
                      <a:solidFill>
                        <a:srgbClr val="D66508"/>
                      </a:solidFill>
                      <a:prstDash val="solid"/>
                      <a:round/>
                      <a:headEnd type="none" w="med" len="med"/>
                      <a:tailEnd type="none" w="med" len="med"/>
                    </a:lnT>
                    <a:lnB w="12700" cap="flat" cmpd="sng" algn="ctr">
                      <a:solidFill>
                        <a:srgbClr val="31849B"/>
                      </a:solidFill>
                      <a:prstDash val="solid"/>
                      <a:round/>
                      <a:headEnd type="none" w="med" len="med"/>
                      <a:tailEnd type="none" w="med" len="med"/>
                    </a:lnB>
                  </a:tcPr>
                </a:tc>
              </a:tr>
              <a:tr h="561597">
                <a:tc rowSpan="3">
                  <a:txBody>
                    <a:bodyPr/>
                    <a:lstStyle/>
                    <a:p>
                      <a:pPr marL="0" marR="99060" algn="ctr">
                        <a:lnSpc>
                          <a:spcPct val="115000"/>
                        </a:lnSpc>
                        <a:spcBef>
                          <a:spcPts val="0"/>
                        </a:spcBef>
                        <a:spcAft>
                          <a:spcPts val="1000"/>
                        </a:spcAft>
                      </a:pPr>
                      <a:r>
                        <a:rPr lang="en-US" sz="1000" spc="100" dirty="0">
                          <a:solidFill>
                            <a:srgbClr val="FFFFFF"/>
                          </a:solidFill>
                          <a:effectLst/>
                          <a:latin typeface="Franklin Gothic Book" panose="020B0503020102020204" pitchFamily="34" charset="0"/>
                          <a:ea typeface="Times New Roman" panose="02020603050405020304" pitchFamily="18" charset="0"/>
                          <a:cs typeface="Times New Roman" panose="02020603050405020304" pitchFamily="18" charset="0"/>
                        </a:rPr>
                        <a:t>THRIVE</a:t>
                      </a:r>
                      <a:endParaRPr lang="en-US" sz="700" dirty="0">
                        <a:solidFill>
                          <a:srgbClr val="2B2B25"/>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 marR="99060" algn="ctr">
                        <a:spcBef>
                          <a:spcPts val="0"/>
                        </a:spcBef>
                        <a:spcAft>
                          <a:spcPts val="0"/>
                        </a:spcAft>
                        <a:tabLst>
                          <a:tab pos="1353820" algn="l"/>
                        </a:tabLst>
                      </a:pPr>
                      <a:r>
                        <a:rPr lang="en-US" sz="1000"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Strengthen quality of life by making transit-friendly, sustainable investments</a:t>
                      </a:r>
                      <a:endParaRPr lang="en-US" sz="700" dirty="0">
                        <a:effectLst/>
                        <a:latin typeface="Calibri" panose="020F0502020204030204" pitchFamily="34" charset="0"/>
                      </a:endParaRPr>
                    </a:p>
                  </a:txBody>
                  <a:tcPr marL="44729" marR="44729" marT="0" marB="0" anchor="ctr">
                    <a:lnL w="12700" cap="flat" cmpd="sng" algn="ctr">
                      <a:solidFill>
                        <a:srgbClr val="738466"/>
                      </a:solidFill>
                      <a:prstDash val="solid"/>
                      <a:round/>
                      <a:headEnd type="none" w="med" len="med"/>
                      <a:tailEnd type="none" w="med" len="med"/>
                    </a:lnL>
                    <a:lnR>
                      <a:noFill/>
                    </a:lnR>
                    <a:lnT w="12700" cap="flat" cmpd="sng" algn="ctr">
                      <a:solidFill>
                        <a:srgbClr val="738466"/>
                      </a:solidFill>
                      <a:prstDash val="solid"/>
                      <a:round/>
                      <a:headEnd type="none" w="med" len="med"/>
                      <a:tailEnd type="none" w="med" len="med"/>
                    </a:lnT>
                    <a:lnB w="12700" cap="flat" cmpd="sng" algn="ctr">
                      <a:solidFill>
                        <a:srgbClr val="738466"/>
                      </a:solidFill>
                      <a:prstDash val="solid"/>
                      <a:round/>
                      <a:headEnd type="none" w="med" len="med"/>
                      <a:tailEnd type="none" w="med" len="med"/>
                    </a:lnB>
                    <a:solidFill>
                      <a:srgbClr val="808080"/>
                    </a:solidFill>
                  </a:tcPr>
                </a:tc>
                <a:tc>
                  <a:txBody>
                    <a:bodyPr/>
                    <a:lstStyle/>
                    <a:p>
                      <a:pPr marL="8890" marR="0" algn="l">
                        <a:spcBef>
                          <a:spcPts val="0"/>
                        </a:spcBef>
                        <a:spcAft>
                          <a:spcPts val="0"/>
                        </a:spcAft>
                      </a:pPr>
                      <a:r>
                        <a:rPr lang="en-US" sz="1400" b="1" dirty="0">
                          <a:effectLst/>
                          <a:latin typeface="Calibri" panose="020F0502020204030204" pitchFamily="34" charset="0"/>
                          <a:ea typeface="Times New Roman" panose="02020603050405020304" pitchFamily="18" charset="0"/>
                        </a:rPr>
                        <a:t>Serves 28 new station areas with higher than average transit dependent populations</a:t>
                      </a:r>
                      <a:endParaRPr lang="en-US" sz="800" dirty="0">
                        <a:effectLst/>
                        <a:latin typeface="Calibri" panose="020F0502020204030204" pitchFamily="34" charset="0"/>
                      </a:endParaRPr>
                    </a:p>
                  </a:txBody>
                  <a:tcPr marL="44729" marR="44729" marT="0" marB="0" anchor="ctr">
                    <a:lnL>
                      <a:noFill/>
                    </a:lnL>
                    <a:lnR w="12700" cap="flat" cmpd="sng" algn="ctr">
                      <a:solidFill>
                        <a:srgbClr val="738466"/>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738466"/>
                      </a:solidFill>
                      <a:prstDash val="solid"/>
                      <a:round/>
                      <a:headEnd type="none" w="med" len="med"/>
                      <a:tailEnd type="none" w="med" len="med"/>
                    </a:lnB>
                  </a:tcPr>
                </a:tc>
              </a:tr>
              <a:tr h="441960">
                <a:tc vMerge="1">
                  <a:txBody>
                    <a:bodyPr/>
                    <a:lstStyle/>
                    <a:p>
                      <a:endParaRPr lang="en-US"/>
                    </a:p>
                  </a:txBody>
                  <a:tcPr/>
                </a:tc>
                <a:tc>
                  <a:txBody>
                    <a:bodyPr/>
                    <a:lstStyle/>
                    <a:p>
                      <a:pPr marL="8890" marR="0" algn="l">
                        <a:spcBef>
                          <a:spcPts val="0"/>
                        </a:spcBef>
                        <a:spcAft>
                          <a:spcPts val="0"/>
                        </a:spcAft>
                      </a:pPr>
                      <a:r>
                        <a:rPr lang="en-US" sz="1400" b="1" dirty="0">
                          <a:effectLst/>
                          <a:latin typeface="Calibri" panose="020F0502020204030204" pitchFamily="34" charset="0"/>
                          <a:ea typeface="Times New Roman" panose="02020603050405020304" pitchFamily="18" charset="0"/>
                        </a:rPr>
                        <a:t>Reduces weekday peak period Vehicle Hours of Travel by </a:t>
                      </a:r>
                      <a:r>
                        <a:rPr lang="en-US" sz="1400" b="1" dirty="0" smtClean="0">
                          <a:effectLst/>
                          <a:latin typeface="Calibri" panose="020F0502020204030204" pitchFamily="34" charset="0"/>
                          <a:ea typeface="Times New Roman" panose="02020603050405020304" pitchFamily="18" charset="0"/>
                        </a:rPr>
                        <a:t>68,000 and Vehicle Miles</a:t>
                      </a:r>
                      <a:r>
                        <a:rPr lang="en-US" sz="1400" b="1" baseline="0" dirty="0" smtClean="0">
                          <a:effectLst/>
                          <a:latin typeface="Calibri" panose="020F0502020204030204" pitchFamily="34" charset="0"/>
                          <a:ea typeface="Times New Roman" panose="02020603050405020304" pitchFamily="18" charset="0"/>
                        </a:rPr>
                        <a:t> of Travel by 147,000</a:t>
                      </a:r>
                      <a:endParaRPr lang="en-US" sz="1400" b="1" dirty="0" smtClean="0">
                        <a:effectLst/>
                        <a:latin typeface="Calibri" panose="020F0502020204030204" pitchFamily="34" charset="0"/>
                        <a:ea typeface="Times New Roman" panose="02020603050405020304" pitchFamily="18" charset="0"/>
                      </a:endParaRPr>
                    </a:p>
                    <a:p>
                      <a:pPr marL="8890" marR="0" algn="l">
                        <a:spcBef>
                          <a:spcPts val="0"/>
                        </a:spcBef>
                        <a:spcAft>
                          <a:spcPts val="0"/>
                        </a:spcAft>
                      </a:pPr>
                      <a:endParaRPr lang="en-US" sz="800" dirty="0">
                        <a:effectLst/>
                        <a:latin typeface="Calibri" panose="020F0502020204030204" pitchFamily="34" charset="0"/>
                      </a:endParaRPr>
                    </a:p>
                  </a:txBody>
                  <a:tcPr marL="44729" marR="44729" marT="0" marB="0" anchor="ctr">
                    <a:lnL>
                      <a:noFill/>
                    </a:lnL>
                    <a:lnR w="12700" cap="flat" cmpd="sng" algn="ctr">
                      <a:solidFill>
                        <a:srgbClr val="738466"/>
                      </a:solidFill>
                      <a:prstDash val="solid"/>
                      <a:round/>
                      <a:headEnd type="none" w="med" len="med"/>
                      <a:tailEnd type="none" w="med" len="med"/>
                    </a:lnR>
                    <a:lnT w="12700" cap="flat" cmpd="sng" algn="ctr">
                      <a:solidFill>
                        <a:srgbClr val="738466"/>
                      </a:solidFill>
                      <a:prstDash val="solid"/>
                      <a:round/>
                      <a:headEnd type="none" w="med" len="med"/>
                      <a:tailEnd type="none" w="med" len="med"/>
                    </a:lnT>
                    <a:lnB w="12700" cap="flat" cmpd="sng" algn="ctr">
                      <a:solidFill>
                        <a:srgbClr val="31849B"/>
                      </a:solidFill>
                      <a:prstDash val="solid"/>
                      <a:round/>
                      <a:headEnd type="none" w="med" len="med"/>
                      <a:tailEnd type="none" w="med" len="med"/>
                    </a:lnB>
                  </a:tcPr>
                </a:tc>
              </a:tr>
              <a:tr h="296056">
                <a:tc vMerge="1">
                  <a:txBody>
                    <a:bodyPr/>
                    <a:lstStyle/>
                    <a:p>
                      <a:endParaRPr lang="en-US"/>
                    </a:p>
                  </a:txBody>
                  <a:tcPr/>
                </a:tc>
                <a:tc>
                  <a:txBody>
                    <a:bodyPr/>
                    <a:lstStyle/>
                    <a:p>
                      <a:pPr marL="8890" marR="0" algn="l">
                        <a:spcBef>
                          <a:spcPts val="0"/>
                        </a:spcBef>
                        <a:spcAft>
                          <a:spcPts val="0"/>
                        </a:spcAft>
                      </a:pPr>
                      <a:r>
                        <a:rPr lang="en-US" sz="1400" b="1" dirty="0">
                          <a:effectLst/>
                          <a:latin typeface="Calibri" panose="020F0502020204030204" pitchFamily="34" charset="0"/>
                          <a:ea typeface="Times New Roman" panose="02020603050405020304" pitchFamily="18" charset="0"/>
                        </a:rPr>
                        <a:t>Furthers Comprehensive Plan concepts for Enhanced Public Transportation Corridors</a:t>
                      </a:r>
                      <a:endParaRPr lang="en-US" sz="800" dirty="0">
                        <a:effectLst/>
                        <a:latin typeface="Calibri" panose="020F0502020204030204" pitchFamily="34" charset="0"/>
                      </a:endParaRPr>
                    </a:p>
                  </a:txBody>
                  <a:tcPr marL="44729" marR="44729" marT="0" marB="0" anchor="ctr">
                    <a:lnL>
                      <a:noFill/>
                    </a:lnL>
                    <a:lnR w="12700" cap="flat" cmpd="sng" algn="ctr">
                      <a:solidFill>
                        <a:srgbClr val="738466"/>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738466"/>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1753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5C4DE796-B4AC-4C2C-87FC-524623886D51}" type="slidenum">
              <a:rPr lang="en-US"/>
              <a:pPr eaLnBrk="1" hangingPunct="1"/>
              <a:t>2</a:t>
            </a:fld>
            <a:endParaRPr lang="en-US" dirty="0"/>
          </a:p>
        </p:txBody>
      </p:sp>
      <p:sp>
        <p:nvSpPr>
          <p:cNvPr id="11" name="TextBox 10"/>
          <p:cNvSpPr txBox="1"/>
          <p:nvPr/>
        </p:nvSpPr>
        <p:spPr>
          <a:xfrm>
            <a:off x="4771654" y="793365"/>
            <a:ext cx="4301589" cy="5262979"/>
          </a:xfrm>
          <a:prstGeom prst="rect">
            <a:avLst/>
          </a:prstGeom>
          <a:noFill/>
        </p:spPr>
        <p:txBody>
          <a:bodyPr wrap="square">
            <a:spAutoFit/>
          </a:bodyPr>
          <a:lstStyle/>
          <a:p>
            <a:pPr algn="l">
              <a:defRPr/>
            </a:pPr>
            <a:r>
              <a:rPr lang="en-US" sz="2400" dirty="0" smtClean="0">
                <a:latin typeface="+mj-lt"/>
                <a:ea typeface="Calibri"/>
                <a:cs typeface="Times New Roman"/>
              </a:rPr>
              <a:t>This presentation summarizes the draft recommendations for Fairfax County’s proposed High Quality Transit Network (HQTN).</a:t>
            </a:r>
          </a:p>
          <a:p>
            <a:pPr algn="l">
              <a:defRPr/>
            </a:pPr>
            <a:endParaRPr lang="en-US" sz="2400" dirty="0">
              <a:latin typeface="+mj-lt"/>
              <a:ea typeface="Calibri"/>
              <a:cs typeface="Times New Roman"/>
            </a:endParaRPr>
          </a:p>
          <a:p>
            <a:pPr algn="l">
              <a:defRPr/>
            </a:pPr>
            <a:r>
              <a:rPr lang="en-US" sz="2400" dirty="0" smtClean="0">
                <a:latin typeface="+mj-lt"/>
                <a:ea typeface="Calibri"/>
                <a:cs typeface="Times New Roman"/>
              </a:rPr>
              <a:t>The study team is currently conducting analyses to reflect the most recently adopted (October 2015) Constrained Long Range Plan and plans to present the proposed HQTN to the public in early 2016.</a:t>
            </a:r>
          </a:p>
          <a:p>
            <a:pPr algn="l">
              <a:defRPr/>
            </a:pPr>
            <a:endParaRPr lang="en-US" sz="2400" dirty="0">
              <a:latin typeface="+mj-lt"/>
              <a:cs typeface="Times New Roman"/>
            </a:endParaRPr>
          </a:p>
        </p:txBody>
      </p:sp>
      <p:sp>
        <p:nvSpPr>
          <p:cNvPr id="7" name="TextBox 6"/>
          <p:cNvSpPr txBox="1"/>
          <p:nvPr/>
        </p:nvSpPr>
        <p:spPr>
          <a:xfrm>
            <a:off x="304800" y="240191"/>
            <a:ext cx="8679377" cy="523220"/>
          </a:xfrm>
          <a:prstGeom prst="rect">
            <a:avLst/>
          </a:prstGeom>
          <a:noFill/>
        </p:spPr>
        <p:txBody>
          <a:bodyPr wrap="square" rtlCol="0">
            <a:spAutoFit/>
          </a:bodyPr>
          <a:lstStyle/>
          <a:p>
            <a:pPr algn="r"/>
            <a:r>
              <a:rPr lang="en-US" sz="2800" b="1" dirty="0" smtClean="0">
                <a:latin typeface="+mj-lt"/>
              </a:rPr>
              <a:t>Presentation Context</a:t>
            </a:r>
          </a:p>
        </p:txBody>
      </p:sp>
      <p:sp>
        <p:nvSpPr>
          <p:cNvPr id="6"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66" y="891966"/>
            <a:ext cx="3904791" cy="5065776"/>
          </a:xfrm>
          <a:prstGeom prst="rect">
            <a:avLst/>
          </a:prstGeom>
        </p:spPr>
      </p:pic>
    </p:spTree>
    <p:extLst>
      <p:ext uri="{BB962C8B-B14F-4D97-AF65-F5344CB8AC3E}">
        <p14:creationId xmlns:p14="http://schemas.microsoft.com/office/powerpoint/2010/main" val="296722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966" y="240191"/>
            <a:ext cx="8679377" cy="523220"/>
          </a:xfrm>
          <a:prstGeom prst="rect">
            <a:avLst/>
          </a:prstGeom>
          <a:noFill/>
        </p:spPr>
        <p:txBody>
          <a:bodyPr wrap="square" rtlCol="0">
            <a:spAutoFit/>
          </a:bodyPr>
          <a:lstStyle/>
          <a:p>
            <a:pPr algn="r"/>
            <a:r>
              <a:rPr lang="en-US" sz="2800" b="1" dirty="0" smtClean="0">
                <a:latin typeface="+mj-lt"/>
              </a:rPr>
              <a:t>Measures of Effectiveness </a:t>
            </a:r>
            <a:r>
              <a:rPr lang="en-US" sz="1000" b="1" dirty="0" smtClean="0">
                <a:latin typeface="+mj-lt"/>
              </a:rPr>
              <a:t>(Cont.)</a:t>
            </a:r>
          </a:p>
        </p:txBody>
      </p:sp>
      <p:sp>
        <p:nvSpPr>
          <p:cNvPr id="8" name="TextBox 7"/>
          <p:cNvSpPr txBox="1"/>
          <p:nvPr/>
        </p:nvSpPr>
        <p:spPr>
          <a:xfrm>
            <a:off x="4612781" y="1153954"/>
            <a:ext cx="4302620" cy="3323987"/>
          </a:xfrm>
          <a:prstGeom prst="rect">
            <a:avLst/>
          </a:prstGeom>
          <a:noFill/>
        </p:spPr>
        <p:txBody>
          <a:bodyPr wrap="square" rtlCol="0">
            <a:spAutoFit/>
          </a:bodyPr>
          <a:lstStyle/>
          <a:p>
            <a:pPr marL="342900" indent="-342900" algn="l" fontAlgn="base">
              <a:spcBef>
                <a:spcPct val="0"/>
              </a:spcBef>
              <a:spcAft>
                <a:spcPct val="0"/>
              </a:spcAft>
              <a:buFont typeface="Arial" pitchFamily="34" charset="0"/>
              <a:buChar char="•"/>
            </a:pPr>
            <a:r>
              <a:rPr lang="en-US" sz="2400" u="sng" dirty="0" smtClean="0">
                <a:latin typeface="+mn-lt"/>
                <a:cs typeface="Arial" pitchFamily="34" charset="0"/>
              </a:rPr>
              <a:t>Capital cost per annual weekday passenger</a:t>
            </a:r>
            <a:r>
              <a:rPr lang="en-US" sz="2400" dirty="0" smtClean="0">
                <a:solidFill>
                  <a:schemeClr val="accent3">
                    <a:lumMod val="50000"/>
                  </a:schemeClr>
                </a:solidFill>
                <a:latin typeface="+mn-lt"/>
                <a:cs typeface="Arial" pitchFamily="34" charset="0"/>
              </a:rPr>
              <a:t> </a:t>
            </a:r>
            <a:r>
              <a:rPr lang="en-US" sz="2400" dirty="0" smtClean="0">
                <a:solidFill>
                  <a:prstClr val="black"/>
                </a:solidFill>
                <a:latin typeface="+mn-lt"/>
                <a:cs typeface="Arial" pitchFamily="34" charset="0"/>
              </a:rPr>
              <a:t>is a measure of cost effectiveness.</a:t>
            </a:r>
          </a:p>
          <a:p>
            <a:pPr marL="342900"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Tested Transit Network projects compare favorably to New Starts approved projects. </a:t>
            </a:r>
          </a:p>
          <a:p>
            <a:pPr marL="285750" indent="-285750" fontAlgn="base">
              <a:spcBef>
                <a:spcPct val="0"/>
              </a:spcBef>
              <a:spcAft>
                <a:spcPct val="0"/>
              </a:spcAft>
              <a:buFont typeface="Arial" pitchFamily="34" charset="0"/>
              <a:buChar char="•"/>
            </a:pPr>
            <a:endParaRPr lang="en-US" b="1" dirty="0" smtClean="0">
              <a:solidFill>
                <a:prstClr val="black"/>
              </a:solidFill>
              <a:latin typeface="Franklin Gothic Book"/>
              <a:cs typeface="Arial" pitchFamily="34" charset="0"/>
            </a:endParaRPr>
          </a:p>
        </p:txBody>
      </p:sp>
      <p:sp>
        <p:nvSpPr>
          <p:cNvPr id="9"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20</a:t>
            </a:fld>
            <a:endParaRPr lang="en-US" dirty="0"/>
          </a:p>
        </p:txBody>
      </p:sp>
      <p:sp>
        <p:nvSpPr>
          <p:cNvPr id="10"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3627277" cy="483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38200" y="5823534"/>
            <a:ext cx="8077199" cy="584775"/>
          </a:xfrm>
          <a:prstGeom prst="rect">
            <a:avLst/>
          </a:prstGeom>
          <a:noFill/>
        </p:spPr>
        <p:txBody>
          <a:bodyPr wrap="square" rtlCol="0">
            <a:spAutoFit/>
          </a:bodyPr>
          <a:lstStyle/>
          <a:p>
            <a:pPr algn="l"/>
            <a:r>
              <a:rPr lang="en-US" sz="1600" i="1" dirty="0" smtClean="0">
                <a:latin typeface="Franklin Gothic Book" pitchFamily="34" charset="0"/>
              </a:rPr>
              <a:t>Pending refinement with 2015 CLRP base</a:t>
            </a:r>
          </a:p>
          <a:p>
            <a:pPr algn="l"/>
            <a:endParaRPr lang="en-US" sz="1600" dirty="0">
              <a:latin typeface="Franklin Gothic Book" pitchFamily="34" charset="0"/>
            </a:endParaRPr>
          </a:p>
        </p:txBody>
      </p:sp>
    </p:spTree>
    <p:extLst>
      <p:ext uri="{BB962C8B-B14F-4D97-AF65-F5344CB8AC3E}">
        <p14:creationId xmlns:p14="http://schemas.microsoft.com/office/powerpoint/2010/main" val="332909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8351" y="1171813"/>
            <a:ext cx="8070850" cy="3693319"/>
          </a:xfrm>
          <a:prstGeom prst="rect">
            <a:avLst/>
          </a:prstGeom>
          <a:noFill/>
          <a:ln>
            <a:noFill/>
          </a:ln>
        </p:spPr>
        <p:txBody>
          <a:bodyPr wrap="square" rtlCol="0">
            <a:spAutoFit/>
          </a:bodyPr>
          <a:lstStyle/>
          <a:p>
            <a:pPr algn="l"/>
            <a:r>
              <a:rPr lang="en-US" sz="2400" dirty="0" smtClean="0">
                <a:solidFill>
                  <a:prstClr val="black"/>
                </a:solidFill>
                <a:latin typeface="+mj-lt"/>
                <a:cs typeface="Arial" pitchFamily="34" charset="0"/>
              </a:rPr>
              <a:t>Supporting policies for the CTNS include: </a:t>
            </a:r>
          </a:p>
          <a:p>
            <a:pPr marL="342900" indent="-342900" algn="l">
              <a:buFont typeface="Arial" panose="020B0604020202020204" pitchFamily="34" charset="0"/>
              <a:buChar char="•"/>
            </a:pPr>
            <a:endParaRPr lang="en-US" sz="2400" dirty="0" smtClean="0">
              <a:solidFill>
                <a:prstClr val="black"/>
              </a:solidFill>
              <a:latin typeface="+mj-lt"/>
              <a:cs typeface="Arial" pitchFamily="34" charset="0"/>
            </a:endParaRP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Concentrated growth in Activity Centers</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Quality TOD</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Feeder Bus Services</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Park &amp; Rides</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Transit Centers</a:t>
            </a:r>
          </a:p>
          <a:p>
            <a:pPr marL="342900" indent="-342900" algn="l">
              <a:buFont typeface="Arial" panose="020B0604020202020204" pitchFamily="34" charset="0"/>
              <a:buChar char="•"/>
            </a:pPr>
            <a:r>
              <a:rPr lang="en-US" sz="2400" dirty="0" smtClean="0">
                <a:solidFill>
                  <a:prstClr val="black"/>
                </a:solidFill>
                <a:latin typeface="+mj-lt"/>
                <a:cs typeface="Arial" pitchFamily="34" charset="0"/>
              </a:rPr>
              <a:t>Circulator Systems</a:t>
            </a:r>
          </a:p>
          <a:p>
            <a:pPr algn="l" fontAlgn="base">
              <a:spcBef>
                <a:spcPct val="0"/>
              </a:spcBef>
              <a:spcAft>
                <a:spcPct val="0"/>
              </a:spcAft>
            </a:pPr>
            <a:endParaRPr lang="en-US" b="1" dirty="0">
              <a:solidFill>
                <a:prstClr val="black"/>
              </a:solidFill>
              <a:latin typeface="Franklin Gothic Book"/>
              <a:cs typeface="Arial" pitchFamily="34" charset="0"/>
            </a:endParaRPr>
          </a:p>
          <a:p>
            <a:pPr algn="l" fontAlgn="base">
              <a:spcBef>
                <a:spcPct val="0"/>
              </a:spcBef>
              <a:spcAft>
                <a:spcPct val="0"/>
              </a:spcAft>
            </a:pPr>
            <a:endParaRPr lang="en-US" sz="2400" b="1" dirty="0">
              <a:solidFill>
                <a:prstClr val="black"/>
              </a:solidFill>
              <a:latin typeface="Franklin Gothic Book"/>
              <a:cs typeface="Arial" pitchFamily="34" charset="0"/>
            </a:endParaRPr>
          </a:p>
        </p:txBody>
      </p:sp>
      <p:sp>
        <p:nvSpPr>
          <p:cNvPr id="47" name="TextBox 46"/>
          <p:cNvSpPr txBox="1"/>
          <p:nvPr/>
        </p:nvSpPr>
        <p:spPr>
          <a:xfrm>
            <a:off x="431967" y="240191"/>
            <a:ext cx="8483434" cy="523220"/>
          </a:xfrm>
          <a:prstGeom prst="rect">
            <a:avLst/>
          </a:prstGeom>
          <a:noFill/>
        </p:spPr>
        <p:txBody>
          <a:bodyPr wrap="square" rtlCol="0">
            <a:spAutoFit/>
          </a:bodyPr>
          <a:lstStyle/>
          <a:p>
            <a:pPr algn="r"/>
            <a:r>
              <a:rPr lang="en-US" sz="2800" b="1" dirty="0" smtClean="0">
                <a:latin typeface="+mj-lt"/>
              </a:rPr>
              <a:t> Supporting Policies</a:t>
            </a:r>
          </a:p>
        </p:txBody>
      </p:sp>
      <p:sp>
        <p:nvSpPr>
          <p:cNvPr id="48"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21</a:t>
            </a:fld>
            <a:endParaRPr lang="en-US" dirty="0"/>
          </a:p>
        </p:txBody>
      </p:sp>
      <p:sp>
        <p:nvSpPr>
          <p:cNvPr id="49"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80437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38600" y="980837"/>
            <a:ext cx="5029200" cy="5186035"/>
          </a:xfrm>
          <a:prstGeom prst="rect">
            <a:avLst/>
          </a:prstGeom>
          <a:noFill/>
        </p:spPr>
        <p:txBody>
          <a:bodyPr wrap="square" rtlCol="0">
            <a:spAutoFit/>
          </a:bodyPr>
          <a:lstStyle/>
          <a:p>
            <a:pPr marL="800100" lvl="1" indent="-342900" algn="l" fontAlgn="base">
              <a:spcBef>
                <a:spcPts val="0"/>
              </a:spcBef>
              <a:spcAft>
                <a:spcPts val="600"/>
              </a:spcAft>
              <a:buFont typeface="Arial" pitchFamily="34" charset="0"/>
              <a:buChar char="•"/>
            </a:pPr>
            <a:r>
              <a:rPr lang="en-US" sz="2400" dirty="0" smtClean="0">
                <a:solidFill>
                  <a:prstClr val="black"/>
                </a:solidFill>
                <a:latin typeface="+mj-lt"/>
                <a:cs typeface="Arial" pitchFamily="34" charset="0"/>
              </a:rPr>
              <a:t>Complete documentation (early 2016)</a:t>
            </a:r>
          </a:p>
          <a:p>
            <a:pPr marL="800100" lvl="1" indent="-342900" algn="l" fontAlgn="base">
              <a:spcBef>
                <a:spcPts val="0"/>
              </a:spcBef>
              <a:spcAft>
                <a:spcPts val="600"/>
              </a:spcAft>
              <a:buFont typeface="Arial" pitchFamily="34" charset="0"/>
              <a:buChar char="•"/>
            </a:pPr>
            <a:r>
              <a:rPr lang="en-US" sz="2400" dirty="0" smtClean="0">
                <a:solidFill>
                  <a:prstClr val="black"/>
                </a:solidFill>
                <a:latin typeface="+mj-lt"/>
                <a:cs typeface="Arial" pitchFamily="34" charset="0"/>
              </a:rPr>
              <a:t>Publish Draft </a:t>
            </a:r>
            <a:r>
              <a:rPr lang="en-US" sz="2400" dirty="0">
                <a:solidFill>
                  <a:prstClr val="black"/>
                </a:solidFill>
                <a:latin typeface="+mj-lt"/>
                <a:cs typeface="Arial" pitchFamily="34" charset="0"/>
              </a:rPr>
              <a:t>F</a:t>
            </a:r>
            <a:r>
              <a:rPr lang="en-US" sz="2400" dirty="0" smtClean="0">
                <a:solidFill>
                  <a:prstClr val="black"/>
                </a:solidFill>
                <a:latin typeface="+mj-lt"/>
                <a:cs typeface="Arial" pitchFamily="34" charset="0"/>
              </a:rPr>
              <a:t>inal </a:t>
            </a:r>
            <a:r>
              <a:rPr lang="en-US" sz="2400" dirty="0">
                <a:solidFill>
                  <a:prstClr val="black"/>
                </a:solidFill>
                <a:latin typeface="+mj-lt"/>
                <a:cs typeface="Arial" pitchFamily="34" charset="0"/>
              </a:rPr>
              <a:t>R</a:t>
            </a:r>
            <a:r>
              <a:rPr lang="en-US" sz="2400" dirty="0" smtClean="0">
                <a:solidFill>
                  <a:prstClr val="black"/>
                </a:solidFill>
                <a:latin typeface="+mj-lt"/>
                <a:cs typeface="Arial" pitchFamily="34" charset="0"/>
              </a:rPr>
              <a:t>eport (early 2016)</a:t>
            </a:r>
          </a:p>
          <a:p>
            <a:pPr marL="800100" lvl="1" indent="-342900" algn="l" fontAlgn="base">
              <a:spcBef>
                <a:spcPts val="0"/>
              </a:spcBef>
              <a:spcAft>
                <a:spcPts val="600"/>
              </a:spcAft>
              <a:buFont typeface="Arial" pitchFamily="34" charset="0"/>
              <a:buChar char="•"/>
            </a:pPr>
            <a:r>
              <a:rPr lang="en-US" sz="2400" dirty="0" smtClean="0">
                <a:solidFill>
                  <a:prstClr val="black"/>
                </a:solidFill>
                <a:latin typeface="+mj-lt"/>
                <a:cs typeface="Arial" pitchFamily="34" charset="0"/>
              </a:rPr>
              <a:t>Obtain additional public comments (early 2016)</a:t>
            </a:r>
          </a:p>
          <a:p>
            <a:pPr marL="800100" lvl="1" indent="-342900" algn="l" fontAlgn="base">
              <a:spcBef>
                <a:spcPts val="0"/>
              </a:spcBef>
              <a:spcAft>
                <a:spcPts val="600"/>
              </a:spcAft>
              <a:buFont typeface="Arial" pitchFamily="34" charset="0"/>
              <a:buChar char="•"/>
            </a:pPr>
            <a:r>
              <a:rPr lang="en-US" sz="2400" dirty="0" smtClean="0">
                <a:solidFill>
                  <a:prstClr val="black"/>
                </a:solidFill>
                <a:latin typeface="+mj-lt"/>
                <a:cs typeface="Arial" pitchFamily="34" charset="0"/>
              </a:rPr>
              <a:t>Present Final </a:t>
            </a:r>
            <a:r>
              <a:rPr lang="en-US" sz="2400" dirty="0">
                <a:solidFill>
                  <a:prstClr val="black"/>
                </a:solidFill>
                <a:latin typeface="+mj-lt"/>
                <a:cs typeface="Arial" pitchFamily="34" charset="0"/>
              </a:rPr>
              <a:t>R</a:t>
            </a:r>
            <a:r>
              <a:rPr lang="en-US" sz="2400" dirty="0" smtClean="0">
                <a:solidFill>
                  <a:prstClr val="black"/>
                </a:solidFill>
                <a:latin typeface="+mj-lt"/>
                <a:cs typeface="Arial" pitchFamily="34" charset="0"/>
              </a:rPr>
              <a:t>eport to Board for endorsement (mid-2016)</a:t>
            </a:r>
          </a:p>
          <a:p>
            <a:pPr marL="800100" lvl="1" indent="-342900" algn="l" fontAlgn="base">
              <a:spcBef>
                <a:spcPts val="0"/>
              </a:spcBef>
              <a:spcAft>
                <a:spcPts val="600"/>
              </a:spcAft>
              <a:buFont typeface="Arial" pitchFamily="34" charset="0"/>
              <a:buChar char="•"/>
            </a:pPr>
            <a:r>
              <a:rPr lang="en-US" sz="2400" dirty="0" smtClean="0">
                <a:solidFill>
                  <a:prstClr val="black"/>
                </a:solidFill>
                <a:latin typeface="+mj-lt"/>
                <a:cs typeface="Arial" pitchFamily="34" charset="0"/>
              </a:rPr>
              <a:t>Initiate process to incorporate study recommendations in Comprehensive Plan (mid-2016)</a:t>
            </a:r>
          </a:p>
          <a:p>
            <a:pPr marL="285750" indent="-285750" algn="l" fontAlgn="base">
              <a:spcBef>
                <a:spcPct val="0"/>
              </a:spcBef>
              <a:spcAft>
                <a:spcPct val="0"/>
              </a:spcAft>
              <a:buFont typeface="Arial" pitchFamily="34" charset="0"/>
              <a:buChar char="•"/>
            </a:pPr>
            <a:endParaRPr lang="en-US" b="1" dirty="0" smtClean="0">
              <a:solidFill>
                <a:prstClr val="black"/>
              </a:solidFill>
              <a:latin typeface="Franklin Gothic Book"/>
              <a:cs typeface="Arial" pitchFamily="34" charset="0"/>
            </a:endParaRPr>
          </a:p>
        </p:txBody>
      </p:sp>
      <p:sp>
        <p:nvSpPr>
          <p:cNvPr id="5" name="TextBox 4"/>
          <p:cNvSpPr txBox="1"/>
          <p:nvPr/>
        </p:nvSpPr>
        <p:spPr>
          <a:xfrm>
            <a:off x="431967" y="240191"/>
            <a:ext cx="8483434" cy="523220"/>
          </a:xfrm>
          <a:prstGeom prst="rect">
            <a:avLst/>
          </a:prstGeom>
          <a:noFill/>
        </p:spPr>
        <p:txBody>
          <a:bodyPr wrap="square" rtlCol="0">
            <a:spAutoFit/>
          </a:bodyPr>
          <a:lstStyle/>
          <a:p>
            <a:pPr algn="r"/>
            <a:r>
              <a:rPr lang="en-US" sz="2800" b="1" dirty="0" smtClean="0">
                <a:latin typeface="+mj-lt"/>
              </a:rPr>
              <a:t>Next Steps </a:t>
            </a:r>
          </a:p>
        </p:txBody>
      </p:sp>
      <p:sp>
        <p:nvSpPr>
          <p:cNvPr id="9"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22</a:t>
            </a:fld>
            <a:endParaRPr lang="en-US" dirty="0"/>
          </a:p>
        </p:txBody>
      </p:sp>
      <p:sp>
        <p:nvSpPr>
          <p:cNvPr id="10"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7" name="Picture 6"/>
          <p:cNvPicPr>
            <a:picLocks noChangeAspect="1"/>
          </p:cNvPicPr>
          <p:nvPr/>
        </p:nvPicPr>
        <p:blipFill rotWithShape="1">
          <a:blip r:embed="rId3"/>
          <a:srcRect l="3610" t="1555" r="1309" b="2175"/>
          <a:stretch/>
        </p:blipFill>
        <p:spPr>
          <a:xfrm>
            <a:off x="431966" y="991274"/>
            <a:ext cx="3878485" cy="5065776"/>
          </a:xfrm>
          <a:prstGeom prst="rect">
            <a:avLst/>
          </a:prstGeom>
        </p:spPr>
      </p:pic>
    </p:spTree>
    <p:extLst>
      <p:ext uri="{BB962C8B-B14F-4D97-AF65-F5344CB8AC3E}">
        <p14:creationId xmlns:p14="http://schemas.microsoft.com/office/powerpoint/2010/main" val="349173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967" y="240191"/>
            <a:ext cx="8559634" cy="523220"/>
          </a:xfrm>
          <a:prstGeom prst="rect">
            <a:avLst/>
          </a:prstGeom>
          <a:noFill/>
        </p:spPr>
        <p:txBody>
          <a:bodyPr wrap="square" rtlCol="0">
            <a:spAutoFit/>
          </a:bodyPr>
          <a:lstStyle/>
          <a:p>
            <a:pPr algn="r"/>
            <a:r>
              <a:rPr lang="en-US" sz="2800" b="1" dirty="0" smtClean="0">
                <a:latin typeface="+mj-lt"/>
              </a:rPr>
              <a:t>Questions?</a:t>
            </a:r>
          </a:p>
        </p:txBody>
      </p:sp>
      <p:sp>
        <p:nvSpPr>
          <p:cNvPr id="15" name="TextBox 2"/>
          <p:cNvSpPr txBox="1">
            <a:spLocks noChangeArrowheads="1"/>
          </p:cNvSpPr>
          <p:nvPr/>
        </p:nvSpPr>
        <p:spPr bwMode="auto">
          <a:xfrm>
            <a:off x="2552700" y="2746970"/>
            <a:ext cx="61341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sz="2000" dirty="0" smtClean="0"/>
              <a:t>Leonard Wolfenstein </a:t>
            </a:r>
            <a:r>
              <a:rPr lang="en-US" sz="2000" dirty="0" smtClean="0">
                <a:hlinkClick r:id="rId3"/>
              </a:rPr>
              <a:t>Leonard.Wolfenstein@fairfaxcounty.gov</a:t>
            </a:r>
            <a:endParaRPr lang="en-US" sz="2000" dirty="0"/>
          </a:p>
          <a:p>
            <a:pPr algn="l" eaLnBrk="1" hangingPunct="1"/>
            <a:endParaRPr lang="en-US" sz="2000" dirty="0"/>
          </a:p>
          <a:p>
            <a:pPr algn="l" eaLnBrk="1" hangingPunct="1"/>
            <a:r>
              <a:rPr lang="en-US" sz="2000" dirty="0" smtClean="0"/>
              <a:t>Dan Rathbone</a:t>
            </a:r>
          </a:p>
          <a:p>
            <a:pPr algn="l" eaLnBrk="1" hangingPunct="1"/>
            <a:r>
              <a:rPr lang="en-US" sz="2000" dirty="0" smtClean="0">
                <a:hlinkClick r:id="rId4"/>
              </a:rPr>
              <a:t>Daniel.Rathbone@fairvaxcounty.gov</a:t>
            </a:r>
            <a:r>
              <a:rPr lang="en-US" sz="2000" dirty="0" smtClean="0"/>
              <a:t>	</a:t>
            </a:r>
          </a:p>
          <a:p>
            <a:pPr algn="l" eaLnBrk="1" hangingPunct="1"/>
            <a:endParaRPr lang="en-US" sz="2000" dirty="0"/>
          </a:p>
          <a:p>
            <a:pPr algn="l" eaLnBrk="1" hangingPunct="1"/>
            <a:endParaRPr lang="en-US" sz="2000" u="sng" dirty="0">
              <a:solidFill>
                <a:srgbClr val="000000"/>
              </a:solidFill>
              <a:hlinkClick r:id="rId5"/>
            </a:endParaRPr>
          </a:p>
          <a:p>
            <a:pPr algn="l" eaLnBrk="1" hangingPunct="1"/>
            <a:r>
              <a:rPr lang="en-US" sz="2000" u="sng" dirty="0" smtClean="0">
                <a:solidFill>
                  <a:srgbClr val="000000"/>
                </a:solidFill>
                <a:hlinkClick r:id="rId5"/>
              </a:rPr>
              <a:t>http</a:t>
            </a:r>
            <a:r>
              <a:rPr lang="en-US" sz="2000" u="sng" dirty="0">
                <a:solidFill>
                  <a:srgbClr val="000000"/>
                </a:solidFill>
                <a:hlinkClick r:id="rId5"/>
              </a:rPr>
              <a:t>://www.fairfaxcounty.gov/fcdot/2050transitstudy</a:t>
            </a:r>
            <a:r>
              <a:rPr lang="en-US" sz="2000" u="sng" dirty="0" smtClean="0">
                <a:solidFill>
                  <a:srgbClr val="000000"/>
                </a:solidFill>
                <a:hlinkClick r:id="rId5"/>
              </a:rPr>
              <a:t>/</a:t>
            </a:r>
            <a:endParaRPr lang="en-US" sz="2000" u="sng" dirty="0" smtClean="0">
              <a:solidFill>
                <a:srgbClr val="000000"/>
              </a:solidFill>
            </a:endParaRPr>
          </a:p>
          <a:p>
            <a:pPr algn="l" eaLnBrk="1" hangingPunct="1"/>
            <a:endParaRPr lang="en-US" sz="2000" dirty="0">
              <a:solidFill>
                <a:srgbClr val="000000"/>
              </a:solidFill>
            </a:endParaRPr>
          </a:p>
          <a:p>
            <a:pPr algn="l" eaLnBrk="1" hangingPunct="1"/>
            <a:endParaRPr lang="en-US" sz="2000" dirty="0"/>
          </a:p>
        </p:txBody>
      </p:sp>
      <p:grpSp>
        <p:nvGrpSpPr>
          <p:cNvPr id="16" name="Group 14"/>
          <p:cNvGrpSpPr>
            <a:grpSpLocks/>
          </p:cNvGrpSpPr>
          <p:nvPr/>
        </p:nvGrpSpPr>
        <p:grpSpPr bwMode="auto">
          <a:xfrm>
            <a:off x="2552700" y="1132205"/>
            <a:ext cx="6362700" cy="1658591"/>
            <a:chOff x="1401114" y="903309"/>
            <a:chExt cx="7438086" cy="1659082"/>
          </a:xfrm>
        </p:grpSpPr>
        <p:sp>
          <p:nvSpPr>
            <p:cNvPr id="17" name="TextBox 16"/>
            <p:cNvSpPr txBox="1"/>
            <p:nvPr/>
          </p:nvSpPr>
          <p:spPr>
            <a:xfrm>
              <a:off x="1401114" y="903309"/>
              <a:ext cx="6324600" cy="129304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600" spc="150" dirty="0">
                  <a:ln w="11430"/>
                  <a:effectLst>
                    <a:outerShdw blurRad="25400" algn="tl" rotWithShape="0">
                      <a:srgbClr val="000000">
                        <a:alpha val="43000"/>
                      </a:srgbClr>
                    </a:outerShdw>
                  </a:effectLst>
                  <a:latin typeface="Franklin Gothic Demi" pitchFamily="34" charset="0"/>
                  <a:cs typeface="+mn-cs"/>
                </a:rPr>
                <a:t>FAIRFAX COUNTY </a:t>
              </a:r>
            </a:p>
            <a:p>
              <a:pPr fontAlgn="auto">
                <a:spcBef>
                  <a:spcPts val="0"/>
                </a:spcBef>
                <a:spcAft>
                  <a:spcPts val="0"/>
                </a:spcAft>
                <a:defRPr/>
              </a:pPr>
              <a:r>
                <a:rPr lang="en-US" sz="2600" spc="150" dirty="0" smtClean="0">
                  <a:ln w="11430"/>
                  <a:effectLst>
                    <a:outerShdw blurRad="25400" algn="tl" rotWithShape="0">
                      <a:srgbClr val="000000">
                        <a:alpha val="43000"/>
                      </a:srgbClr>
                    </a:outerShdw>
                  </a:effectLst>
                  <a:latin typeface="Franklin Gothic Demi" pitchFamily="34" charset="0"/>
                  <a:cs typeface="+mn-cs"/>
                </a:rPr>
                <a:t>COUNTYWIDE </a:t>
              </a:r>
              <a:r>
                <a:rPr lang="en-US" sz="2600" spc="150" dirty="0">
                  <a:ln w="11430"/>
                  <a:effectLst>
                    <a:outerShdw blurRad="25400" algn="tl" rotWithShape="0">
                      <a:srgbClr val="000000">
                        <a:alpha val="43000"/>
                      </a:srgbClr>
                    </a:outerShdw>
                  </a:effectLst>
                  <a:latin typeface="Franklin Gothic Demi" pitchFamily="34" charset="0"/>
                  <a:cs typeface="+mn-cs"/>
                </a:rPr>
                <a:t>TRANSIT </a:t>
              </a:r>
              <a:r>
                <a:rPr lang="en-US" sz="2600" spc="150" dirty="0" smtClean="0">
                  <a:ln w="11430"/>
                  <a:effectLst>
                    <a:outerShdw blurRad="25400" algn="tl" rotWithShape="0">
                      <a:srgbClr val="000000">
                        <a:alpha val="43000"/>
                      </a:srgbClr>
                    </a:outerShdw>
                  </a:effectLst>
                  <a:latin typeface="Franklin Gothic Demi" pitchFamily="34" charset="0"/>
                  <a:cs typeface="+mn-cs"/>
                </a:rPr>
                <a:t>NETWORK STUDY</a:t>
              </a:r>
              <a:endParaRPr lang="en-US" sz="2600" spc="150" dirty="0">
                <a:ln w="11430"/>
                <a:effectLst>
                  <a:outerShdw blurRad="25400" algn="tl" rotWithShape="0">
                    <a:srgbClr val="000000">
                      <a:alpha val="43000"/>
                    </a:srgbClr>
                  </a:outerShdw>
                </a:effectLst>
                <a:latin typeface="Franklin Gothic Demi" pitchFamily="34" charset="0"/>
                <a:cs typeface="+mn-cs"/>
              </a:endParaRPr>
            </a:p>
          </p:txBody>
        </p:sp>
        <p:sp>
          <p:nvSpPr>
            <p:cNvPr id="18" name="TextBox 17"/>
            <p:cNvSpPr txBox="1"/>
            <p:nvPr/>
          </p:nvSpPr>
          <p:spPr>
            <a:xfrm>
              <a:off x="2514600" y="2162281"/>
              <a:ext cx="6324600" cy="40011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endParaRPr lang="en-US" sz="2000" spc="150" dirty="0">
                <a:ln w="11430"/>
                <a:solidFill>
                  <a:schemeClr val="bg1"/>
                </a:solidFill>
                <a:effectLst>
                  <a:outerShdw blurRad="25400" algn="tl" rotWithShape="0">
                    <a:srgbClr val="000000">
                      <a:alpha val="43000"/>
                    </a:srgbClr>
                  </a:outerShdw>
                </a:effectLst>
                <a:latin typeface="Franklin Gothic Demi" pitchFamily="34" charset="0"/>
                <a:cs typeface="+mn-cs"/>
              </a:endParaRPr>
            </a:p>
          </p:txBody>
        </p:sp>
      </p:grpSp>
      <p:grpSp>
        <p:nvGrpSpPr>
          <p:cNvPr id="20" name="Group 19"/>
          <p:cNvGrpSpPr/>
          <p:nvPr/>
        </p:nvGrpSpPr>
        <p:grpSpPr>
          <a:xfrm>
            <a:off x="309561" y="1090613"/>
            <a:ext cx="1519239" cy="4852988"/>
            <a:chOff x="309561" y="697779"/>
            <a:chExt cx="1747839" cy="5719672"/>
          </a:xfrm>
        </p:grpSpPr>
        <p:pic>
          <p:nvPicPr>
            <p:cNvPr id="21" name="Picture 16" descr="035new.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79" y="3538636"/>
              <a:ext cx="1738021" cy="1261915"/>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8" descr="fairfax hqtn field review june 2011 060.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379" y="2103314"/>
              <a:ext cx="1738021" cy="1261915"/>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9" descr="043new.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561" y="697779"/>
              <a:ext cx="1738021" cy="1261915"/>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descr="C:\Users\dhard\Pictures\2011-06-29 fairfax hqtn field review june 2011\fairfax hqtn field review june 2011 021 reduce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597" b="30561"/>
            <a:stretch/>
          </p:blipFill>
          <p:spPr bwMode="auto">
            <a:xfrm>
              <a:off x="309562" y="4952999"/>
              <a:ext cx="1747838" cy="14644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3"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23</a:t>
            </a:fld>
            <a:endParaRPr lang="en-US" dirty="0"/>
          </a:p>
        </p:txBody>
      </p:sp>
      <p:sp>
        <p:nvSpPr>
          <p:cNvPr id="14"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4005787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5C4DE796-B4AC-4C2C-87FC-524623886D51}" type="slidenum">
              <a:rPr lang="en-US"/>
              <a:pPr eaLnBrk="1" hangingPunct="1"/>
              <a:t>3</a:t>
            </a:fld>
            <a:endParaRPr lang="en-US" dirty="0"/>
          </a:p>
        </p:txBody>
      </p:sp>
      <p:sp>
        <p:nvSpPr>
          <p:cNvPr id="11" name="TextBox 10"/>
          <p:cNvSpPr txBox="1"/>
          <p:nvPr/>
        </p:nvSpPr>
        <p:spPr>
          <a:xfrm>
            <a:off x="4771654" y="793365"/>
            <a:ext cx="4301589" cy="4524315"/>
          </a:xfrm>
          <a:prstGeom prst="rect">
            <a:avLst/>
          </a:prstGeom>
          <a:noFill/>
        </p:spPr>
        <p:txBody>
          <a:bodyPr wrap="square">
            <a:spAutoFit/>
          </a:bodyPr>
          <a:lstStyle/>
          <a:p>
            <a:pPr algn="l">
              <a:defRPr/>
            </a:pPr>
            <a:r>
              <a:rPr lang="en-US" sz="2400" dirty="0" smtClean="0">
                <a:latin typeface="+mj-lt"/>
                <a:ea typeface="Calibri"/>
                <a:cs typeface="Times New Roman"/>
              </a:rPr>
              <a:t>Establish the </a:t>
            </a:r>
            <a:r>
              <a:rPr lang="en-US" sz="2400" dirty="0">
                <a:latin typeface="+mj-lt"/>
                <a:ea typeface="Calibri"/>
                <a:cs typeface="Times New Roman"/>
              </a:rPr>
              <a:t>most effective way to serve the County’s </a:t>
            </a:r>
            <a:r>
              <a:rPr lang="en-US" sz="2400" dirty="0" smtClean="0">
                <a:latin typeface="+mj-lt"/>
                <a:ea typeface="Calibri"/>
                <a:cs typeface="Times New Roman"/>
              </a:rPr>
              <a:t>future </a:t>
            </a:r>
            <a:r>
              <a:rPr lang="en-US" sz="2400" dirty="0">
                <a:latin typeface="+mj-lt"/>
                <a:ea typeface="Calibri"/>
                <a:cs typeface="Times New Roman"/>
              </a:rPr>
              <a:t>growth </a:t>
            </a:r>
            <a:r>
              <a:rPr lang="en-US" sz="2400" dirty="0" smtClean="0">
                <a:latin typeface="+mj-lt"/>
                <a:ea typeface="Calibri"/>
                <a:cs typeface="Times New Roman"/>
              </a:rPr>
              <a:t>by </a:t>
            </a:r>
            <a:r>
              <a:rPr lang="en-US" sz="2400" dirty="0">
                <a:latin typeface="+mj-lt"/>
                <a:ea typeface="Calibri"/>
                <a:cs typeface="Times New Roman"/>
              </a:rPr>
              <a:t>improving public  transit usage</a:t>
            </a:r>
            <a:r>
              <a:rPr lang="en-US" sz="2400" dirty="0" smtClean="0">
                <a:latin typeface="+mj-lt"/>
                <a:ea typeface="Calibri"/>
                <a:cs typeface="Times New Roman"/>
              </a:rPr>
              <a:t>.</a:t>
            </a:r>
          </a:p>
          <a:p>
            <a:pPr algn="l">
              <a:defRPr/>
            </a:pPr>
            <a:endParaRPr lang="en-US" sz="2400" dirty="0">
              <a:latin typeface="+mj-lt"/>
              <a:cs typeface="Times New Roman"/>
            </a:endParaRPr>
          </a:p>
          <a:p>
            <a:pPr algn="l">
              <a:defRPr/>
            </a:pPr>
            <a:r>
              <a:rPr lang="en-US" sz="2400" dirty="0" smtClean="0">
                <a:latin typeface="+mj-lt"/>
                <a:cs typeface="Times New Roman"/>
              </a:rPr>
              <a:t>Replace the Enhanced Public Transportation Corridors (EPTC) in the Comp Plan with High Quality Transit Network (HQTN) and further define modes, right-of-way needs, and station locations. </a:t>
            </a:r>
            <a:endParaRPr lang="en-US" sz="2400" dirty="0">
              <a:latin typeface="+mj-lt"/>
            </a:endParaRPr>
          </a:p>
        </p:txBody>
      </p:sp>
      <p:sp>
        <p:nvSpPr>
          <p:cNvPr id="7" name="TextBox 6"/>
          <p:cNvSpPr txBox="1"/>
          <p:nvPr/>
        </p:nvSpPr>
        <p:spPr>
          <a:xfrm>
            <a:off x="431967" y="240191"/>
            <a:ext cx="8559634" cy="523220"/>
          </a:xfrm>
          <a:prstGeom prst="rect">
            <a:avLst/>
          </a:prstGeom>
          <a:noFill/>
        </p:spPr>
        <p:txBody>
          <a:bodyPr wrap="square" rtlCol="0">
            <a:spAutoFit/>
          </a:bodyPr>
          <a:lstStyle/>
          <a:p>
            <a:pPr algn="r"/>
            <a:r>
              <a:rPr lang="en-US" sz="2800" b="1" dirty="0" smtClean="0">
                <a:latin typeface="+mj-lt"/>
              </a:rPr>
              <a:t>Study Purpose</a:t>
            </a:r>
          </a:p>
        </p:txBody>
      </p:sp>
      <p:sp>
        <p:nvSpPr>
          <p:cNvPr id="6"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pic>
        <p:nvPicPr>
          <p:cNvPr id="8" name="Picture 7"/>
          <p:cNvPicPr>
            <a:picLocks noChangeAspect="1"/>
          </p:cNvPicPr>
          <p:nvPr/>
        </p:nvPicPr>
        <p:blipFill>
          <a:blip r:embed="rId3"/>
          <a:stretch>
            <a:fillRect/>
          </a:stretch>
        </p:blipFill>
        <p:spPr>
          <a:xfrm>
            <a:off x="138287" y="930442"/>
            <a:ext cx="4437472" cy="5120640"/>
          </a:xfrm>
          <a:prstGeom prst="rect">
            <a:avLst/>
          </a:prstGeom>
        </p:spPr>
      </p:pic>
    </p:spTree>
    <p:extLst>
      <p:ext uri="{BB962C8B-B14F-4D97-AF65-F5344CB8AC3E}">
        <p14:creationId xmlns:p14="http://schemas.microsoft.com/office/powerpoint/2010/main" val="424559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275" y="152400"/>
            <a:ext cx="8679377" cy="523220"/>
          </a:xfrm>
          <a:prstGeom prst="rect">
            <a:avLst/>
          </a:prstGeom>
          <a:noFill/>
        </p:spPr>
        <p:txBody>
          <a:bodyPr wrap="square" rtlCol="0">
            <a:spAutoFit/>
          </a:bodyPr>
          <a:lstStyle/>
          <a:p>
            <a:pPr algn="r"/>
            <a:r>
              <a:rPr lang="en-US" sz="2800" b="1" dirty="0" smtClean="0">
                <a:latin typeface="+mj-lt"/>
              </a:rPr>
              <a:t>Study Process</a:t>
            </a:r>
          </a:p>
        </p:txBody>
      </p:sp>
      <p:sp>
        <p:nvSpPr>
          <p:cNvPr id="3" name="TextBox 2"/>
          <p:cNvSpPr txBox="1"/>
          <p:nvPr/>
        </p:nvSpPr>
        <p:spPr>
          <a:xfrm>
            <a:off x="2209800" y="960125"/>
            <a:ext cx="6248400" cy="5539978"/>
          </a:xfrm>
          <a:prstGeom prst="rect">
            <a:avLst/>
          </a:prstGeom>
          <a:noFill/>
        </p:spPr>
        <p:txBody>
          <a:bodyPr wrap="square" rtlCol="0">
            <a:spAutoFit/>
          </a:bodyPr>
          <a:lstStyle/>
          <a:p>
            <a:pPr algn="l" fontAlgn="base">
              <a:spcBef>
                <a:spcPct val="0"/>
              </a:spcBef>
              <a:spcAft>
                <a:spcPct val="0"/>
              </a:spcAft>
            </a:pPr>
            <a:r>
              <a:rPr lang="en-US" sz="2400" dirty="0" smtClean="0">
                <a:solidFill>
                  <a:prstClr val="black"/>
                </a:solidFill>
                <a:latin typeface="+mn-lt"/>
                <a:cs typeface="Arial" pitchFamily="34" charset="0"/>
              </a:rPr>
              <a:t>We are at the final stage of public involvement and review:</a:t>
            </a: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Goals/objectives (July 2012)</a:t>
            </a: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Corridor functions (November 2012)</a:t>
            </a:r>
          </a:p>
          <a:p>
            <a:pPr marL="800100" lvl="1" indent="-342900" algn="l" fontAlgn="base">
              <a:spcBef>
                <a:spcPct val="0"/>
              </a:spcBef>
              <a:spcAft>
                <a:spcPct val="0"/>
              </a:spcAft>
              <a:buFont typeface="Arial" pitchFamily="34" charset="0"/>
              <a:buChar char="•"/>
            </a:pPr>
            <a:r>
              <a:rPr lang="en-US" sz="2400" dirty="0" smtClean="0">
                <a:latin typeface="+mn-lt"/>
                <a:cs typeface="Arial" pitchFamily="34" charset="0"/>
              </a:rPr>
              <a:t>Proposed High Quality Transit Network Concept (July 2013)</a:t>
            </a:r>
            <a:endParaRPr lang="en-US" sz="2400" dirty="0" smtClean="0">
              <a:solidFill>
                <a:srgbClr val="0070C0"/>
              </a:solidFill>
              <a:latin typeface="+mn-lt"/>
              <a:cs typeface="Arial" pitchFamily="34" charset="0"/>
            </a:endParaRP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Final concept (early 2016)</a:t>
            </a:r>
          </a:p>
          <a:p>
            <a:pPr marL="800100" lvl="1" indent="-342900" algn="l" fontAlgn="base">
              <a:spcBef>
                <a:spcPct val="0"/>
              </a:spcBef>
              <a:spcAft>
                <a:spcPct val="0"/>
              </a:spcAft>
              <a:buFont typeface="Arial" pitchFamily="34" charset="0"/>
              <a:buChar char="•"/>
            </a:pPr>
            <a:endParaRPr lang="en-US" sz="2400" dirty="0">
              <a:solidFill>
                <a:prstClr val="black"/>
              </a:solidFill>
              <a:latin typeface="+mn-lt"/>
              <a:cs typeface="Arial" pitchFamily="34" charset="0"/>
            </a:endParaRPr>
          </a:p>
          <a:p>
            <a:pPr algn="l" fontAlgn="base">
              <a:spcBef>
                <a:spcPct val="0"/>
              </a:spcBef>
              <a:spcAft>
                <a:spcPct val="0"/>
              </a:spcAft>
            </a:pPr>
            <a:r>
              <a:rPr lang="en-US" sz="2400" dirty="0" smtClean="0">
                <a:solidFill>
                  <a:prstClr val="black"/>
                </a:solidFill>
                <a:latin typeface="+mn-lt"/>
                <a:cs typeface="Arial" pitchFamily="34" charset="0"/>
              </a:rPr>
              <a:t>Our remaining steps are to:</a:t>
            </a: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Reflect current CLRP as baseline</a:t>
            </a: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Complete stakeholder engagement</a:t>
            </a:r>
            <a:endParaRPr lang="en-US" sz="2400" i="1" dirty="0" smtClean="0">
              <a:solidFill>
                <a:prstClr val="black"/>
              </a:solidFill>
              <a:latin typeface="+mn-lt"/>
              <a:cs typeface="Arial" pitchFamily="34" charset="0"/>
            </a:endParaRP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Develop additional details on alignments, stations, and costs</a:t>
            </a:r>
          </a:p>
          <a:p>
            <a:pPr marL="800100" lvl="1" indent="-342900" algn="l" fontAlgn="base">
              <a:spcBef>
                <a:spcPct val="0"/>
              </a:spcBef>
              <a:spcAft>
                <a:spcPct val="0"/>
              </a:spcAft>
              <a:buFont typeface="Arial" pitchFamily="34" charset="0"/>
              <a:buChar char="•"/>
            </a:pPr>
            <a:r>
              <a:rPr lang="en-US" sz="2400" dirty="0" smtClean="0">
                <a:solidFill>
                  <a:prstClr val="black"/>
                </a:solidFill>
                <a:latin typeface="+mn-lt"/>
                <a:cs typeface="Arial" pitchFamily="34" charset="0"/>
              </a:rPr>
              <a:t>Finalize recommendations</a:t>
            </a:r>
          </a:p>
          <a:p>
            <a:pPr marL="285750" indent="-285750" fontAlgn="base">
              <a:spcBef>
                <a:spcPct val="0"/>
              </a:spcBef>
              <a:spcAft>
                <a:spcPct val="0"/>
              </a:spcAft>
              <a:buFont typeface="Arial" pitchFamily="34" charset="0"/>
              <a:buChar char="•"/>
            </a:pPr>
            <a:endParaRPr lang="en-US" b="1" dirty="0" smtClean="0">
              <a:solidFill>
                <a:prstClr val="black"/>
              </a:solidFill>
              <a:latin typeface="Franklin Gothic Book"/>
              <a:cs typeface="Arial" pitchFamily="34" charset="0"/>
            </a:endParaRPr>
          </a:p>
        </p:txBody>
      </p:sp>
      <p:pic>
        <p:nvPicPr>
          <p:cNvPr id="16" name="Picture 16" descr="035new.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095" y="3501004"/>
            <a:ext cx="1510705" cy="1070701"/>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8" descr="fairfax hqtn field review june 2011 06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095" y="2283172"/>
            <a:ext cx="1510705" cy="1070701"/>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9" descr="043new.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61" y="1090613"/>
            <a:ext cx="1510705" cy="1070701"/>
          </a:xfrm>
          <a:prstGeom prst="rect">
            <a:avLst/>
          </a:prstGeom>
          <a:noFill/>
          <a:ln w="12700">
            <a:solidFill>
              <a:srgbClr val="4A452A"/>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descr="C:\Users\dhard\Pictures\2011-06-29 fairfax hqtn field review june 2011\fairfax hqtn field review june 2011 021 reduc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97" b="30561"/>
          <a:stretch/>
        </p:blipFill>
        <p:spPr bwMode="auto">
          <a:xfrm>
            <a:off x="309562" y="4701053"/>
            <a:ext cx="1519238" cy="1242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5C4DE796-B4AC-4C2C-87FC-524623886D51}" type="slidenum">
              <a:rPr lang="en-US"/>
              <a:pPr eaLnBrk="1" hangingPunct="1"/>
              <a:t>4</a:t>
            </a:fld>
            <a:endParaRPr lang="en-US" dirty="0"/>
          </a:p>
        </p:txBody>
      </p:sp>
      <p:sp>
        <p:nvSpPr>
          <p:cNvPr id="10"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07572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5</a:t>
            </a:fld>
            <a:endParaRPr lang="en-US" dirty="0"/>
          </a:p>
        </p:txBody>
      </p:sp>
      <p:sp>
        <p:nvSpPr>
          <p:cNvPr id="9" name="TextBox 8"/>
          <p:cNvSpPr txBox="1"/>
          <p:nvPr/>
        </p:nvSpPr>
        <p:spPr>
          <a:xfrm>
            <a:off x="451450" y="313489"/>
            <a:ext cx="8396856" cy="523220"/>
          </a:xfrm>
          <a:prstGeom prst="rect">
            <a:avLst/>
          </a:prstGeom>
          <a:noFill/>
        </p:spPr>
        <p:txBody>
          <a:bodyPr wrap="square" rtlCol="0">
            <a:spAutoFit/>
          </a:bodyPr>
          <a:lstStyle/>
          <a:p>
            <a:pPr algn="r"/>
            <a:r>
              <a:rPr lang="en-US" sz="2800" b="1" dirty="0" smtClean="0">
                <a:latin typeface="+mj-lt"/>
              </a:rPr>
              <a:t>Land Use Concept</a:t>
            </a:r>
          </a:p>
        </p:txBody>
      </p:sp>
      <p:sp>
        <p:nvSpPr>
          <p:cNvPr id="6" name="TextBox 5"/>
          <p:cNvSpPr txBox="1"/>
          <p:nvPr/>
        </p:nvSpPr>
        <p:spPr>
          <a:xfrm>
            <a:off x="6392779" y="941035"/>
            <a:ext cx="2217821" cy="5262979"/>
          </a:xfrm>
          <a:prstGeom prst="rect">
            <a:avLst/>
          </a:prstGeom>
          <a:noFill/>
        </p:spPr>
        <p:txBody>
          <a:bodyPr wrap="square" rtlCol="0">
            <a:spAutoFit/>
          </a:bodyPr>
          <a:lstStyle/>
          <a:p>
            <a:pPr algn="l"/>
            <a:r>
              <a:rPr lang="en-US" sz="2400" dirty="0" smtClean="0">
                <a:latin typeface="+mj-lt"/>
              </a:rPr>
              <a:t>The proposed HQTN supports the County’s Concept for Future Development by focusing on service to and from activity centers both within the County and region-wide.</a:t>
            </a:r>
            <a:endParaRPr lang="en-US" sz="2400" dirty="0">
              <a:latin typeface="+mj-lt"/>
            </a:endParaRPr>
          </a:p>
        </p:txBody>
      </p:sp>
      <p:grpSp>
        <p:nvGrpSpPr>
          <p:cNvPr id="2" name="Group 1"/>
          <p:cNvGrpSpPr/>
          <p:nvPr/>
        </p:nvGrpSpPr>
        <p:grpSpPr>
          <a:xfrm>
            <a:off x="293604" y="1060504"/>
            <a:ext cx="6099175" cy="4882110"/>
            <a:chOff x="451450" y="1198623"/>
            <a:chExt cx="6302277" cy="508629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8"/>
            <a:stretch/>
          </p:blipFill>
          <p:spPr bwMode="auto">
            <a:xfrm>
              <a:off x="451450" y="1198623"/>
              <a:ext cx="4525946" cy="508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665" r="59175" b="1996"/>
            <a:stretch/>
          </p:blipFill>
          <p:spPr bwMode="auto">
            <a:xfrm>
              <a:off x="4977399" y="1198623"/>
              <a:ext cx="1776328" cy="508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6226" b="38666"/>
            <a:stretch/>
          </p:blipFill>
          <p:spPr bwMode="auto">
            <a:xfrm>
              <a:off x="3905581" y="1220413"/>
              <a:ext cx="1052984" cy="146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82537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6</a:t>
            </a:fld>
            <a:endParaRPr lang="en-US" dirty="0"/>
          </a:p>
        </p:txBody>
      </p:sp>
      <p:sp>
        <p:nvSpPr>
          <p:cNvPr id="9" name="TextBox 8"/>
          <p:cNvSpPr txBox="1"/>
          <p:nvPr/>
        </p:nvSpPr>
        <p:spPr>
          <a:xfrm>
            <a:off x="451450" y="313489"/>
            <a:ext cx="8396856" cy="523220"/>
          </a:xfrm>
          <a:prstGeom prst="rect">
            <a:avLst/>
          </a:prstGeom>
          <a:noFill/>
        </p:spPr>
        <p:txBody>
          <a:bodyPr wrap="square" rtlCol="0">
            <a:spAutoFit/>
          </a:bodyPr>
          <a:lstStyle/>
          <a:p>
            <a:pPr algn="r"/>
            <a:r>
              <a:rPr lang="en-US" sz="2800" b="1" dirty="0" smtClean="0">
                <a:latin typeface="+mj-lt"/>
              </a:rPr>
              <a:t>High Quality Transit</a:t>
            </a:r>
          </a:p>
        </p:txBody>
      </p:sp>
      <p:sp>
        <p:nvSpPr>
          <p:cNvPr id="12"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
        <p:nvSpPr>
          <p:cNvPr id="13" name="Content Placeholder 3"/>
          <p:cNvSpPr txBox="1">
            <a:spLocks/>
          </p:cNvSpPr>
          <p:nvPr/>
        </p:nvSpPr>
        <p:spPr bwMode="auto">
          <a:xfrm>
            <a:off x="5410199" y="893575"/>
            <a:ext cx="3308445" cy="45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l"/>
            <a:r>
              <a:rPr lang="en-US" sz="2400" kern="0" dirty="0" smtClean="0">
                <a:latin typeface="+mj-lt"/>
              </a:rPr>
              <a:t>Defining elements of the HQTN include providing improved travel speeds and reliable travel times, typically on exclusive right-of-way.  </a:t>
            </a:r>
            <a:endParaRPr lang="en-US" sz="2400" kern="0" dirty="0">
              <a:latin typeface="+mj-lt"/>
            </a:endParaRPr>
          </a:p>
          <a:p>
            <a:pPr algn="l"/>
            <a:r>
              <a:rPr lang="en-US" sz="2400" kern="0" dirty="0" smtClean="0">
                <a:latin typeface="+mj-lt"/>
              </a:rPr>
              <a:t>Commuter rail, Metrorail, LRT, and BRT are all examples of High Quality Transit modes.</a:t>
            </a:r>
            <a:endParaRPr lang="en-US" sz="2400" kern="0" dirty="0">
              <a:latin typeface="+mj-lt"/>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8293" t="15982" r="3714" b="23240"/>
          <a:stretch/>
        </p:blipFill>
        <p:spPr bwMode="auto">
          <a:xfrm>
            <a:off x="697172" y="1351127"/>
            <a:ext cx="1967066" cy="1866421"/>
          </a:xfrm>
          <a:prstGeom prst="rect">
            <a:avLst/>
          </a:prstGeom>
          <a:noFill/>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0238" t="10031" r="3749" b="11167"/>
          <a:stretch/>
        </p:blipFill>
        <p:spPr bwMode="auto">
          <a:xfrm>
            <a:off x="2900634" y="1346578"/>
            <a:ext cx="1951415" cy="1865376"/>
          </a:xfrm>
          <a:prstGeom prst="rect">
            <a:avLst/>
          </a:prstGeom>
          <a:noFill/>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7094"/>
          <a:stretch/>
        </p:blipFill>
        <p:spPr bwMode="auto">
          <a:xfrm>
            <a:off x="697172" y="3433107"/>
            <a:ext cx="1976165" cy="1865376"/>
          </a:xfrm>
          <a:prstGeom prst="rect">
            <a:avLst/>
          </a:prstGeom>
          <a:noFill/>
          <a:ln>
            <a:noFill/>
          </a:ln>
          <a:extLst>
            <a:ext uri="{53640926-AAD7-44D8-BBD7-CCE9431645EC}">
              <a14:shadowObscured xmlns:a14="http://schemas.microsoft.com/office/drawing/2010/main"/>
            </a:ext>
          </a:ex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8502" t="6367" r="21297" b="5348"/>
          <a:stretch/>
        </p:blipFill>
        <p:spPr bwMode="auto">
          <a:xfrm>
            <a:off x="2875884" y="3462837"/>
            <a:ext cx="2000916" cy="18210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229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836709"/>
            <a:ext cx="8153400" cy="707886"/>
          </a:xfrm>
          <a:prstGeom prst="rect">
            <a:avLst/>
          </a:prstGeom>
          <a:noFill/>
        </p:spPr>
        <p:txBody>
          <a:bodyPr wrap="square">
            <a:spAutoFit/>
          </a:bodyPr>
          <a:lstStyle/>
          <a:p>
            <a:pPr algn="l">
              <a:defRPr/>
            </a:pPr>
            <a:r>
              <a:rPr lang="en-US" sz="2000" dirty="0" smtClean="0">
                <a:latin typeface="+mj-lt"/>
              </a:rPr>
              <a:t>The type of premium transit service appropriate for each corridor will reflect the traveler needs and land use context in that corridor.</a:t>
            </a:r>
            <a:endParaRPr lang="en-US" sz="2000" dirty="0"/>
          </a:p>
        </p:txBody>
      </p:sp>
      <p:sp>
        <p:nvSpPr>
          <p:cNvPr id="6"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7</a:t>
            </a:fld>
            <a:endParaRPr lang="en-US" dirty="0"/>
          </a:p>
        </p:txBody>
      </p:sp>
      <p:sp>
        <p:nvSpPr>
          <p:cNvPr id="9" name="TextBox 8"/>
          <p:cNvSpPr txBox="1"/>
          <p:nvPr/>
        </p:nvSpPr>
        <p:spPr>
          <a:xfrm>
            <a:off x="4565990" y="1726472"/>
            <a:ext cx="4152900" cy="4647426"/>
          </a:xfrm>
          <a:prstGeom prst="rect">
            <a:avLst/>
          </a:prstGeom>
          <a:noFill/>
        </p:spPr>
        <p:txBody>
          <a:bodyPr>
            <a:spAutoFit/>
          </a:bodyPr>
          <a:lstStyle/>
          <a:p>
            <a:pPr algn="l">
              <a:defRPr/>
            </a:pPr>
            <a:r>
              <a:rPr lang="en-US" sz="2000" b="1" dirty="0">
                <a:latin typeface="+mj-lt"/>
              </a:rPr>
              <a:t>Destination corridors</a:t>
            </a:r>
            <a:r>
              <a:rPr lang="en-US" sz="2000" dirty="0">
                <a:latin typeface="+mj-lt"/>
              </a:rPr>
              <a:t>, like the </a:t>
            </a:r>
            <a:r>
              <a:rPr lang="en-US" sz="2000" dirty="0" smtClean="0">
                <a:latin typeface="+mj-lt"/>
              </a:rPr>
              <a:t>Crystal City Potomac Yards </a:t>
            </a:r>
            <a:r>
              <a:rPr lang="en-US" sz="2000" dirty="0" err="1" smtClean="0">
                <a:latin typeface="+mj-lt"/>
              </a:rPr>
              <a:t>Transitway</a:t>
            </a:r>
            <a:r>
              <a:rPr lang="en-US" sz="2000" dirty="0" smtClean="0">
                <a:latin typeface="+mj-lt"/>
              </a:rPr>
              <a:t>, </a:t>
            </a:r>
            <a:r>
              <a:rPr lang="en-US" sz="2000" dirty="0">
                <a:latin typeface="+mj-lt"/>
              </a:rPr>
              <a:t>connect neighborhoods to multiple activity centers, functioning primarily to provide </a:t>
            </a:r>
            <a:r>
              <a:rPr lang="en-US" sz="2000" b="1" i="1" u="sng" dirty="0">
                <a:solidFill>
                  <a:srgbClr val="0070C0"/>
                </a:solidFill>
                <a:latin typeface="+mj-lt"/>
              </a:rPr>
              <a:t>access</a:t>
            </a:r>
            <a:r>
              <a:rPr lang="en-US" sz="2000" dirty="0">
                <a:latin typeface="+mj-lt"/>
              </a:rPr>
              <a:t>.</a:t>
            </a:r>
          </a:p>
          <a:p>
            <a:pPr algn="l">
              <a:defRPr/>
            </a:pPr>
            <a:endParaRPr lang="en-US" sz="2000" dirty="0">
              <a:latin typeface="+mj-lt"/>
            </a:endParaRPr>
          </a:p>
          <a:p>
            <a:pPr algn="l">
              <a:defRPr/>
            </a:pPr>
            <a:r>
              <a:rPr lang="en-US" sz="2000" b="1" dirty="0">
                <a:latin typeface="+mj-lt"/>
              </a:rPr>
              <a:t>Commuter corridors</a:t>
            </a:r>
            <a:r>
              <a:rPr lang="en-US" sz="2000" dirty="0">
                <a:latin typeface="+mj-lt"/>
              </a:rPr>
              <a:t>, like </a:t>
            </a:r>
            <a:r>
              <a:rPr lang="en-US" sz="2000" dirty="0" smtClean="0">
                <a:latin typeface="+mj-lt"/>
              </a:rPr>
              <a:t>the Virginia </a:t>
            </a:r>
            <a:r>
              <a:rPr lang="en-US" sz="2000" dirty="0">
                <a:latin typeface="+mj-lt"/>
              </a:rPr>
              <a:t>Railway Express, primarily serve one major activity center and tend to focus on journey-to-work trips and function primarily to provide </a:t>
            </a:r>
            <a:r>
              <a:rPr lang="en-US" sz="2000" b="1" i="1" u="sng" dirty="0">
                <a:solidFill>
                  <a:srgbClr val="FF0000"/>
                </a:solidFill>
                <a:latin typeface="+mj-lt"/>
              </a:rPr>
              <a:t>mobility</a:t>
            </a:r>
            <a:r>
              <a:rPr lang="en-US" sz="2000" dirty="0">
                <a:latin typeface="+mj-lt"/>
              </a:rPr>
              <a:t>.</a:t>
            </a:r>
          </a:p>
          <a:p>
            <a:pPr algn="l">
              <a:defRPr/>
            </a:pPr>
            <a:endParaRPr lang="en-US" dirty="0">
              <a:latin typeface="+mj-lt"/>
            </a:endParaRPr>
          </a:p>
          <a:p>
            <a:pPr algn="l">
              <a:defRPr/>
            </a:pPr>
            <a:endParaRPr lang="en-US" dirty="0"/>
          </a:p>
        </p:txBody>
      </p:sp>
      <p:sp>
        <p:nvSpPr>
          <p:cNvPr id="8" name="TextBox 7"/>
          <p:cNvSpPr txBox="1"/>
          <p:nvPr/>
        </p:nvSpPr>
        <p:spPr>
          <a:xfrm>
            <a:off x="451449" y="313489"/>
            <a:ext cx="8463951" cy="523220"/>
          </a:xfrm>
          <a:prstGeom prst="rect">
            <a:avLst/>
          </a:prstGeom>
          <a:noFill/>
        </p:spPr>
        <p:txBody>
          <a:bodyPr wrap="square" rtlCol="0">
            <a:spAutoFit/>
          </a:bodyPr>
          <a:lstStyle/>
          <a:p>
            <a:pPr algn="r"/>
            <a:r>
              <a:rPr lang="en-US" sz="2800" b="1" dirty="0" smtClean="0">
                <a:latin typeface="+mj-lt"/>
              </a:rPr>
              <a:t>Transit Corridor Function</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67" r="62628"/>
          <a:stretch/>
        </p:blipFill>
        <p:spPr bwMode="auto">
          <a:xfrm rot="5400000">
            <a:off x="1886890" y="607536"/>
            <a:ext cx="1451931"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
        <p:nvSpPr>
          <p:cNvPr id="2" name="TextBox 1"/>
          <p:cNvSpPr txBox="1"/>
          <p:nvPr/>
        </p:nvSpPr>
        <p:spPr>
          <a:xfrm>
            <a:off x="822156" y="5234461"/>
            <a:ext cx="3743834" cy="276999"/>
          </a:xfrm>
          <a:prstGeom prst="rect">
            <a:avLst/>
          </a:prstGeom>
          <a:noFill/>
        </p:spPr>
        <p:txBody>
          <a:bodyPr wrap="square" rtlCol="0">
            <a:spAutoFit/>
          </a:bodyPr>
          <a:lstStyle/>
          <a:p>
            <a:r>
              <a:rPr lang="en-US" sz="1200" dirty="0" smtClean="0">
                <a:latin typeface="+mj-lt"/>
              </a:rPr>
              <a:t>Source:  Center for Transit Oriented Development</a:t>
            </a:r>
            <a:endParaRPr lang="en-US" sz="1200" dirty="0">
              <a:latin typeface="+mj-lt"/>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397" r="38524"/>
          <a:stretch/>
        </p:blipFill>
        <p:spPr bwMode="auto">
          <a:xfrm rot="5400000">
            <a:off x="2141040" y="2735874"/>
            <a:ext cx="1268499"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933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4926494"/>
            <a:ext cx="8613003" cy="1200329"/>
          </a:xfrm>
          <a:prstGeom prst="rect">
            <a:avLst/>
          </a:prstGeom>
          <a:noFill/>
        </p:spPr>
        <p:txBody>
          <a:bodyPr wrap="square" rtlCol="0">
            <a:spAutoFit/>
          </a:bodyPr>
          <a:lstStyle/>
          <a:p>
            <a:pPr algn="l"/>
            <a:r>
              <a:rPr lang="en-US" dirty="0" smtClean="0">
                <a:latin typeface="+mj-lt"/>
              </a:rPr>
              <a:t>The November 2012 public meeting presented different functional concepts for a High Quality Transit Network.  The </a:t>
            </a:r>
            <a:r>
              <a:rPr lang="en-US" b="1" dirty="0" smtClean="0">
                <a:solidFill>
                  <a:srgbClr val="0070C0"/>
                </a:solidFill>
                <a:latin typeface="+mj-lt"/>
              </a:rPr>
              <a:t>access</a:t>
            </a:r>
            <a:r>
              <a:rPr lang="en-US" b="1" dirty="0" smtClean="0">
                <a:solidFill>
                  <a:schemeClr val="accent1">
                    <a:lumMod val="75000"/>
                  </a:schemeClr>
                </a:solidFill>
                <a:latin typeface="+mj-lt"/>
              </a:rPr>
              <a:t> </a:t>
            </a:r>
            <a:r>
              <a:rPr lang="en-US" dirty="0" smtClean="0">
                <a:latin typeface="+mj-lt"/>
              </a:rPr>
              <a:t>focus attracted more total transit riders, whereas the </a:t>
            </a:r>
            <a:r>
              <a:rPr lang="en-US" b="1" dirty="0" smtClean="0">
                <a:solidFill>
                  <a:srgbClr val="FF0000"/>
                </a:solidFill>
                <a:latin typeface="+mj-lt"/>
              </a:rPr>
              <a:t>mobility</a:t>
            </a:r>
            <a:r>
              <a:rPr lang="en-US" dirty="0" smtClean="0">
                <a:latin typeface="+mj-lt"/>
              </a:rPr>
              <a:t> focus provided better access to regional jobs.  Both had a similar benefit in reducing vehicle travel.  </a:t>
            </a:r>
            <a:endParaRPr lang="en-US" dirty="0">
              <a:latin typeface="+mj-lt"/>
            </a:endParaRPr>
          </a:p>
        </p:txBody>
      </p:sp>
      <p:grpSp>
        <p:nvGrpSpPr>
          <p:cNvPr id="17" name="Group 16"/>
          <p:cNvGrpSpPr/>
          <p:nvPr/>
        </p:nvGrpSpPr>
        <p:grpSpPr>
          <a:xfrm>
            <a:off x="5105400" y="828756"/>
            <a:ext cx="3536746" cy="4049612"/>
            <a:chOff x="5221557" y="485296"/>
            <a:chExt cx="3950152" cy="457840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1557" y="485296"/>
              <a:ext cx="3950152" cy="456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429005" y="4663597"/>
              <a:ext cx="1704109" cy="400099"/>
            </a:xfrm>
            <a:prstGeom prst="rect">
              <a:avLst/>
            </a:prstGeom>
            <a:solidFill>
              <a:schemeClr val="accent6">
                <a:lumMod val="20000"/>
                <a:lumOff val="80000"/>
              </a:schemeClr>
            </a:solidFill>
          </p:spPr>
          <p:txBody>
            <a:bodyPr wrap="square" rtlCol="0">
              <a:spAutoFit/>
            </a:bodyPr>
            <a:lstStyle/>
            <a:p>
              <a:pPr algn="ctr"/>
              <a:r>
                <a:rPr lang="en-US" b="1" dirty="0" smtClean="0">
                  <a:solidFill>
                    <a:srgbClr val="FF0000"/>
                  </a:solidFill>
                </a:rPr>
                <a:t>Mobility</a:t>
              </a:r>
              <a:endParaRPr lang="en-US" dirty="0"/>
            </a:p>
          </p:txBody>
        </p:sp>
      </p:grpSp>
      <p:grpSp>
        <p:nvGrpSpPr>
          <p:cNvPr id="4" name="Group 3"/>
          <p:cNvGrpSpPr/>
          <p:nvPr/>
        </p:nvGrpSpPr>
        <p:grpSpPr>
          <a:xfrm>
            <a:off x="1143000" y="843050"/>
            <a:ext cx="3382733" cy="4035317"/>
            <a:chOff x="1143000" y="485296"/>
            <a:chExt cx="3959761" cy="4571530"/>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85296"/>
              <a:ext cx="3942938" cy="456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522023" y="4656727"/>
              <a:ext cx="1580738" cy="400099"/>
            </a:xfrm>
            <a:prstGeom prst="rect">
              <a:avLst/>
            </a:prstGeom>
            <a:solidFill>
              <a:schemeClr val="accent6">
                <a:lumMod val="20000"/>
                <a:lumOff val="80000"/>
              </a:schemeClr>
            </a:solidFill>
          </p:spPr>
          <p:txBody>
            <a:bodyPr wrap="square" rtlCol="0">
              <a:spAutoFit/>
            </a:bodyPr>
            <a:lstStyle/>
            <a:p>
              <a:pPr algn="ctr"/>
              <a:r>
                <a:rPr lang="en-US" b="1" dirty="0" smtClean="0">
                  <a:solidFill>
                    <a:schemeClr val="accent6">
                      <a:lumMod val="60000"/>
                      <a:lumOff val="40000"/>
                    </a:schemeClr>
                  </a:solidFill>
                </a:rPr>
                <a:t>Access</a:t>
              </a:r>
              <a:endParaRPr lang="en-US" dirty="0">
                <a:solidFill>
                  <a:schemeClr val="accent6">
                    <a:lumMod val="60000"/>
                    <a:lumOff val="40000"/>
                  </a:schemeClr>
                </a:solidFill>
              </a:endParaRPr>
            </a:p>
          </p:txBody>
        </p:sp>
      </p:grpSp>
      <p:sp>
        <p:nvSpPr>
          <p:cNvPr id="10" name="TextBox 9"/>
          <p:cNvSpPr txBox="1"/>
          <p:nvPr/>
        </p:nvSpPr>
        <p:spPr>
          <a:xfrm>
            <a:off x="451450" y="313489"/>
            <a:ext cx="8466354" cy="523220"/>
          </a:xfrm>
          <a:prstGeom prst="rect">
            <a:avLst/>
          </a:prstGeom>
          <a:noFill/>
        </p:spPr>
        <p:txBody>
          <a:bodyPr wrap="square" rtlCol="0">
            <a:spAutoFit/>
          </a:bodyPr>
          <a:lstStyle/>
          <a:p>
            <a:pPr algn="r"/>
            <a:r>
              <a:rPr lang="en-US" sz="2800" b="1" dirty="0" smtClean="0">
                <a:latin typeface="+mj-lt"/>
              </a:rPr>
              <a:t>Functional Concepts</a:t>
            </a:r>
          </a:p>
        </p:txBody>
      </p:sp>
      <p:sp>
        <p:nvSpPr>
          <p:cNvPr id="14"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8</a:t>
            </a:fld>
            <a:endParaRPr lang="en-US" dirty="0"/>
          </a:p>
        </p:txBody>
      </p:sp>
      <p:sp>
        <p:nvSpPr>
          <p:cNvPr id="18"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20139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990600"/>
            <a:ext cx="5111151" cy="4970591"/>
          </a:xfrm>
          <a:prstGeom prst="rect">
            <a:avLst/>
          </a:prstGeom>
          <a:noFill/>
        </p:spPr>
        <p:txBody>
          <a:bodyPr wrap="square" rtlCol="0">
            <a:spAutoFit/>
          </a:bodyPr>
          <a:lstStyle/>
          <a:p>
            <a:pPr algn="l" fontAlgn="base">
              <a:spcBef>
                <a:spcPct val="0"/>
              </a:spcBef>
              <a:spcAft>
                <a:spcPct val="0"/>
              </a:spcAft>
            </a:pPr>
            <a:r>
              <a:rPr lang="en-US" sz="2300" dirty="0" smtClean="0">
                <a:solidFill>
                  <a:prstClr val="black"/>
                </a:solidFill>
                <a:latin typeface="+mn-lt"/>
                <a:cs typeface="Arial" pitchFamily="34" charset="0"/>
              </a:rPr>
              <a:t>The public values multiple objectives:</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Increase access to destinations</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Include both high demand </a:t>
            </a:r>
            <a:r>
              <a:rPr lang="en-US" sz="2300" dirty="0" smtClean="0">
                <a:solidFill>
                  <a:srgbClr val="FF0000"/>
                </a:solidFill>
                <a:latin typeface="+mn-lt"/>
                <a:cs typeface="Arial" pitchFamily="34" charset="0"/>
              </a:rPr>
              <a:t>commuter</a:t>
            </a:r>
            <a:r>
              <a:rPr lang="en-US" sz="2300" dirty="0" smtClean="0">
                <a:solidFill>
                  <a:prstClr val="black"/>
                </a:solidFill>
                <a:latin typeface="+mn-lt"/>
                <a:cs typeface="Arial" pitchFamily="34" charset="0"/>
              </a:rPr>
              <a:t> and </a:t>
            </a:r>
            <a:r>
              <a:rPr lang="en-US" sz="2300" dirty="0" smtClean="0">
                <a:solidFill>
                  <a:srgbClr val="0070C0"/>
                </a:solidFill>
                <a:latin typeface="+mn-lt"/>
                <a:cs typeface="Arial" pitchFamily="34" charset="0"/>
              </a:rPr>
              <a:t>destination</a:t>
            </a:r>
            <a:r>
              <a:rPr lang="en-US" sz="2300" dirty="0" smtClean="0">
                <a:latin typeface="+mn-lt"/>
                <a:cs typeface="Arial" pitchFamily="34" charset="0"/>
              </a:rPr>
              <a:t> corridors</a:t>
            </a:r>
          </a:p>
          <a:p>
            <a:pPr marL="342900" indent="-342900" algn="l" fontAlgn="base">
              <a:spcBef>
                <a:spcPct val="0"/>
              </a:spcBef>
              <a:spcAft>
                <a:spcPct val="0"/>
              </a:spcAft>
              <a:buFont typeface="Arial" pitchFamily="34" charset="0"/>
              <a:buChar char="•"/>
            </a:pPr>
            <a:r>
              <a:rPr lang="en-US" sz="2300" dirty="0" smtClean="0">
                <a:latin typeface="+mn-lt"/>
                <a:cs typeface="Arial" pitchFamily="34" charset="0"/>
              </a:rPr>
              <a:t>Reduce roadway congestion</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Increase transit ridership</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Take cars off the road</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Encourage TOD</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Support Countywide vision for managed growth</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Be affordable</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Be understandable/usable</a:t>
            </a:r>
          </a:p>
          <a:p>
            <a:pPr marL="342900" indent="-342900" algn="l" fontAlgn="base">
              <a:spcBef>
                <a:spcPct val="0"/>
              </a:spcBef>
              <a:spcAft>
                <a:spcPct val="0"/>
              </a:spcAft>
              <a:buFont typeface="Arial" pitchFamily="34" charset="0"/>
              <a:buChar char="•"/>
            </a:pPr>
            <a:r>
              <a:rPr lang="en-US" sz="2300" dirty="0" smtClean="0">
                <a:solidFill>
                  <a:prstClr val="black"/>
                </a:solidFill>
                <a:latin typeface="+mn-lt"/>
                <a:cs typeface="Arial" pitchFamily="34" charset="0"/>
              </a:rPr>
              <a:t>Be connected</a:t>
            </a:r>
          </a:p>
          <a:p>
            <a:pPr marL="285750" indent="-285750" algn="l" fontAlgn="base">
              <a:spcBef>
                <a:spcPct val="0"/>
              </a:spcBef>
              <a:spcAft>
                <a:spcPct val="0"/>
              </a:spcAft>
              <a:buFont typeface="Arial" pitchFamily="34" charset="0"/>
              <a:buChar char="•"/>
            </a:pPr>
            <a:endParaRPr lang="en-US" b="1" dirty="0" smtClean="0">
              <a:solidFill>
                <a:prstClr val="black"/>
              </a:solidFill>
              <a:latin typeface="Franklin Gothic Book"/>
              <a:cs typeface="Arial" pitchFamily="34" charset="0"/>
            </a:endParaRPr>
          </a:p>
        </p:txBody>
      </p:sp>
      <p:grpSp>
        <p:nvGrpSpPr>
          <p:cNvPr id="2" name="Group 1"/>
          <p:cNvGrpSpPr>
            <a:grpSpLocks noChangeAspect="1"/>
          </p:cNvGrpSpPr>
          <p:nvPr/>
        </p:nvGrpSpPr>
        <p:grpSpPr>
          <a:xfrm>
            <a:off x="5410201" y="829206"/>
            <a:ext cx="3001449" cy="3585841"/>
            <a:chOff x="5810573" y="1100797"/>
            <a:chExt cx="3217970" cy="3852203"/>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573" y="1112520"/>
              <a:ext cx="158082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1100797"/>
              <a:ext cx="157794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781" y="3124200"/>
              <a:ext cx="15757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1927" y="3124200"/>
              <a:ext cx="158661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5181600" y="4415047"/>
            <a:ext cx="3949226" cy="1754326"/>
          </a:xfrm>
          <a:prstGeom prst="rect">
            <a:avLst/>
          </a:prstGeom>
          <a:noFill/>
        </p:spPr>
        <p:txBody>
          <a:bodyPr wrap="square" rtlCol="0">
            <a:spAutoFit/>
          </a:bodyPr>
          <a:lstStyle/>
          <a:p>
            <a:pPr algn="l"/>
            <a:r>
              <a:rPr lang="en-US" dirty="0" smtClean="0">
                <a:latin typeface="+mj-lt"/>
              </a:rPr>
              <a:t>Four concepts were reviewed with the public in November 2012.  The proposed HQTN concept utilizes the best ideas from each for a context-sensitive fit to individual corridor needs.</a:t>
            </a:r>
            <a:endParaRPr lang="en-US" dirty="0">
              <a:latin typeface="+mj-lt"/>
            </a:endParaRPr>
          </a:p>
        </p:txBody>
      </p:sp>
      <p:sp>
        <p:nvSpPr>
          <p:cNvPr id="10" name="TextBox 9"/>
          <p:cNvSpPr txBox="1"/>
          <p:nvPr/>
        </p:nvSpPr>
        <p:spPr>
          <a:xfrm>
            <a:off x="451449" y="313489"/>
            <a:ext cx="8540151" cy="523220"/>
          </a:xfrm>
          <a:prstGeom prst="rect">
            <a:avLst/>
          </a:prstGeom>
          <a:noFill/>
        </p:spPr>
        <p:txBody>
          <a:bodyPr wrap="square" rtlCol="0">
            <a:spAutoFit/>
          </a:bodyPr>
          <a:lstStyle/>
          <a:p>
            <a:pPr algn="r"/>
            <a:r>
              <a:rPr lang="en-US" sz="2800" b="1" dirty="0" smtClean="0">
                <a:latin typeface="+mj-lt"/>
              </a:rPr>
              <a:t>Alternative Concepts</a:t>
            </a:r>
          </a:p>
        </p:txBody>
      </p:sp>
      <p:sp>
        <p:nvSpPr>
          <p:cNvPr id="13" name="Text Box 2"/>
          <p:cNvSpPr txBox="1">
            <a:spLocks noChangeArrowheads="1"/>
          </p:cNvSpPr>
          <p:nvPr/>
        </p:nvSpPr>
        <p:spPr bwMode="auto">
          <a:xfrm>
            <a:off x="146050" y="6284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4CD6DFAD-06B0-4A2D-9556-CA2667309EE4}" type="slidenum">
              <a:rPr lang="en-US"/>
              <a:pPr eaLnBrk="1" hangingPunct="1"/>
              <a:t>9</a:t>
            </a:fld>
            <a:endParaRPr lang="en-US" dirty="0"/>
          </a:p>
        </p:txBody>
      </p:sp>
      <p:sp>
        <p:nvSpPr>
          <p:cNvPr id="14" name="Rectangle 4"/>
          <p:cNvSpPr>
            <a:spLocks noGrp="1" noChangeArrowheads="1"/>
          </p:cNvSpPr>
          <p:nvPr>
            <p:ph type="dt" sz="quarter" idx="10"/>
          </p:nvPr>
        </p:nvSpPr>
        <p:spPr>
          <a:xfrm>
            <a:off x="457200" y="6245225"/>
            <a:ext cx="2971800" cy="476250"/>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Department of Transportation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44929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FCDOT">
  <a:themeElements>
    <a:clrScheme name="FCD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CDO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FCD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CD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CD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CD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CD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CD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CD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CD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CD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CD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CD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CD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6735</TotalTime>
  <Words>2655</Words>
  <Application>Microsoft Office PowerPoint</Application>
  <PresentationFormat>On-screen Show (4:3)</PresentationFormat>
  <Paragraphs>317</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Franklin Gothic Book</vt:lpstr>
      <vt:lpstr>Franklin Gothic Demi</vt:lpstr>
      <vt:lpstr>Franklin Gothic Demi Cond</vt:lpstr>
      <vt:lpstr>Tahoma</vt:lpstr>
      <vt:lpstr>Times New Roman</vt:lpstr>
      <vt:lpstr>Wingdings</vt:lpstr>
      <vt:lpstr>FCDOT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Fairfax County Government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Lannon</dc:creator>
  <cp:lastModifiedBy>Lam, Calvin C.</cp:lastModifiedBy>
  <cp:revision>463</cp:revision>
  <cp:lastPrinted>2015-12-01T13:56:07Z</cp:lastPrinted>
  <dcterms:created xsi:type="dcterms:W3CDTF">2005-08-25T13:54:33Z</dcterms:created>
  <dcterms:modified xsi:type="dcterms:W3CDTF">2015-12-01T14:01:38Z</dcterms:modified>
</cp:coreProperties>
</file>