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370" r:id="rId1"/>
  </p:sldMasterIdLst>
  <p:notesMasterIdLst>
    <p:notesMasterId r:id="rId16"/>
  </p:notesMasterIdLst>
  <p:handoutMasterIdLst>
    <p:handoutMasterId r:id="rId17"/>
  </p:handoutMasterIdLst>
  <p:sldIdLst>
    <p:sldId id="316" r:id="rId2"/>
    <p:sldId id="390" r:id="rId3"/>
    <p:sldId id="391" r:id="rId4"/>
    <p:sldId id="406" r:id="rId5"/>
    <p:sldId id="415" r:id="rId6"/>
    <p:sldId id="414" r:id="rId7"/>
    <p:sldId id="405" r:id="rId8"/>
    <p:sldId id="407" r:id="rId9"/>
    <p:sldId id="408" r:id="rId10"/>
    <p:sldId id="409" r:id="rId11"/>
    <p:sldId id="413" r:id="rId12"/>
    <p:sldId id="411" r:id="rId13"/>
    <p:sldId id="388" r:id="rId14"/>
    <p:sldId id="389" r:id="rId15"/>
  </p:sldIdLst>
  <p:sldSz cx="9144000" cy="6858000" type="screen4x3"/>
  <p:notesSz cx="92233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0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nix, Wesley T" initials="MWT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6" autoAdjust="0"/>
    <p:restoredTop sz="73371" autoAdjust="0"/>
  </p:normalViewPr>
  <p:slideViewPr>
    <p:cSldViewPr>
      <p:cViewPr varScale="1">
        <p:scale>
          <a:sx n="85" d="100"/>
          <a:sy n="85" d="100"/>
        </p:scale>
        <p:origin x="23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-2358" y="-114"/>
      </p:cViewPr>
      <p:guideLst>
        <p:guide orient="horz" pos="2208"/>
        <p:guide pos="29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2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01603" y="58738"/>
            <a:ext cx="88153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12995" name="Picture 7" descr="CoSeal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97" y="93673"/>
            <a:ext cx="862012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1493847" y="211143"/>
            <a:ext cx="45529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dirty="0" smtClean="0">
                <a:latin typeface="Times New Roman" pitchFamily="18" charset="0"/>
              </a:rPr>
              <a:t>County of Fairfax, Virginia</a:t>
            </a:r>
            <a:endParaRPr lang="en-US" dirty="0" smtClean="0"/>
          </a:p>
        </p:txBody>
      </p:sp>
      <p:sp>
        <p:nvSpPr>
          <p:cNvPr id="212997" name="Line 9"/>
          <p:cNvSpPr>
            <a:spLocks noChangeShapeType="1"/>
          </p:cNvSpPr>
          <p:nvPr/>
        </p:nvSpPr>
        <p:spPr bwMode="auto">
          <a:xfrm>
            <a:off x="1538288" y="466725"/>
            <a:ext cx="7378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212998" name="Rectangle 10"/>
          <p:cNvSpPr>
            <a:spLocks noChangeArrowheads="1"/>
          </p:cNvSpPr>
          <p:nvPr/>
        </p:nvSpPr>
        <p:spPr bwMode="auto">
          <a:xfrm>
            <a:off x="407995" y="6484945"/>
            <a:ext cx="389731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/>
          <a:p>
            <a:r>
              <a:rPr lang="en-US" sz="1000" dirty="0"/>
              <a:t>Department of Transportation</a:t>
            </a:r>
          </a:p>
          <a:p>
            <a:endParaRPr lang="en-US" sz="1000" dirty="0"/>
          </a:p>
          <a:p>
            <a:endParaRPr lang="en-US" sz="1000" dirty="0"/>
          </a:p>
        </p:txBody>
      </p:sp>
      <p:pic>
        <p:nvPicPr>
          <p:cNvPr id="212999" name="Picture 11" descr="logo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83" y="6543679"/>
            <a:ext cx="1341438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3000" name="Line 12"/>
          <p:cNvSpPr>
            <a:spLocks noChangeShapeType="1"/>
          </p:cNvSpPr>
          <p:nvPr/>
        </p:nvSpPr>
        <p:spPr bwMode="auto">
          <a:xfrm>
            <a:off x="512772" y="6484938"/>
            <a:ext cx="799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3997328" y="6648458"/>
            <a:ext cx="1023938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4A5F8C9B-FB2F-4D16-8C26-D58F91538FDE}" type="slidenum">
              <a:rPr lang="en-US" sz="1000" smtClean="0"/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410916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01603" y="0"/>
            <a:ext cx="88153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4438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41638" y="649288"/>
            <a:ext cx="3340100" cy="250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3330581"/>
            <a:ext cx="7378700" cy="3036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pic>
        <p:nvPicPr>
          <p:cNvPr id="144389" name="Picture 8" descr="logo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83" y="6543679"/>
            <a:ext cx="1341438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90" name="Picture 15" descr="CoSeal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97" y="93673"/>
            <a:ext cx="862012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ext Box 17"/>
          <p:cNvSpPr txBox="1">
            <a:spLocks noChangeArrowheads="1"/>
          </p:cNvSpPr>
          <p:nvPr/>
        </p:nvSpPr>
        <p:spPr bwMode="auto">
          <a:xfrm>
            <a:off x="1493847" y="211143"/>
            <a:ext cx="45529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dirty="0" smtClean="0">
                <a:latin typeface="Times New Roman" pitchFamily="18" charset="0"/>
              </a:rPr>
              <a:t>County of Fairfax, Virginia</a:t>
            </a:r>
            <a:endParaRPr lang="en-US" dirty="0" smtClean="0"/>
          </a:p>
        </p:txBody>
      </p:sp>
      <p:sp>
        <p:nvSpPr>
          <p:cNvPr id="144392" name="Line 20"/>
          <p:cNvSpPr>
            <a:spLocks noChangeShapeType="1"/>
          </p:cNvSpPr>
          <p:nvPr/>
        </p:nvSpPr>
        <p:spPr bwMode="auto">
          <a:xfrm>
            <a:off x="1538288" y="466725"/>
            <a:ext cx="7378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144393" name="Line 21"/>
          <p:cNvSpPr>
            <a:spLocks noChangeShapeType="1"/>
          </p:cNvSpPr>
          <p:nvPr/>
        </p:nvSpPr>
        <p:spPr bwMode="auto">
          <a:xfrm>
            <a:off x="512772" y="6484938"/>
            <a:ext cx="799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144394" name="Rectangle 22"/>
          <p:cNvSpPr>
            <a:spLocks noChangeArrowheads="1"/>
          </p:cNvSpPr>
          <p:nvPr/>
        </p:nvSpPr>
        <p:spPr bwMode="auto">
          <a:xfrm>
            <a:off x="407995" y="6484945"/>
            <a:ext cx="389731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/>
          <a:p>
            <a:r>
              <a:rPr lang="en-US" sz="1000" dirty="0"/>
              <a:t>Department of Transportation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6395" name="Text Box 24"/>
          <p:cNvSpPr txBox="1">
            <a:spLocks noChangeArrowheads="1"/>
          </p:cNvSpPr>
          <p:nvPr/>
        </p:nvSpPr>
        <p:spPr bwMode="auto">
          <a:xfrm>
            <a:off x="3997328" y="6648458"/>
            <a:ext cx="1023938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177" tIns="46589" rIns="93177" bIns="465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359057-B5CD-481D-BC77-D30D74467F1C}" type="slidenum">
              <a:rPr lang="en-US" sz="1000" smtClean="0"/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016736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61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15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9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15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649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608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099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Does this include projects under construction by VDOT, like the signal rebuild  projects AND projects like the Little Rocky Run Bridge Replacement project.</a:t>
            </a:r>
          </a:p>
        </p:txBody>
      </p:sp>
    </p:spTree>
    <p:extLst>
      <p:ext uri="{BB962C8B-B14F-4D97-AF65-F5344CB8AC3E}">
        <p14:creationId xmlns:p14="http://schemas.microsoft.com/office/powerpoint/2010/main" val="1661273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Does this include projects under construction by VDOT, like the signal rebuild  projects AND projects like the Little Rocky Run Bridge Replacement project.</a:t>
            </a:r>
          </a:p>
        </p:txBody>
      </p:sp>
    </p:spTree>
    <p:extLst>
      <p:ext uri="{BB962C8B-B14F-4D97-AF65-F5344CB8AC3E}">
        <p14:creationId xmlns:p14="http://schemas.microsoft.com/office/powerpoint/2010/main" val="300232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Does this include projects under construction by VDOT, like the signal rebuild  projects AND projects like the Little Rocky Run Bridge Replacement project.</a:t>
            </a:r>
          </a:p>
        </p:txBody>
      </p:sp>
    </p:spTree>
    <p:extLst>
      <p:ext uri="{BB962C8B-B14F-4D97-AF65-F5344CB8AC3E}">
        <p14:creationId xmlns:p14="http://schemas.microsoft.com/office/powerpoint/2010/main" val="3959635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69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889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65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01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8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3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7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9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21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9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9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78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3581400" y="701040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2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0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624" y="63022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109BC-FC12-400A-B26F-1EF2FA03E0D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8" descr="CoSealColor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9"/>
          <p:cNvSpPr txBox="1">
            <a:spLocks noChangeArrowheads="1"/>
          </p:cNvSpPr>
          <p:nvPr userDrawn="1"/>
        </p:nvSpPr>
        <p:spPr bwMode="auto">
          <a:xfrm>
            <a:off x="1185863" y="381000"/>
            <a:ext cx="33861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dirty="0" smtClean="0">
                <a:latin typeface="Times New Roman" pitchFamily="18" charset="0"/>
              </a:rPr>
              <a:t>County of Fairfax, Virginia</a:t>
            </a:r>
            <a:endParaRPr lang="en-US" dirty="0" smtClean="0"/>
          </a:p>
        </p:txBody>
      </p:sp>
      <p:pic>
        <p:nvPicPr>
          <p:cNvPr id="9" name="Picture 29" descr="FCDOT-Logo_COLOR_3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567" y="6302298"/>
            <a:ext cx="1004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185863" y="762000"/>
            <a:ext cx="74866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34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71" r:id="rId1"/>
    <p:sldLayoutId id="2147488372" r:id="rId2"/>
    <p:sldLayoutId id="2147488373" r:id="rId3"/>
    <p:sldLayoutId id="2147488374" r:id="rId4"/>
    <p:sldLayoutId id="2147488375" r:id="rId5"/>
    <p:sldLayoutId id="2147488376" r:id="rId6"/>
    <p:sldLayoutId id="2147488377" r:id="rId7"/>
    <p:sldLayoutId id="2147488378" r:id="rId8"/>
    <p:sldLayoutId id="2147488379" r:id="rId9"/>
    <p:sldLayoutId id="2147488380" r:id="rId10"/>
    <p:sldLayoutId id="214748838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>
                <a:latin typeface="Cambria" pitchFamily="18" charset="0"/>
              </a:rPr>
              <a:t>Transportation Priorities Plan </a:t>
            </a:r>
            <a:r>
              <a:rPr lang="en-US" dirty="0">
                <a:latin typeface="Cambria" pitchFamily="18" charset="0"/>
              </a:rPr>
              <a:t/>
            </a:r>
            <a:br>
              <a:rPr lang="en-US" dirty="0">
                <a:latin typeface="Cambria" pitchFamily="18" charset="0"/>
              </a:rPr>
            </a:br>
            <a:r>
              <a:rPr lang="en-US" sz="4000" dirty="0" smtClean="0">
                <a:latin typeface="Cambria" pitchFamily="18" charset="0"/>
              </a:rPr>
              <a:t>Future Updates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828800"/>
          </a:xfrm>
        </p:spPr>
        <p:txBody>
          <a:bodyPr>
            <a:normAutofit fontScale="62500" lnSpcReduction="20000"/>
          </a:bodyPr>
          <a:lstStyle/>
          <a:p>
            <a:pPr eaLnBrk="1" hangingPunct="1"/>
            <a:endParaRPr lang="en-US" dirty="0" smtClean="0">
              <a:latin typeface="Cambria" panose="02040503050406030204" pitchFamily="18" charset="0"/>
            </a:endParaRPr>
          </a:p>
          <a:p>
            <a:pPr eaLnBrk="1" hangingPunct="1"/>
            <a:r>
              <a:rPr lang="en-US" dirty="0" smtClean="0">
                <a:latin typeface="Cambria" panose="02040503050406030204" pitchFamily="18" charset="0"/>
              </a:rPr>
              <a:t>Ray Johnson and Tom Biesiadny</a:t>
            </a:r>
          </a:p>
          <a:p>
            <a:pPr eaLnBrk="1" hangingPunct="1"/>
            <a:r>
              <a:rPr lang="en-US" dirty="0" smtClean="0">
                <a:latin typeface="Cambria" panose="02040503050406030204" pitchFamily="18" charset="0"/>
              </a:rPr>
              <a:t>Fairfax County Department of Transportation</a:t>
            </a:r>
          </a:p>
          <a:p>
            <a:pPr eaLnBrk="1" hangingPunct="1"/>
            <a:endParaRPr lang="en-US" sz="2800" dirty="0" smtClean="0">
              <a:latin typeface="Cambria" panose="02040503050406030204" pitchFamily="18" charset="0"/>
            </a:endParaRPr>
          </a:p>
          <a:p>
            <a:pPr eaLnBrk="1" hangingPunct="1"/>
            <a:r>
              <a:rPr lang="en-US" sz="2800" dirty="0" smtClean="0">
                <a:latin typeface="Cambria" panose="02040503050406030204" pitchFamily="18" charset="0"/>
              </a:rPr>
              <a:t>Board Transportation Committee</a:t>
            </a:r>
          </a:p>
          <a:p>
            <a:pPr eaLnBrk="1" hangingPunct="1"/>
            <a:r>
              <a:rPr lang="en-US" sz="2400" dirty="0" smtClean="0">
                <a:latin typeface="Cambria" panose="02040503050406030204" pitchFamily="18" charset="0"/>
              </a:rPr>
              <a:t>December 1,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Factors Potentially Impacting TPP Update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752600"/>
            <a:ext cx="8458200" cy="45720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Revenue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Projections for state revenue unknown due to HB2.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However, staff will assume a reasonable level of support that should be available to the County.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Other revenue sources appear to be generally tracking with projections. </a:t>
            </a: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Revised Cost Estimates</a:t>
            </a:r>
            <a:r>
              <a:rPr lang="en-US" sz="2400" dirty="0" smtClean="0">
                <a:latin typeface="Cambria" pitchFamily="18" charset="0"/>
              </a:rPr>
              <a:t> 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Increased cost estimates will be addressed with: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Cost reductions from other projects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Increase revenues above estimates, if any (FY15 – FY20)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New projected funding (FY21 – FY24)</a:t>
            </a:r>
            <a:endParaRPr lang="en-US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1624" y="1066800"/>
            <a:ext cx="8311376" cy="51435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200" dirty="0">
                <a:latin typeface="Cambria" pitchFamily="18" charset="0"/>
              </a:rPr>
              <a:t>NVTA Process and the TPP Update	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1624" y="1600200"/>
            <a:ext cx="8311376" cy="3429000"/>
          </a:xfrm>
        </p:spPr>
        <p:txBody>
          <a:bodyPr>
            <a:noAutofit/>
          </a:bodyPr>
          <a:lstStyle/>
          <a:p>
            <a:pPr marL="257175" indent="-257175" algn="l">
              <a:spcBef>
                <a:spcPts val="225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Cambria" pitchFamily="18" charset="0"/>
              </a:rPr>
              <a:t>NVTA has begun updating TransAction, its long-range transportation plan.  </a:t>
            </a:r>
            <a:r>
              <a:rPr lang="en-US" sz="2200" dirty="0" smtClean="0">
                <a:latin typeface="Cambria" pitchFamily="18" charset="0"/>
              </a:rPr>
              <a:t>TransAction includes transportation network and land use information through the current Regional Constrained Long Range Plan (CLRP) outlook, currently 2040.  </a:t>
            </a:r>
          </a:p>
          <a:p>
            <a:pPr marL="600075" lvl="1" indent="-257175" algn="l">
              <a:spcBef>
                <a:spcPts val="225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The plan is expected to be complete in fall 2017.  </a:t>
            </a:r>
          </a:p>
          <a:p>
            <a:pPr marL="257175" indent="-257175" algn="l">
              <a:spcBef>
                <a:spcPts val="225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Projects </a:t>
            </a:r>
            <a:r>
              <a:rPr lang="en-US" sz="2200" dirty="0">
                <a:latin typeface="Cambria" pitchFamily="18" charset="0"/>
              </a:rPr>
              <a:t>must be included in TransAction to be eligible for NVTA regional funding.  </a:t>
            </a:r>
          </a:p>
          <a:p>
            <a:pPr marL="600075" lvl="1" indent="-257175" algn="l">
              <a:spcBef>
                <a:spcPts val="225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NVTA’s </a:t>
            </a:r>
            <a:r>
              <a:rPr lang="en-US" sz="2000" dirty="0">
                <a:solidFill>
                  <a:schemeClr val="tx1"/>
                </a:solidFill>
                <a:latin typeface="Cambria" pitchFamily="18" charset="0"/>
              </a:rPr>
              <a:t>next funding Call for Projects </a:t>
            </a: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will likely occur after the TransAction update is complete. </a:t>
            </a:r>
          </a:p>
          <a:p>
            <a:pPr marL="257175" indent="-257175" algn="l">
              <a:spcBef>
                <a:spcPts val="225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Cambria" pitchFamily="18" charset="0"/>
              </a:rPr>
              <a:t>County staff </a:t>
            </a:r>
            <a:r>
              <a:rPr lang="en-US" sz="2200" dirty="0" smtClean="0">
                <a:latin typeface="Cambria" pitchFamily="18" charset="0"/>
              </a:rPr>
              <a:t>is reviewing </a:t>
            </a:r>
            <a:r>
              <a:rPr lang="en-US" sz="2200" dirty="0">
                <a:latin typeface="Cambria" pitchFamily="18" charset="0"/>
              </a:rPr>
              <a:t>the current TransAction </a:t>
            </a:r>
            <a:r>
              <a:rPr lang="en-US" sz="2200" dirty="0" smtClean="0">
                <a:latin typeface="Cambria" pitchFamily="18" charset="0"/>
              </a:rPr>
              <a:t>plan, participating in the update, and will return to the Board to discuss recommended project changes and additions.  </a:t>
            </a:r>
            <a:endParaRPr lang="en-US" sz="2200" dirty="0">
              <a:latin typeface="Cambria" pitchFamily="18" charset="0"/>
            </a:endParaRPr>
          </a:p>
          <a:p>
            <a:pPr marL="257175" indent="-257175" algn="l">
              <a:spcBef>
                <a:spcPts val="225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The County will submit projects to NVTA for inclusion in the Plan.  </a:t>
            </a:r>
            <a:endParaRPr lang="en-US" sz="2200" dirty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HB2 Process and the TPP Update	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6523" y="1752600"/>
            <a:ext cx="8452339" cy="4572000"/>
          </a:xfrm>
        </p:spPr>
        <p:txBody>
          <a:bodyPr>
            <a:normAutofit/>
          </a:bodyPr>
          <a:lstStyle/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HB2 applications for FY18 – FY23 due Fall 2016.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Only unprogrammed revenues (FY22 – FY23) will be considered for approval. </a:t>
            </a:r>
            <a:endParaRPr lang="en-US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Will include revenues for FY18 – FY21, but these revenues were programmed under previous SYIP approval (~June 2016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).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Then, applications will be submitted every other year.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Next round of HB2 applications (FY20 – FY25) will be due Fall 2018.</a:t>
            </a: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600" dirty="0"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/>
              </a:solidFill>
              <a:latin typeface="Cambria" pitchFamily="18" charset="0"/>
            </a:endParaRP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ambria" panose="02040503050406030204" pitchFamily="18" charset="0"/>
              </a:rPr>
              <a:t>Next Steps</a:t>
            </a:r>
            <a:endParaRPr 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latin typeface="Cambria" pitchFamily="18" charset="0"/>
              </a:rPr>
              <a:t>Receive feedback from the Board on staff’s proposed schedule and process for the TPP update.</a:t>
            </a:r>
          </a:p>
          <a:p>
            <a:r>
              <a:rPr lang="en-US" sz="2200" dirty="0" smtClean="0">
                <a:latin typeface="Cambria" pitchFamily="18" charset="0"/>
              </a:rPr>
              <a:t>Begin working on the scheduled activities and follow up on suggestions from the Board.</a:t>
            </a:r>
          </a:p>
          <a:p>
            <a:r>
              <a:rPr lang="en-US" sz="2200" dirty="0" smtClean="0">
                <a:latin typeface="Cambria" pitchFamily="18" charset="0"/>
              </a:rPr>
              <a:t>Provide periodic progress reports to the Board.</a:t>
            </a:r>
          </a:p>
          <a:p>
            <a:r>
              <a:rPr lang="en-US" sz="2200" dirty="0">
                <a:latin typeface="Cambria" pitchFamily="18" charset="0"/>
              </a:rPr>
              <a:t>Long term impacts on the TPP of the I-66 Outside the Beltway project to be determined based on CTB action.</a:t>
            </a:r>
          </a:p>
          <a:p>
            <a:r>
              <a:rPr lang="en-US" sz="2200" dirty="0">
                <a:latin typeface="Cambria" pitchFamily="18" charset="0"/>
              </a:rPr>
              <a:t>Staff will </a:t>
            </a:r>
            <a:r>
              <a:rPr lang="en-US" sz="2200" dirty="0" smtClean="0">
                <a:latin typeface="Cambria" pitchFamily="18" charset="0"/>
              </a:rPr>
              <a:t>return to the Board in February 2016  with funding allocation adjustments based on changes since January 28, 2014.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6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>
                <a:latin typeface="Cambria" pitchFamily="18" charset="0"/>
              </a:rPr>
              <a:t>Questions/Comments?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4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Background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752600"/>
            <a:ext cx="8458200" cy="4572000"/>
          </a:xfrm>
        </p:spPr>
        <p:txBody>
          <a:bodyPr>
            <a:normAutofit fontScale="92500" lnSpcReduction="10000"/>
          </a:bodyPr>
          <a:lstStyle/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On January 28, 2014, the Board of Supervisors adopted the six-year transportation project priorities for FY 2015-FY 2020.  The Transportation Priorities Plan (TPP) included approximately 220 projects worth about $1.4 </a:t>
            </a:r>
            <a:r>
              <a:rPr lang="en-US" sz="2200" dirty="0">
                <a:latin typeface="Cambria" pitchFamily="18" charset="0"/>
              </a:rPr>
              <a:t>billion from multiple local, regional and state </a:t>
            </a:r>
            <a:r>
              <a:rPr lang="en-US" sz="2200" dirty="0" smtClean="0">
                <a:latin typeface="Cambria" pitchFamily="18" charset="0"/>
              </a:rPr>
              <a:t>funding sources.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The Board also directed </a:t>
            </a:r>
            <a:r>
              <a:rPr lang="en-US" sz="2200" dirty="0">
                <a:latin typeface="Cambria" pitchFamily="18" charset="0"/>
              </a:rPr>
              <a:t>staff to return with project </a:t>
            </a:r>
            <a:r>
              <a:rPr lang="en-US" sz="2200" dirty="0" smtClean="0">
                <a:latin typeface="Cambria" pitchFamily="18" charset="0"/>
              </a:rPr>
              <a:t>timelines that consider the following:</a:t>
            </a:r>
            <a:endParaRPr lang="en-US" sz="2200" dirty="0">
              <a:latin typeface="Cambria" pitchFamily="18" charset="0"/>
            </a:endParaRP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Advance highest priority 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projects first.</a:t>
            </a:r>
            <a:endParaRPr lang="en-US" sz="2200" dirty="0">
              <a:solidFill>
                <a:schemeClr val="tx1"/>
              </a:solidFill>
              <a:latin typeface="Cambria" pitchFamily="18" charset="0"/>
            </a:endParaRP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Spread projects across six-year 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timeframe.</a:t>
            </a:r>
            <a:endParaRPr lang="en-US" sz="2200" dirty="0">
              <a:solidFill>
                <a:schemeClr val="tx1"/>
              </a:solidFill>
              <a:latin typeface="Cambria" pitchFamily="18" charset="0"/>
            </a:endParaRP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Respect funding limitations, restrictions, and 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availability; and follow </a:t>
            </a: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guidelines or requirements set by funding decision-makers (NVTA, CTB, etc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.).</a:t>
            </a:r>
            <a:endParaRPr lang="en-US" sz="2200" dirty="0">
              <a:solidFill>
                <a:schemeClr val="tx1"/>
              </a:solidFill>
              <a:latin typeface="Cambria" pitchFamily="18" charset="0"/>
            </a:endParaRP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Consider project complexity, size, and geographic 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location.</a:t>
            </a:r>
            <a:endParaRPr lang="en-US" sz="2200" dirty="0">
              <a:solidFill>
                <a:schemeClr val="tx1"/>
              </a:solidFill>
              <a:latin typeface="Cambria" pitchFamily="18" charset="0"/>
            </a:endParaRP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Consider input from implementation partners, particularly 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VDOT.</a:t>
            </a:r>
            <a:endParaRPr lang="en-US" sz="2200" dirty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2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200" dirty="0" smtClean="0">
              <a:latin typeface="Cambria" pitchFamily="18" charset="0"/>
            </a:endParaRP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endParaRPr lang="en-US" sz="2200" dirty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What Was Approved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34884"/>
              </p:ext>
            </p:extLst>
          </p:nvPr>
        </p:nvGraphicFramePr>
        <p:xfrm>
          <a:off x="1524000" y="1760220"/>
          <a:ext cx="6096000" cy="377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in mils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$195.0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Extensions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$115.3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Spot Roadway/Intersection</a:t>
                      </a:r>
                      <a:r>
                        <a:rPr lang="en-US" baseline="0" dirty="0" smtClean="0"/>
                        <a:t> Improvements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$66.0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Roadway Widenings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$381.3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Transit Capital/Operating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$326.8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Pedestrian</a:t>
                      </a:r>
                      <a:r>
                        <a:rPr lang="en-US" baseline="0" dirty="0" smtClean="0"/>
                        <a:t> and Bicycle Projects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$204.0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Reserve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Additional Funding for Previously Approved Projects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$132.7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Total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$1,431.1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97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676400"/>
            <a:ext cx="8458200" cy="4572000"/>
          </a:xfrm>
        </p:spPr>
        <p:txBody>
          <a:bodyPr numCol="1">
            <a:normAutofit/>
          </a:bodyPr>
          <a:lstStyle/>
          <a:p>
            <a:pPr algn="l">
              <a:spcBef>
                <a:spcPts val="300"/>
              </a:spcBef>
              <a:buSzPct val="115000"/>
              <a:defRPr/>
            </a:pPr>
            <a:r>
              <a:rPr lang="en-US" sz="2200" b="1" u="sng" dirty="0" smtClean="0">
                <a:latin typeface="Cambria" pitchFamily="18" charset="0"/>
              </a:rPr>
              <a:t>Seven projects have been completed</a:t>
            </a:r>
            <a:endParaRPr lang="en-US" sz="2200" b="1" dirty="0" smtClean="0">
              <a:latin typeface="Cambria" pitchFamily="18" charset="0"/>
            </a:endParaRPr>
          </a:p>
          <a:p>
            <a:pPr algn="l">
              <a:spcBef>
                <a:spcPts val="300"/>
              </a:spcBef>
              <a:buSzPct val="115000"/>
              <a:defRPr/>
            </a:pPr>
            <a:r>
              <a:rPr lang="en-US" sz="2400" dirty="0">
                <a:latin typeface="Cambria" pitchFamily="18" charset="0"/>
              </a:rPr>
              <a:t>Pedestrian </a:t>
            </a:r>
            <a:r>
              <a:rPr lang="en-US" sz="2400" dirty="0" smtClean="0">
                <a:latin typeface="Cambria" pitchFamily="18" charset="0"/>
              </a:rPr>
              <a:t>signalization </a:t>
            </a:r>
            <a:r>
              <a:rPr lang="en-US" sz="2400" dirty="0">
                <a:latin typeface="Cambria" pitchFamily="18" charset="0"/>
              </a:rPr>
              <a:t>i</a:t>
            </a:r>
            <a:r>
              <a:rPr lang="en-US" sz="2400" dirty="0" smtClean="0">
                <a:latin typeface="Cambria" pitchFamily="18" charset="0"/>
              </a:rPr>
              <a:t>mprovements </a:t>
            </a:r>
            <a:r>
              <a:rPr lang="en-US" sz="2400" dirty="0">
                <a:latin typeface="Cambria" pitchFamily="18" charset="0"/>
              </a:rPr>
              <a:t>completed by </a:t>
            </a:r>
            <a:r>
              <a:rPr lang="en-US" sz="2400" dirty="0" smtClean="0">
                <a:latin typeface="Cambria" pitchFamily="18" charset="0"/>
              </a:rPr>
              <a:t>VDOT: 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Braddock </a:t>
            </a:r>
            <a:r>
              <a:rPr lang="en-US" sz="2200" dirty="0">
                <a:latin typeface="Cambria" pitchFamily="18" charset="0"/>
              </a:rPr>
              <a:t>Rd/Olley </a:t>
            </a:r>
            <a:r>
              <a:rPr lang="en-US" sz="2200" dirty="0" smtClean="0">
                <a:latin typeface="Cambria" pitchFamily="18" charset="0"/>
              </a:rPr>
              <a:t>Ln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Backlick </a:t>
            </a:r>
            <a:r>
              <a:rPr lang="en-US" sz="2200" dirty="0">
                <a:latin typeface="Cambria" pitchFamily="18" charset="0"/>
              </a:rPr>
              <a:t>Rd/Edsall </a:t>
            </a:r>
            <a:r>
              <a:rPr lang="en-US" sz="2200" dirty="0" smtClean="0">
                <a:latin typeface="Cambria" pitchFamily="18" charset="0"/>
              </a:rPr>
              <a:t>Rd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Edsall </a:t>
            </a:r>
            <a:r>
              <a:rPr lang="en-US" sz="2200" dirty="0">
                <a:latin typeface="Cambria" pitchFamily="18" charset="0"/>
              </a:rPr>
              <a:t>Rd/Montgomery </a:t>
            </a:r>
            <a:r>
              <a:rPr lang="en-US" sz="2200" dirty="0" smtClean="0">
                <a:latin typeface="Cambria" pitchFamily="18" charset="0"/>
              </a:rPr>
              <a:t>St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Route </a:t>
            </a:r>
            <a:r>
              <a:rPr lang="en-US" sz="2200" dirty="0">
                <a:latin typeface="Cambria" pitchFamily="18" charset="0"/>
              </a:rPr>
              <a:t>50/Gallows </a:t>
            </a:r>
            <a:r>
              <a:rPr lang="en-US" sz="2200" dirty="0" smtClean="0">
                <a:latin typeface="Cambria" pitchFamily="18" charset="0"/>
              </a:rPr>
              <a:t>Rd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Jermantown </a:t>
            </a:r>
            <a:r>
              <a:rPr lang="en-US" sz="2200" dirty="0">
                <a:latin typeface="Cambria" pitchFamily="18" charset="0"/>
              </a:rPr>
              <a:t>Rd/Arrowhead </a:t>
            </a:r>
            <a:r>
              <a:rPr lang="en-US" sz="2200" dirty="0" smtClean="0">
                <a:latin typeface="Cambria" pitchFamily="18" charset="0"/>
              </a:rPr>
              <a:t>Dr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Route </a:t>
            </a:r>
            <a:r>
              <a:rPr lang="en-US" sz="2200" dirty="0">
                <a:latin typeface="Cambria" pitchFamily="18" charset="0"/>
              </a:rPr>
              <a:t>236/Old Columbia </a:t>
            </a:r>
            <a:r>
              <a:rPr lang="en-US" sz="2200" dirty="0" smtClean="0">
                <a:latin typeface="Cambria" pitchFamily="18" charset="0"/>
              </a:rPr>
              <a:t>Pike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itchFamily="18" charset="0"/>
              </a:rPr>
              <a:t>Franconia </a:t>
            </a:r>
            <a:r>
              <a:rPr lang="en-US" sz="2200" dirty="0">
                <a:latin typeface="Cambria" pitchFamily="18" charset="0"/>
              </a:rPr>
              <a:t>Rd/Telegraph </a:t>
            </a:r>
            <a:r>
              <a:rPr lang="en-US" sz="2200" dirty="0" smtClean="0">
                <a:latin typeface="Cambria" pitchFamily="18" charset="0"/>
              </a:rPr>
              <a:t>Rd</a:t>
            </a:r>
          </a:p>
          <a:p>
            <a:pPr algn="l">
              <a:spcBef>
                <a:spcPts val="300"/>
              </a:spcBef>
              <a:buSzPct val="115000"/>
              <a:defRPr/>
            </a:pPr>
            <a:endParaRPr lang="en-US" sz="2200" b="1" dirty="0" smtClean="0">
              <a:latin typeface="Cambria" pitchFamily="18" charset="0"/>
            </a:endParaRPr>
          </a:p>
          <a:p>
            <a:pPr algn="l">
              <a:spcBef>
                <a:spcPts val="300"/>
              </a:spcBef>
              <a:buSzPct val="115000"/>
              <a:defRPr/>
            </a:pPr>
            <a:endParaRPr lang="en-US" sz="2200" b="1" dirty="0">
              <a:latin typeface="Cambria" pitchFamily="18" charset="0"/>
            </a:endParaRPr>
          </a:p>
          <a:p>
            <a:pPr algn="l">
              <a:spcBef>
                <a:spcPts val="300"/>
              </a:spcBef>
              <a:buSzPct val="115000"/>
              <a:defRPr/>
            </a:pPr>
            <a:endParaRPr lang="en-US" sz="2200" b="1" dirty="0" smtClean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dirty="0" smtClean="0">
                <a:latin typeface="Cambria" pitchFamily="18" charset="0"/>
              </a:rPr>
              <a:t>Status of TPP Project Implementation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1624" y="5562600"/>
            <a:ext cx="685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*Does </a:t>
            </a:r>
            <a:r>
              <a:rPr lang="en-US" b="1" dirty="0">
                <a:latin typeface="Cambria" pitchFamily="18" charset="0"/>
              </a:rPr>
              <a:t>not include projects </a:t>
            </a:r>
            <a:r>
              <a:rPr lang="en-US" b="1" dirty="0" smtClean="0">
                <a:latin typeface="Cambria" pitchFamily="18" charset="0"/>
              </a:rPr>
              <a:t>approved prior to January 28, 2014.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676400"/>
            <a:ext cx="8458200" cy="3733800"/>
          </a:xfrm>
        </p:spPr>
        <p:txBody>
          <a:bodyPr numCol="1">
            <a:noAutofit/>
          </a:bodyPr>
          <a:lstStyle/>
          <a:p>
            <a:pPr algn="l">
              <a:spcBef>
                <a:spcPts val="300"/>
              </a:spcBef>
              <a:buSzPct val="115000"/>
              <a:defRPr/>
            </a:pPr>
            <a:r>
              <a:rPr lang="en-US" sz="1800" b="1" u="sng" dirty="0">
                <a:latin typeface="Cambria" panose="02040503050406030204" pitchFamily="18" charset="0"/>
              </a:rPr>
              <a:t>Under Construction</a:t>
            </a:r>
          </a:p>
          <a:p>
            <a:pPr marL="285750" indent="-28575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mbria" panose="02040503050406030204" pitchFamily="18" charset="0"/>
              </a:rPr>
              <a:t>Town Center Parkway Underpinning (as part of Dulles Rail)</a:t>
            </a:r>
          </a:p>
          <a:p>
            <a:pPr marL="285750" indent="-28575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mbria" panose="02040503050406030204" pitchFamily="18" charset="0"/>
              </a:rPr>
              <a:t>Route 7 DTR Bridge Widening</a:t>
            </a:r>
          </a:p>
          <a:p>
            <a:pPr algn="l">
              <a:spcBef>
                <a:spcPts val="300"/>
              </a:spcBef>
              <a:buSzPct val="115000"/>
              <a:defRPr/>
            </a:pPr>
            <a:endParaRPr lang="en-US" sz="1800" b="1" u="sng" dirty="0">
              <a:latin typeface="Cambria" panose="02040503050406030204" pitchFamily="18" charset="0"/>
            </a:endParaRPr>
          </a:p>
          <a:p>
            <a:pPr algn="l">
              <a:spcBef>
                <a:spcPts val="300"/>
              </a:spcBef>
              <a:buSzPct val="115000"/>
              <a:defRPr/>
            </a:pPr>
            <a:r>
              <a:rPr lang="en-US" sz="1800" b="1" u="sng" dirty="0" smtClean="0">
                <a:latin typeface="Cambria" panose="02040503050406030204" pitchFamily="18" charset="0"/>
              </a:rPr>
              <a:t>Design Underway </a:t>
            </a:r>
          </a:p>
          <a:p>
            <a:pPr marL="285750" indent="-28575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mbria" panose="02040503050406030204" pitchFamily="18" charset="0"/>
              </a:rPr>
              <a:t>Frontier Drive Extension w/ braided ramps</a:t>
            </a:r>
          </a:p>
          <a:p>
            <a:pPr marL="285750" indent="-28575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mbria" panose="02040503050406030204" pitchFamily="18" charset="0"/>
              </a:rPr>
              <a:t>Rolling </a:t>
            </a:r>
            <a:r>
              <a:rPr lang="en-US" sz="1800" dirty="0">
                <a:latin typeface="Cambria" panose="02040503050406030204" pitchFamily="18" charset="0"/>
              </a:rPr>
              <a:t>Road </a:t>
            </a:r>
            <a:r>
              <a:rPr lang="en-US" sz="1800" dirty="0" smtClean="0">
                <a:latin typeface="Cambria" panose="02040503050406030204" pitchFamily="18" charset="0"/>
              </a:rPr>
              <a:t>Widening Old Keene Mill to Fairfax County Parkway</a:t>
            </a:r>
          </a:p>
          <a:p>
            <a:pPr marL="285750" indent="-28575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mbria" panose="02040503050406030204" pitchFamily="18" charset="0"/>
              </a:rPr>
              <a:t>Route </a:t>
            </a:r>
            <a:r>
              <a:rPr lang="en-US" sz="1800" dirty="0">
                <a:latin typeface="Cambria" panose="02040503050406030204" pitchFamily="18" charset="0"/>
              </a:rPr>
              <a:t>1 from Mt Vernon to </a:t>
            </a:r>
            <a:r>
              <a:rPr lang="en-US" sz="1800" dirty="0" smtClean="0">
                <a:latin typeface="Cambria" panose="02040503050406030204" pitchFamily="18" charset="0"/>
              </a:rPr>
              <a:t>Napper</a:t>
            </a:r>
            <a:endParaRPr lang="en-US" sz="1800" dirty="0">
              <a:latin typeface="Cambria" panose="02040503050406030204" pitchFamily="18" charset="0"/>
            </a:endParaRPr>
          </a:p>
          <a:p>
            <a:pPr marL="285750" indent="-28575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mbria" panose="02040503050406030204" pitchFamily="18" charset="0"/>
              </a:rPr>
              <a:t>Route </a:t>
            </a:r>
            <a:r>
              <a:rPr lang="en-US" sz="1800" dirty="0">
                <a:latin typeface="Cambria" panose="02040503050406030204" pitchFamily="18" charset="0"/>
              </a:rPr>
              <a:t>7 from Jarrett Valley Drive to Reston </a:t>
            </a:r>
            <a:r>
              <a:rPr lang="en-US" sz="1800" dirty="0" smtClean="0">
                <a:latin typeface="Cambria" panose="02040503050406030204" pitchFamily="18" charset="0"/>
              </a:rPr>
              <a:t>Ave</a:t>
            </a:r>
          </a:p>
          <a:p>
            <a:pPr marL="285750" indent="-28575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mbria" panose="02040503050406030204" pitchFamily="18" charset="0"/>
            </a:endParaRPr>
          </a:p>
          <a:p>
            <a:pPr algn="l">
              <a:spcBef>
                <a:spcPts val="300"/>
              </a:spcBef>
              <a:buSzPct val="115000"/>
              <a:defRPr/>
            </a:pPr>
            <a:endParaRPr lang="en-US" sz="18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dirty="0" smtClean="0">
                <a:latin typeface="Cambria" pitchFamily="18" charset="0"/>
              </a:rPr>
              <a:t>Status of TPP Project Implementation (cont)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624" y="5562600"/>
            <a:ext cx="685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*Does </a:t>
            </a:r>
            <a:r>
              <a:rPr lang="en-US" b="1" dirty="0">
                <a:latin typeface="Cambria" pitchFamily="18" charset="0"/>
              </a:rPr>
              <a:t>not include projects </a:t>
            </a:r>
            <a:r>
              <a:rPr lang="en-US" b="1" dirty="0" smtClean="0">
                <a:latin typeface="Cambria" pitchFamily="18" charset="0"/>
              </a:rPr>
              <a:t>approved prior to January 28, 2014.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3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676400"/>
            <a:ext cx="8458200" cy="3733800"/>
          </a:xfrm>
        </p:spPr>
        <p:txBody>
          <a:bodyPr numCol="2">
            <a:noAutofit/>
          </a:bodyPr>
          <a:lstStyle/>
          <a:p>
            <a:pPr algn="l">
              <a:spcBef>
                <a:spcPts val="300"/>
              </a:spcBef>
              <a:buSzPct val="115000"/>
              <a:defRPr/>
            </a:pPr>
            <a:r>
              <a:rPr lang="en-US" sz="1600" b="1" u="sng" dirty="0" smtClean="0">
                <a:latin typeface="Cambria" pitchFamily="18" charset="0"/>
              </a:rPr>
              <a:t>Studies/Preliminary Engineering Underway 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I-66/Route 28 Interchange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Fairfax </a:t>
            </a:r>
            <a:r>
              <a:rPr lang="en-US" sz="1600" dirty="0">
                <a:latin typeface="Cambria" panose="02040503050406030204" pitchFamily="18" charset="0"/>
              </a:rPr>
              <a:t>County Parkway/Popes Head Road </a:t>
            </a:r>
            <a:r>
              <a:rPr lang="en-US" sz="1600" dirty="0" smtClean="0">
                <a:latin typeface="Cambria" panose="02040503050406030204" pitchFamily="18" charset="0"/>
              </a:rPr>
              <a:t>Interchange 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Seven </a:t>
            </a:r>
            <a:r>
              <a:rPr lang="en-US" sz="1600" dirty="0">
                <a:latin typeface="Cambria" panose="02040503050406030204" pitchFamily="18" charset="0"/>
              </a:rPr>
              <a:t>Corners Interchange </a:t>
            </a:r>
            <a:r>
              <a:rPr lang="en-US" sz="1600" dirty="0" smtClean="0">
                <a:latin typeface="Cambria" panose="02040503050406030204" pitchFamily="18" charset="0"/>
              </a:rPr>
              <a:t>Improvements 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Soapstone </a:t>
            </a:r>
            <a:r>
              <a:rPr lang="en-US" sz="1600" dirty="0">
                <a:latin typeface="Cambria" panose="02040503050406030204" pitchFamily="18" charset="0"/>
              </a:rPr>
              <a:t>Drive </a:t>
            </a:r>
            <a:r>
              <a:rPr lang="en-US" sz="1600" dirty="0" smtClean="0">
                <a:latin typeface="Cambria" panose="02040503050406030204" pitchFamily="18" charset="0"/>
              </a:rPr>
              <a:t>Overpass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Shirley </a:t>
            </a:r>
            <a:r>
              <a:rPr lang="en-US" sz="1600" dirty="0">
                <a:latin typeface="Cambria" panose="02040503050406030204" pitchFamily="18" charset="0"/>
              </a:rPr>
              <a:t>Gate </a:t>
            </a:r>
            <a:r>
              <a:rPr lang="en-US" sz="1600" dirty="0" smtClean="0">
                <a:latin typeface="Cambria" panose="02040503050406030204" pitchFamily="18" charset="0"/>
              </a:rPr>
              <a:t>Road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Fairfax </a:t>
            </a:r>
            <a:r>
              <a:rPr lang="en-US" sz="1600" dirty="0">
                <a:latin typeface="Cambria" panose="02040503050406030204" pitchFamily="18" charset="0"/>
              </a:rPr>
              <a:t>County Parkway (I-95 to Route </a:t>
            </a:r>
            <a:r>
              <a:rPr lang="en-US" sz="1600" dirty="0" smtClean="0">
                <a:latin typeface="Cambria" panose="02040503050406030204" pitchFamily="18" charset="0"/>
              </a:rPr>
              <a:t>1)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Braddock </a:t>
            </a:r>
            <a:r>
              <a:rPr lang="en-US" sz="1600" dirty="0">
                <a:latin typeface="Cambria" panose="02040503050406030204" pitchFamily="18" charset="0"/>
              </a:rPr>
              <a:t>Road </a:t>
            </a:r>
            <a:r>
              <a:rPr lang="en-US" sz="1600" dirty="0" smtClean="0">
                <a:latin typeface="Cambria" panose="02040503050406030204" pitchFamily="18" charset="0"/>
              </a:rPr>
              <a:t>Widening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Route </a:t>
            </a:r>
            <a:r>
              <a:rPr lang="en-US" sz="1600" dirty="0">
                <a:latin typeface="Cambria" panose="02040503050406030204" pitchFamily="18" charset="0"/>
              </a:rPr>
              <a:t>1 from Armistead to the </a:t>
            </a:r>
            <a:r>
              <a:rPr lang="en-US" sz="1600" dirty="0" smtClean="0">
                <a:latin typeface="Cambria" panose="02040503050406030204" pitchFamily="18" charset="0"/>
              </a:rPr>
              <a:t>Occoquan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Route </a:t>
            </a:r>
            <a:r>
              <a:rPr lang="en-US" sz="1600" dirty="0">
                <a:latin typeface="Cambria" panose="02040503050406030204" pitchFamily="18" charset="0"/>
              </a:rPr>
              <a:t>28 from PWC to Route </a:t>
            </a:r>
            <a:r>
              <a:rPr lang="en-US" sz="1600" dirty="0" smtClean="0">
                <a:latin typeface="Cambria" panose="02040503050406030204" pitchFamily="18" charset="0"/>
              </a:rPr>
              <a:t>29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Dulles </a:t>
            </a:r>
            <a:r>
              <a:rPr lang="en-US" sz="1600" dirty="0">
                <a:latin typeface="Cambria" panose="02040503050406030204" pitchFamily="18" charset="0"/>
              </a:rPr>
              <a:t>Toll Road Connector </a:t>
            </a:r>
            <a:r>
              <a:rPr lang="en-US" sz="1600" dirty="0" smtClean="0">
                <a:latin typeface="Cambria" panose="02040503050406030204" pitchFamily="18" charset="0"/>
              </a:rPr>
              <a:t>Ramp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anose="02040503050406030204" pitchFamily="18" charset="0"/>
              </a:rPr>
              <a:t>Route </a:t>
            </a:r>
            <a:r>
              <a:rPr lang="en-US" sz="1600" dirty="0">
                <a:latin typeface="Cambria" panose="02040503050406030204" pitchFamily="18" charset="0"/>
              </a:rPr>
              <a:t>7/Route 123 Interchange Rebuild</a:t>
            </a:r>
            <a:endParaRPr lang="en-US" sz="1600" dirty="0" smtClean="0"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  <a:latin typeface="Cambria" pitchFamily="18" charset="0"/>
              </a:rPr>
              <a:t>Lorton </a:t>
            </a:r>
            <a:r>
              <a:rPr lang="en-US" sz="1600" dirty="0">
                <a:solidFill>
                  <a:schemeClr val="tx1"/>
                </a:solidFill>
                <a:latin typeface="Cambria" pitchFamily="18" charset="0"/>
              </a:rPr>
              <a:t>Arts Access Road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Cambria" pitchFamily="18" charset="0"/>
              </a:rPr>
              <a:t>Jefferson Manor Phase IIIB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mbria" pitchFamily="18" charset="0"/>
              </a:rPr>
              <a:t>Roadway Spot/Intersection Improvements (8)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mbria" pitchFamily="18" charset="0"/>
              </a:rPr>
              <a:t>Pedestrian Improvements (46)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mbria" pitchFamily="18" charset="0"/>
              </a:rPr>
              <a:t>Richmond Highway Public Transportation Initiative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Cambria" pitchFamily="18" charset="0"/>
              </a:rPr>
              <a:t>Bus stop projects (17</a:t>
            </a:r>
            <a:r>
              <a:rPr lang="en-US" sz="1600" dirty="0" smtClean="0">
                <a:solidFill>
                  <a:schemeClr val="tx1"/>
                </a:solidFill>
                <a:latin typeface="Cambria" pitchFamily="18" charset="0"/>
              </a:rPr>
              <a:t>)</a:t>
            </a:r>
            <a:endParaRPr lang="en-US" sz="1600" dirty="0" smtClean="0"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itchFamily="18" charset="0"/>
              </a:rPr>
              <a:t>Richmond Highway Bus Rapid Transit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itchFamily="18" charset="0"/>
              </a:rPr>
              <a:t>Innovation Center Metrorail Station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itchFamily="18" charset="0"/>
              </a:rPr>
              <a:t>Herndon Bus Garage Renovations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mbria" pitchFamily="18" charset="0"/>
              </a:rPr>
              <a:t>Bicycle </a:t>
            </a:r>
            <a:r>
              <a:rPr lang="en-US" sz="1600" dirty="0">
                <a:latin typeface="Cambria" pitchFamily="18" charset="0"/>
              </a:rPr>
              <a:t>improvements projects (2</a:t>
            </a:r>
            <a:r>
              <a:rPr lang="en-US" sz="1600" dirty="0" smtClean="0">
                <a:latin typeface="Cambria" pitchFamily="18" charset="0"/>
              </a:rPr>
              <a:t>)</a:t>
            </a:r>
          </a:p>
          <a:p>
            <a:pPr algn="l">
              <a:spcBef>
                <a:spcPts val="300"/>
              </a:spcBef>
              <a:buSzPct val="115000"/>
              <a:defRPr/>
            </a:pPr>
            <a:endParaRPr lang="en-US" sz="1600" b="1" dirty="0">
              <a:latin typeface="Cambria" pitchFamily="18" charset="0"/>
            </a:endParaRP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Cambria" pitchFamily="18" charset="0"/>
            </a:endParaRPr>
          </a:p>
          <a:p>
            <a:pPr algn="l">
              <a:spcBef>
                <a:spcPts val="300"/>
              </a:spcBef>
              <a:buSzPct val="115000"/>
              <a:defRPr/>
            </a:pPr>
            <a:endParaRPr lang="en-US" sz="16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dirty="0" smtClean="0">
                <a:latin typeface="Cambria" pitchFamily="18" charset="0"/>
              </a:rPr>
              <a:t>Status of TPP Project Implementation (cont)</a:t>
            </a:r>
          </a:p>
        </p:txBody>
      </p:sp>
    </p:spTree>
    <p:extLst>
      <p:ext uri="{BB962C8B-B14F-4D97-AF65-F5344CB8AC3E}">
        <p14:creationId xmlns:p14="http://schemas.microsoft.com/office/powerpoint/2010/main" val="125303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Updating the TPP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752600"/>
            <a:ext cx="8458200" cy="4572000"/>
          </a:xfrm>
        </p:spPr>
        <p:txBody>
          <a:bodyPr>
            <a:normAutofit lnSpcReduction="10000"/>
          </a:bodyPr>
          <a:lstStyle/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Staff has discussed updating and revising the Board’s TPP on a recurring basis.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What needs to be done?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Update project costs and timelines.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Revise revenue estimates, including adding revenue from additional years.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Identify </a:t>
            </a:r>
            <a:r>
              <a:rPr lang="en-US" sz="2200" dirty="0">
                <a:solidFill>
                  <a:schemeClr val="tx1"/>
                </a:solidFill>
                <a:latin typeface="Cambria" pitchFamily="18" charset="0"/>
              </a:rPr>
              <a:t>additional projects for </a:t>
            </a: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consideration.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Perform Benefit/Cost Analysis on new projects.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Conduct outreach.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How much time will it take?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Each step requires considerable time and effort.</a:t>
            </a:r>
          </a:p>
          <a:p>
            <a:pPr marL="800100" lvl="1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Staff proposes updating the TPP once every three years.</a:t>
            </a:r>
          </a:p>
          <a:p>
            <a:pPr marL="1257300" lvl="2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Allows time for progress on project implementation.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2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200" dirty="0" smtClean="0">
              <a:latin typeface="Cambria" pitchFamily="18" charset="0"/>
            </a:endParaRP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endParaRPr lang="en-US" sz="2200" dirty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6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Proposed Schedule of Activities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752600"/>
            <a:ext cx="8458200" cy="4572000"/>
          </a:xfrm>
        </p:spPr>
        <p:txBody>
          <a:bodyPr>
            <a:normAutofit fontScale="85000" lnSpcReduction="20000"/>
          </a:bodyPr>
          <a:lstStyle/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Summer 2015 - Winter 2016</a:t>
            </a:r>
            <a:r>
              <a:rPr lang="en-US" sz="2400" dirty="0" smtClean="0">
                <a:latin typeface="Cambria" pitchFamily="18" charset="0"/>
              </a:rPr>
              <a:t> 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First discussion with Board concerning the TPP update.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Update project costs.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Revise </a:t>
            </a:r>
            <a:r>
              <a:rPr lang="en-US" sz="2400" dirty="0">
                <a:latin typeface="Cambria" pitchFamily="18" charset="0"/>
              </a:rPr>
              <a:t>revenue </a:t>
            </a:r>
            <a:r>
              <a:rPr lang="en-US" sz="2400" dirty="0" smtClean="0">
                <a:latin typeface="Cambria" pitchFamily="18" charset="0"/>
              </a:rPr>
              <a:t>estimates, including additional years.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mbria" pitchFamily="18" charset="0"/>
              </a:rPr>
              <a:t>Update project timelines and cash flows.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Identify the amount of estimated funding available for new projects.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Identify new projects for consideration, including projects from Board, public, business community, and others.</a:t>
            </a: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endParaRPr lang="en-US" sz="2400" u="sng" dirty="0" smtClean="0">
              <a:latin typeface="Cambria" pitchFamily="18" charset="0"/>
            </a:endParaRP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Spring 2016</a:t>
            </a:r>
            <a:r>
              <a:rPr lang="en-US" sz="2400" dirty="0" smtClean="0">
                <a:latin typeface="Cambria" pitchFamily="18" charset="0"/>
              </a:rPr>
              <a:t> 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Begin outreach planning/production.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Prepare BCAs for new projects.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mbria" pitchFamily="18" charset="0"/>
            </a:endParaRP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Summer 2016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One-on-One meetings with Board members.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endParaRPr lang="en-US" sz="2400" dirty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Proposed Schedule of Activities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600200"/>
            <a:ext cx="8458200" cy="4572000"/>
          </a:xfrm>
        </p:spPr>
        <p:txBody>
          <a:bodyPr>
            <a:normAutofit fontScale="92500"/>
          </a:bodyPr>
          <a:lstStyle/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Late Fall 2016</a:t>
            </a:r>
            <a:r>
              <a:rPr lang="en-US" sz="2400" dirty="0" smtClean="0">
                <a:latin typeface="Cambria" pitchFamily="18" charset="0"/>
              </a:rPr>
              <a:t> 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Community outreach/meetings.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Prepare BCAs for new projects resulting from community input.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Cambria" pitchFamily="18" charset="0"/>
              </a:rPr>
              <a:t>Also rank projects on non-BCA measures.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mbria" pitchFamily="18" charset="0"/>
              </a:rPr>
              <a:t>Revised </a:t>
            </a:r>
            <a:r>
              <a:rPr lang="en-US" sz="2400" dirty="0" smtClean="0">
                <a:latin typeface="Cambria" pitchFamily="18" charset="0"/>
              </a:rPr>
              <a:t>estimated costs for </a:t>
            </a:r>
            <a:r>
              <a:rPr lang="en-US" sz="2400" dirty="0">
                <a:latin typeface="Cambria" pitchFamily="18" charset="0"/>
              </a:rPr>
              <a:t>all </a:t>
            </a:r>
            <a:r>
              <a:rPr lang="en-US" sz="2400" dirty="0" smtClean="0">
                <a:latin typeface="Cambria" pitchFamily="18" charset="0"/>
              </a:rPr>
              <a:t>new projects</a:t>
            </a: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 </a:t>
            </a: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Spring 2017</a:t>
            </a:r>
            <a:r>
              <a:rPr lang="en-US" sz="2400" dirty="0" smtClean="0">
                <a:latin typeface="Cambria" pitchFamily="18" charset="0"/>
              </a:rPr>
              <a:t> 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mbria" pitchFamily="18" charset="0"/>
              </a:rPr>
              <a:t>One-on-One with Board members.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Return to Board Transportation Committee.</a:t>
            </a:r>
          </a:p>
          <a:p>
            <a:pPr marL="342900" indent="-342900" algn="l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mbria" pitchFamily="18" charset="0"/>
            </a:endParaRP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r>
              <a:rPr lang="en-US" sz="2400" u="sng" dirty="0" smtClean="0">
                <a:latin typeface="Cambria" pitchFamily="18" charset="0"/>
              </a:rPr>
              <a:t>Summer - Fall 2017 (FY18)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Cambria" pitchFamily="18" charset="0"/>
              </a:rPr>
              <a:t>Board approval of TPP update (FY19-24)</a:t>
            </a: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mbria" pitchFamily="18" charset="0"/>
            </a:endParaRPr>
          </a:p>
          <a:p>
            <a:pPr marL="342900" indent="-342900" algn="l" eaLnBrk="1" hangingPunct="1">
              <a:spcBef>
                <a:spcPts val="300"/>
              </a:spcBef>
              <a:buSzPct val="115000"/>
              <a:buFont typeface="Arial" panose="020B0604020202020204" pitchFamily="34" charset="0"/>
              <a:buChar char="•"/>
              <a:defRPr/>
            </a:pPr>
            <a:endParaRPr lang="en-US" sz="2400" dirty="0" smtClean="0">
              <a:latin typeface="Cambria" pitchFamily="18" charset="0"/>
            </a:endParaRPr>
          </a:p>
          <a:p>
            <a:pPr algn="l" eaLnBrk="1" hangingPunct="1">
              <a:spcBef>
                <a:spcPts val="300"/>
              </a:spcBef>
              <a:buSzPct val="115000"/>
              <a:defRPr/>
            </a:pPr>
            <a:endParaRPr lang="en-US" sz="2400" dirty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09BC-FC12-400A-B26F-1EF2FA03E0D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2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13437</TotalTime>
  <Words>1127</Words>
  <Application>Microsoft Office PowerPoint</Application>
  <PresentationFormat>On-screen Show (4:3)</PresentationFormat>
  <Paragraphs>187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Times New Roman</vt:lpstr>
      <vt:lpstr>Custom Design</vt:lpstr>
      <vt:lpstr>Transportation Priorities Plan  Future Updates</vt:lpstr>
      <vt:lpstr>Background</vt:lpstr>
      <vt:lpstr>What Was Approved</vt:lpstr>
      <vt:lpstr>PowerPoint Presentation</vt:lpstr>
      <vt:lpstr>PowerPoint Presentation</vt:lpstr>
      <vt:lpstr>PowerPoint Presentation</vt:lpstr>
      <vt:lpstr>Updating the TPP</vt:lpstr>
      <vt:lpstr>Proposed Schedule of Activities</vt:lpstr>
      <vt:lpstr>Proposed Schedule of Activities</vt:lpstr>
      <vt:lpstr>Factors Potentially Impacting TPP Update</vt:lpstr>
      <vt:lpstr>NVTA Process and the TPP Update </vt:lpstr>
      <vt:lpstr>HB2 Process and the TPP Update </vt:lpstr>
      <vt:lpstr>Next Steps</vt:lpstr>
      <vt:lpstr>Questions/Comments?</vt:lpstr>
    </vt:vector>
  </TitlesOfParts>
  <Company>Fairfax County Government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Kanownik, Kenneth J.</dc:creator>
  <cp:lastModifiedBy>Lam, Calvin C.</cp:lastModifiedBy>
  <cp:revision>488</cp:revision>
  <cp:lastPrinted>2015-12-01T11:52:36Z</cp:lastPrinted>
  <dcterms:created xsi:type="dcterms:W3CDTF">2005-08-25T13:54:33Z</dcterms:created>
  <dcterms:modified xsi:type="dcterms:W3CDTF">2015-12-01T14:02:51Z</dcterms:modified>
</cp:coreProperties>
</file>