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8" r:id="rId2"/>
    <p:sldMasterId id="2147483763" r:id="rId3"/>
  </p:sldMasterIdLst>
  <p:notesMasterIdLst>
    <p:notesMasterId r:id="rId9"/>
  </p:notesMasterIdLst>
  <p:handoutMasterIdLst>
    <p:handoutMasterId r:id="rId10"/>
  </p:handoutMasterIdLst>
  <p:sldIdLst>
    <p:sldId id="256" r:id="rId4"/>
    <p:sldId id="274" r:id="rId5"/>
    <p:sldId id="276" r:id="rId6"/>
    <p:sldId id="275" r:id="rId7"/>
    <p:sldId id="334" r:id="rId8"/>
  </p:sldIdLst>
  <p:sldSz cx="9144000" cy="6858000" type="screen4x3"/>
  <p:notesSz cx="7010400" cy="9236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 autoAdjust="0"/>
    <p:restoredTop sz="94633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050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7893" y="76967"/>
            <a:ext cx="6698827" cy="7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23555" name="Picture 7" descr="CoSeal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123469"/>
            <a:ext cx="653980" cy="64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134323" y="277404"/>
            <a:ext cx="3461384" cy="4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dirty="0">
                <a:latin typeface="Times New Roman" pitchFamily="18" charset="0"/>
              </a:rPr>
              <a:t>County of Fairfax, Virginia</a:t>
            </a:r>
            <a:endParaRPr lang="en-US" altLang="en-US" dirty="0" smtClean="0"/>
          </a:p>
        </p:txBody>
      </p:sp>
      <p:sp>
        <p:nvSpPr>
          <p:cNvPr id="23557" name="Line 9"/>
          <p:cNvSpPr>
            <a:spLocks noChangeShapeType="1"/>
          </p:cNvSpPr>
          <p:nvPr/>
        </p:nvSpPr>
        <p:spPr bwMode="auto">
          <a:xfrm>
            <a:off x="1170023" y="615738"/>
            <a:ext cx="56066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30" tIns="46415" rIns="92830" bIns="46415"/>
          <a:lstStyle/>
          <a:p>
            <a:endParaRPr lang="en-US" dirty="0"/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311573" y="8543369"/>
            <a:ext cx="2959947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30" tIns="46415" rIns="92830" bIns="464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000" dirty="0"/>
              <a:t>Department of Transportation</a:t>
            </a:r>
          </a:p>
          <a:p>
            <a:pPr algn="l" eaLnBrk="1" hangingPunct="1">
              <a:defRPr/>
            </a:pPr>
            <a:endParaRPr lang="en-US" altLang="en-US" sz="1000" dirty="0"/>
          </a:p>
          <a:p>
            <a:pPr algn="l" eaLnBrk="1" hangingPunct="1">
              <a:defRPr/>
            </a:pPr>
            <a:endParaRPr lang="en-US" altLang="en-US" sz="1000" dirty="0"/>
          </a:p>
        </p:txBody>
      </p:sp>
      <p:pic>
        <p:nvPicPr>
          <p:cNvPr id="23559" name="Picture 11" descr="logo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42" y="8620337"/>
            <a:ext cx="1019104" cy="46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Line 12"/>
          <p:cNvSpPr>
            <a:spLocks noChangeShapeType="1"/>
          </p:cNvSpPr>
          <p:nvPr/>
        </p:nvSpPr>
        <p:spPr bwMode="auto">
          <a:xfrm>
            <a:off x="389467" y="8543369"/>
            <a:ext cx="6074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30" tIns="46415" rIns="92830" bIns="46415"/>
          <a:lstStyle/>
          <a:p>
            <a:endParaRPr lang="en-US" dirty="0"/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3037840" y="8758237"/>
            <a:ext cx="778933" cy="24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30" tIns="46415" rIns="92830" bIns="464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AF61B94-E337-4DF0-904A-3CF8662EBC36}" type="slidenum">
              <a:rPr lang="en-US" altLang="en-US" sz="100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6637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7893" y="0"/>
            <a:ext cx="6698827" cy="7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150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8575" y="846138"/>
            <a:ext cx="4413250" cy="3309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00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pic>
        <p:nvPicPr>
          <p:cNvPr id="21509" name="Picture 8" descr="logo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42" y="8620337"/>
            <a:ext cx="1019104" cy="46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5" descr="CoSeal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123469"/>
            <a:ext cx="653980" cy="64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7"/>
          <p:cNvSpPr txBox="1">
            <a:spLocks noChangeArrowheads="1"/>
          </p:cNvSpPr>
          <p:nvPr/>
        </p:nvSpPr>
        <p:spPr bwMode="auto">
          <a:xfrm>
            <a:off x="1134323" y="277404"/>
            <a:ext cx="3461384" cy="4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dirty="0" smtClean="0">
                <a:latin typeface="Times New Roman" pitchFamily="18" charset="0"/>
              </a:rPr>
              <a:t>County of Fairfax, Virginia</a:t>
            </a:r>
            <a:endParaRPr lang="en-US" altLang="en-US" dirty="0" smtClean="0"/>
          </a:p>
        </p:txBody>
      </p:sp>
      <p:sp>
        <p:nvSpPr>
          <p:cNvPr id="21512" name="Line 20"/>
          <p:cNvSpPr>
            <a:spLocks noChangeShapeType="1"/>
          </p:cNvSpPr>
          <p:nvPr/>
        </p:nvSpPr>
        <p:spPr bwMode="auto">
          <a:xfrm>
            <a:off x="1170023" y="615738"/>
            <a:ext cx="56066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30" tIns="46415" rIns="92830" bIns="46415"/>
          <a:lstStyle/>
          <a:p>
            <a:endParaRPr lang="en-US" dirty="0"/>
          </a:p>
        </p:txBody>
      </p:sp>
      <p:sp>
        <p:nvSpPr>
          <p:cNvPr id="21513" name="Line 21"/>
          <p:cNvSpPr>
            <a:spLocks noChangeShapeType="1"/>
          </p:cNvSpPr>
          <p:nvPr/>
        </p:nvSpPr>
        <p:spPr bwMode="auto">
          <a:xfrm>
            <a:off x="389467" y="8543369"/>
            <a:ext cx="6074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30" tIns="46415" rIns="92830" bIns="46415"/>
          <a:lstStyle/>
          <a:p>
            <a:endParaRPr lang="en-US" dirty="0"/>
          </a:p>
        </p:txBody>
      </p:sp>
      <p:sp>
        <p:nvSpPr>
          <p:cNvPr id="8202" name="Rectangle 22"/>
          <p:cNvSpPr>
            <a:spLocks noChangeArrowheads="1"/>
          </p:cNvSpPr>
          <p:nvPr/>
        </p:nvSpPr>
        <p:spPr bwMode="auto">
          <a:xfrm>
            <a:off x="311573" y="8543369"/>
            <a:ext cx="2959947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30" tIns="46415" rIns="92830" bIns="464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000" dirty="0" smtClean="0"/>
              <a:t>Department of Transportation</a:t>
            </a:r>
          </a:p>
          <a:p>
            <a:pPr algn="l" eaLnBrk="1" hangingPunct="1">
              <a:defRPr/>
            </a:pPr>
            <a:endParaRPr lang="en-US" altLang="en-US" sz="1000" dirty="0" smtClean="0"/>
          </a:p>
          <a:p>
            <a:pPr algn="l" eaLnBrk="1" hangingPunct="1">
              <a:defRPr/>
            </a:pPr>
            <a:endParaRPr lang="en-US" altLang="en-US" sz="1000" dirty="0" smtClean="0"/>
          </a:p>
        </p:txBody>
      </p:sp>
      <p:sp>
        <p:nvSpPr>
          <p:cNvPr id="8203" name="Text Box 24"/>
          <p:cNvSpPr txBox="1">
            <a:spLocks noChangeArrowheads="1"/>
          </p:cNvSpPr>
          <p:nvPr/>
        </p:nvSpPr>
        <p:spPr bwMode="auto">
          <a:xfrm>
            <a:off x="3037840" y="8758237"/>
            <a:ext cx="778933" cy="24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30" tIns="46415" rIns="92830" bIns="464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18BA1A1-6804-4885-BDD6-0F582E89891A}" type="slidenum">
              <a:rPr lang="en-US" altLang="en-US" sz="1000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9198067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4243" indent="-2900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0374" indent="-2320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4523" indent="-2320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8672" indent="-23207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dirty="0" smtClean="0"/>
          </a:p>
          <a:p>
            <a:pPr algn="r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46138"/>
            <a:ext cx="4413250" cy="330993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82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98575" y="846138"/>
            <a:ext cx="4413250" cy="33099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772525"/>
            <a:ext cx="3038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28" tIns="45714" rIns="91428" bIns="45714" numCol="1" anchorCtr="0" compatLnSpc="1">
            <a:prstTxWarp prst="textNoShape">
              <a:avLst/>
            </a:prstTxWarp>
          </a:bodyPr>
          <a:lstStyle/>
          <a:p>
            <a:fld id="{B2B93536-2C48-41BB-8C86-DD71255E35E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88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98575" y="846138"/>
            <a:ext cx="4413250" cy="33099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772525"/>
            <a:ext cx="3038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28" tIns="45714" rIns="91428" bIns="45714" numCol="1" anchorCtr="0" compatLnSpc="1">
            <a:prstTxWarp prst="textNoShape">
              <a:avLst/>
            </a:prstTxWarp>
          </a:bodyPr>
          <a:lstStyle/>
          <a:p>
            <a:fld id="{B2B93536-2C48-41BB-8C86-DD71255E35E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2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98575" y="846138"/>
            <a:ext cx="4413250" cy="33099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772525"/>
            <a:ext cx="3038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28" tIns="45714" rIns="91428" bIns="45714" numCol="1" anchorCtr="0" compatLnSpc="1">
            <a:prstTxWarp prst="textNoShape">
              <a:avLst/>
            </a:prstTxWarp>
          </a:bodyPr>
          <a:lstStyle/>
          <a:p>
            <a:fld id="{B2B93536-2C48-41BB-8C86-DD71255E35E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5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SealCol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39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185863" y="381000"/>
            <a:ext cx="3386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dirty="0" smtClean="0">
                <a:latin typeface="Times New Roman" pitchFamily="18" charset="0"/>
              </a:rPr>
              <a:t>County of Fairfax, Virginia</a:t>
            </a:r>
            <a:endParaRPr lang="en-US" altLang="en-US" dirty="0" smtClean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1220788" y="762000"/>
            <a:ext cx="731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" name="Picture 14" descr="FCDOT-Logo_COLOR_3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6248400"/>
            <a:ext cx="100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 smtClean="0"/>
              <a:t>Department of Transportation  ‹#›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0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/>
              <a:t>Department of Transportation </a:t>
            </a:r>
          </a:p>
          <a:p>
            <a:pPr>
              <a:defRPr/>
            </a:pPr>
            <a:fld id="{D54A07EB-FF7D-4299-8AE6-5247EE6ED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920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/>
              <a:t>Department of Transportation </a:t>
            </a:r>
          </a:p>
          <a:p>
            <a:pPr>
              <a:defRPr/>
            </a:pPr>
            <a:fld id="{E5EEC64D-E9A1-493E-88EE-09516F0DF6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453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2144713"/>
            <a:ext cx="8088313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 smtClean="0"/>
              <a:t>Title Slide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72305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38326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990033"/>
                </a:solidFill>
              </a:defRPr>
            </a:lvl1pPr>
          </a:lstStyle>
          <a:p>
            <a:r>
              <a:rPr lang="en-US" dirty="0" smtClean="0"/>
              <a:t>Heading – click to edit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1574800"/>
            <a:ext cx="8088313" cy="4872038"/>
          </a:xfrm>
          <a:prstGeom prst="rect">
            <a:avLst/>
          </a:prstGeom>
        </p:spPr>
        <p:txBody>
          <a:bodyPr/>
          <a:lstStyle>
            <a:lvl1pPr marL="57150" indent="0">
              <a:spcBef>
                <a:spcPts val="0"/>
              </a:spcBef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016336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7100" y="1342663"/>
            <a:ext cx="7497763" cy="4876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990033"/>
              </a:buClr>
              <a:buSzPct val="100000"/>
              <a:buFont typeface="Arial" pitchFamily="34" charset="0"/>
              <a:buChar char="•"/>
              <a:defRPr sz="2800" baseline="0">
                <a:solidFill>
                  <a:schemeClr val="tx1"/>
                </a:solidFill>
              </a:defRPr>
            </a:lvl1pPr>
            <a:lvl2pPr marL="682625" indent="-284163">
              <a:lnSpc>
                <a:spcPct val="100000"/>
              </a:lnSpc>
              <a:buClr>
                <a:srgbClr val="990033"/>
              </a:buClr>
              <a:buSzPct val="100000"/>
              <a:buFont typeface="Arial" pitchFamily="34" charset="0"/>
              <a:buChar char="•"/>
              <a:tabLst>
                <a:tab pos="682625" algn="l"/>
              </a:tabLst>
              <a:defRPr sz="2400">
                <a:solidFill>
                  <a:schemeClr val="tx1"/>
                </a:solidFill>
              </a:defRPr>
            </a:lvl2pPr>
            <a:lvl3pPr marL="914400" indent="-231775">
              <a:lnSpc>
                <a:spcPct val="100000"/>
              </a:lnSpc>
              <a:buClr>
                <a:srgbClr val="990033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149350" indent="-228600">
              <a:lnSpc>
                <a:spcPct val="100000"/>
              </a:lnSpc>
              <a:buClr>
                <a:srgbClr val="990033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4pPr>
            <a:lvl5pPr marL="1374775" indent="-228600">
              <a:lnSpc>
                <a:spcPct val="100000"/>
              </a:lnSpc>
              <a:buClr>
                <a:srgbClr val="990033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Bullet Points – click to enter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38326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990033"/>
                </a:solidFill>
              </a:defRPr>
            </a:lvl1pPr>
          </a:lstStyle>
          <a:p>
            <a:r>
              <a:rPr lang="en-US" dirty="0" smtClean="0"/>
              <a:t>Heading – 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707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 hasCustomPrompt="1"/>
          </p:nvPr>
        </p:nvSpPr>
        <p:spPr>
          <a:xfrm>
            <a:off x="590550" y="1296987"/>
            <a:ext cx="8088314" cy="5150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38326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990033"/>
                </a:solidFill>
              </a:defRPr>
            </a:lvl1pPr>
          </a:lstStyle>
          <a:p>
            <a:r>
              <a:rPr lang="en-US" dirty="0" smtClean="0"/>
              <a:t>Heading – 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027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/>
              <a:pPr>
                <a:buSzPct val="25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644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SealCol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39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185863" y="381000"/>
            <a:ext cx="3386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</a:rPr>
              <a:t>County of Fairfax, Virginia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1220788" y="762000"/>
            <a:ext cx="731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14" descr="FCDOT-Logo_COLOR_3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6248400"/>
            <a:ext cx="100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Department of Transportation  ‹#›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88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>
                <a:solidFill>
                  <a:srgbClr val="000000"/>
                </a:solidFill>
              </a:rPr>
              <a:t>Department of Transportation </a:t>
            </a:r>
          </a:p>
          <a:p>
            <a:pPr>
              <a:defRPr/>
            </a:pPr>
            <a:fld id="{9458F775-D917-4993-87BB-AA730F4FB8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33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>
                <a:solidFill>
                  <a:srgbClr val="000000"/>
                </a:solidFill>
              </a:rPr>
              <a:t>Department of Transportation </a:t>
            </a:r>
          </a:p>
          <a:p>
            <a:pPr>
              <a:defRPr/>
            </a:pPr>
            <a:fld id="{35C524A3-6DFA-461A-A937-A7D09D97D8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2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/>
              <a:t>Department of Transportation </a:t>
            </a:r>
          </a:p>
          <a:p>
            <a:pPr>
              <a:defRPr/>
            </a:pPr>
            <a:fld id="{9458F775-D917-4993-87BB-AA730F4FB8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1433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>
                <a:solidFill>
                  <a:srgbClr val="000000"/>
                </a:solidFill>
              </a:rPr>
              <a:t>Department of Transportation </a:t>
            </a:r>
          </a:p>
          <a:p>
            <a:pPr>
              <a:defRPr/>
            </a:pPr>
            <a:fld id="{C1A1EAE1-3F47-434B-8514-50490AABBE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8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>
                <a:solidFill>
                  <a:srgbClr val="000000"/>
                </a:solidFill>
              </a:rPr>
              <a:t>Department of Transportation </a:t>
            </a:r>
          </a:p>
          <a:p>
            <a:pPr>
              <a:defRPr/>
            </a:pPr>
            <a:fld id="{925677F8-A03C-426F-9295-2FD7292E39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7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>
                <a:solidFill>
                  <a:srgbClr val="000000"/>
                </a:solidFill>
              </a:rPr>
              <a:t>Department of Transportation </a:t>
            </a:r>
          </a:p>
          <a:p>
            <a:pPr>
              <a:defRPr/>
            </a:pPr>
            <a:fld id="{FEA1E246-E5CC-448D-9C59-F5CA06662C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47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>
                <a:solidFill>
                  <a:srgbClr val="000000"/>
                </a:solidFill>
              </a:rPr>
              <a:t>Department of Transportation </a:t>
            </a:r>
          </a:p>
          <a:p>
            <a:pPr>
              <a:defRPr/>
            </a:pPr>
            <a:fld id="{94D8E727-4C57-44D8-B1E6-44618804EF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34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>
                <a:solidFill>
                  <a:srgbClr val="000000"/>
                </a:solidFill>
              </a:rPr>
              <a:t>Department of Transportation </a:t>
            </a:r>
          </a:p>
          <a:p>
            <a:pPr>
              <a:defRPr/>
            </a:pPr>
            <a:fld id="{A1B97E4E-D2E0-4387-9EC6-D3DD7740DC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12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>
                <a:solidFill>
                  <a:srgbClr val="000000"/>
                </a:solidFill>
              </a:rPr>
              <a:t>Department of Transportation </a:t>
            </a:r>
          </a:p>
          <a:p>
            <a:pPr>
              <a:defRPr/>
            </a:pPr>
            <a:fld id="{B686FB54-E94F-43F7-83BD-6D8E34A686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93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>
                <a:solidFill>
                  <a:srgbClr val="000000"/>
                </a:solidFill>
              </a:rPr>
              <a:t>Department of Transportation </a:t>
            </a:r>
          </a:p>
          <a:p>
            <a:pPr>
              <a:defRPr/>
            </a:pPr>
            <a:fld id="{D54A07EB-FF7D-4299-8AE6-5247EE6ED1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96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>
                <a:solidFill>
                  <a:srgbClr val="000000"/>
                </a:solidFill>
              </a:rPr>
              <a:t>Department of Transportation </a:t>
            </a:r>
          </a:p>
          <a:p>
            <a:pPr>
              <a:defRPr/>
            </a:pPr>
            <a:fld id="{E5EEC64D-E9A1-493E-88EE-09516F0DF6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3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/>
              <a:t>Department of Transportation </a:t>
            </a:r>
          </a:p>
          <a:p>
            <a:pPr>
              <a:defRPr/>
            </a:pPr>
            <a:fld id="{35C524A3-6DFA-461A-A937-A7D09D97D8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329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/>
              <a:t>Department of Transportation </a:t>
            </a:r>
          </a:p>
          <a:p>
            <a:pPr>
              <a:defRPr/>
            </a:pPr>
            <a:fld id="{C1A1EAE1-3F47-434B-8514-50490AABBE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855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/>
              <a:t>Department of Transportation </a:t>
            </a:r>
          </a:p>
          <a:p>
            <a:pPr>
              <a:defRPr/>
            </a:pPr>
            <a:fld id="{925677F8-A03C-426F-9295-2FD7292E39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478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/>
              <a:t>Department of Transportation </a:t>
            </a:r>
          </a:p>
          <a:p>
            <a:pPr>
              <a:defRPr/>
            </a:pPr>
            <a:fld id="{FEA1E246-E5CC-448D-9C59-F5CA06662C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968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/>
              <a:t>Department of Transportation </a:t>
            </a:r>
          </a:p>
          <a:p>
            <a:pPr>
              <a:defRPr/>
            </a:pPr>
            <a:fld id="{94D8E727-4C57-44D8-B1E6-44618804EF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162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/>
              <a:t>Department of Transportation </a:t>
            </a:r>
          </a:p>
          <a:p>
            <a:pPr>
              <a:defRPr/>
            </a:pPr>
            <a:fld id="{A1B97E4E-D2E0-4387-9EC6-D3DD7740DC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086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 algn="l">
              <a:defRPr/>
            </a:pPr>
            <a:r>
              <a:rPr lang="en-US" altLang="en-US" dirty="0"/>
              <a:t>Department of Transportation </a:t>
            </a:r>
          </a:p>
          <a:p>
            <a:pPr>
              <a:defRPr/>
            </a:pPr>
            <a:fld id="{B686FB54-E94F-43F7-83BD-6D8E34A686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333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tif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CoSealColo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39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9"/>
          <p:cNvSpPr txBox="1">
            <a:spLocks noChangeArrowheads="1"/>
          </p:cNvSpPr>
          <p:nvPr userDrawn="1"/>
        </p:nvSpPr>
        <p:spPr bwMode="auto">
          <a:xfrm>
            <a:off x="1185863" y="381000"/>
            <a:ext cx="3386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dirty="0" smtClean="0">
                <a:latin typeface="Times New Roman" pitchFamily="18" charset="0"/>
              </a:rPr>
              <a:t>County of Fairfax, Virginia</a:t>
            </a:r>
            <a:endParaRPr lang="en-US" altLang="en-US" dirty="0" smtClean="0"/>
          </a:p>
        </p:txBody>
      </p:sp>
      <p:sp>
        <p:nvSpPr>
          <p:cNvPr id="1028" name="Line 20"/>
          <p:cNvSpPr>
            <a:spLocks noChangeShapeType="1"/>
          </p:cNvSpPr>
          <p:nvPr userDrawn="1"/>
        </p:nvSpPr>
        <p:spPr bwMode="auto">
          <a:xfrm>
            <a:off x="1220788" y="762000"/>
            <a:ext cx="7466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9" name="Line 22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2" name="Picture 29" descr="FCDOT-Logo_COLOR_3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6248400"/>
            <a:ext cx="100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Department of Transportation </a:t>
            </a:r>
          </a:p>
          <a:p>
            <a:pPr algn="ctr">
              <a:defRPr/>
            </a:pPr>
            <a:fld id="{04D84020-0645-4A69-ACD1-050577EFCB23}" type="slidenum">
              <a:rPr lang="en-US" altLang="en-US"/>
              <a:pPr algn="ctr"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CMP Slide Background-Full Blue-150dpi.t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7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5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ヒラギノ角ゴ Pro W3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ヒラギノ角ゴ Pro W3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ヒラギノ角ゴ Pro W3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ヒラギノ角ゴ Pro W3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CoSealColo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39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9"/>
          <p:cNvSpPr txBox="1">
            <a:spLocks noChangeArrowheads="1"/>
          </p:cNvSpPr>
          <p:nvPr userDrawn="1"/>
        </p:nvSpPr>
        <p:spPr bwMode="auto">
          <a:xfrm>
            <a:off x="1185863" y="381000"/>
            <a:ext cx="3386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</a:rPr>
              <a:t>County of Fairfax, Virginia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28" name="Line 20"/>
          <p:cNvSpPr>
            <a:spLocks noChangeShapeType="1"/>
          </p:cNvSpPr>
          <p:nvPr userDrawn="1"/>
        </p:nvSpPr>
        <p:spPr bwMode="auto">
          <a:xfrm>
            <a:off x="1220788" y="762000"/>
            <a:ext cx="7466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Line 22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2" name="Picture 29" descr="FCDOT-Logo_COLOR_3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6248400"/>
            <a:ext cx="100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Department of Transportation </a:t>
            </a:r>
          </a:p>
          <a:p>
            <a:pPr algn="ctr">
              <a:defRPr/>
            </a:pPr>
            <a:fld id="{04D84020-0645-4A69-ACD1-050577EFCB23}" type="slidenum">
              <a:rPr lang="en-US" altLang="en-US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7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Silver Line Update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6400800" cy="2286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Board Transportation Committee</a:t>
            </a:r>
          </a:p>
          <a:p>
            <a:pPr eaLnBrk="1" hangingPunct="1"/>
            <a:r>
              <a:rPr lang="en-US" altLang="en-US" sz="2000" dirty="0" smtClean="0"/>
              <a:t>December 1, 2015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Mark Canale</a:t>
            </a:r>
          </a:p>
          <a:p>
            <a:pPr eaLnBrk="1" hangingPunct="1"/>
            <a:r>
              <a:rPr lang="en-US" altLang="en-US" sz="2000" dirty="0" smtClean="0"/>
              <a:t>Fairfax County Department of Transportation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6725" y="762000"/>
            <a:ext cx="433387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 smtClean="0">
                <a:solidFill>
                  <a:prstClr val="black"/>
                </a:solidFill>
                <a:latin typeface="Cambria" pitchFamily="18" charset="0"/>
              </a:rPr>
              <a:t>Status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u="sng" dirty="0" smtClean="0">
                <a:solidFill>
                  <a:prstClr val="black"/>
                </a:solidFill>
                <a:latin typeface="Cambria" pitchFamily="18" charset="0"/>
              </a:rPr>
              <a:t>Phase 1</a:t>
            </a: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628650" lvl="1" indent="-17145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VDOT, WMATA, Fairfax Punchlist – </a:t>
            </a:r>
            <a:r>
              <a:rPr lang="en-US" sz="1200" dirty="0">
                <a:solidFill>
                  <a:prstClr val="black"/>
                </a:solidFill>
                <a:latin typeface="Cambria" pitchFamily="18" charset="0"/>
              </a:rPr>
              <a:t>Ongoing</a:t>
            </a:r>
          </a:p>
          <a:p>
            <a:pPr marL="1085850" lvl="2" indent="-17145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Fairfax County – 37 open items</a:t>
            </a:r>
          </a:p>
          <a:p>
            <a:pPr marL="1085850" lvl="2" indent="-17145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VDOT with majority of </a:t>
            </a:r>
            <a:r>
              <a:rPr lang="en-US" sz="1200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open punch list items</a:t>
            </a:r>
          </a:p>
          <a:p>
            <a:pPr marL="1085850" lvl="2" indent="-171450" algn="l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mbria" pitchFamily="18" charset="0"/>
              </a:rPr>
              <a:t>Dulles Transit Partners Project </a:t>
            </a: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Closeout anticipated at the end of 2015 (task order contractor work will continue in 2016)</a:t>
            </a:r>
          </a:p>
          <a:p>
            <a:pPr marL="628650" lvl="1" indent="-171450" algn="l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Cambria" pitchFamily="18" charset="0"/>
              </a:rPr>
              <a:t>Art in Transit Completion Scheduled – End Feb 2016</a:t>
            </a:r>
          </a:p>
          <a:p>
            <a:pPr marL="628650" lvl="1" indent="-17145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Phase 1 close out - $2.982B  </a:t>
            </a:r>
          </a:p>
          <a:p>
            <a:pPr marL="628650" lvl="1" indent="-171450" algn="l">
              <a:buFont typeface="Arial" pitchFamily="34" charset="0"/>
              <a:buChar char="•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u="sng" dirty="0" smtClean="0">
                <a:solidFill>
                  <a:prstClr val="black"/>
                </a:solidFill>
                <a:latin typeface="Cambria" pitchFamily="18" charset="0"/>
              </a:rPr>
              <a:t>Phase 2</a:t>
            </a:r>
            <a:endParaRPr lang="en-US" sz="1200" dirty="0">
              <a:solidFill>
                <a:prstClr val="black"/>
              </a:solidFill>
              <a:latin typeface="Cambria" pitchFamily="18" charset="0"/>
            </a:endParaRPr>
          </a:p>
          <a:p>
            <a:pPr marL="628650" lvl="1" indent="-1714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Total Project Status (all bid packages)</a:t>
            </a:r>
          </a:p>
          <a:p>
            <a:pPr marL="1085850" lvl="2" indent="-17145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Overall Project – 26%</a:t>
            </a:r>
          </a:p>
          <a:p>
            <a:pPr marL="1085850" lvl="2" indent="-17145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Design – 94%</a:t>
            </a:r>
          </a:p>
          <a:p>
            <a:pPr marL="1085850" lvl="2" indent="-17145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Construction – 10%</a:t>
            </a:r>
          </a:p>
          <a:p>
            <a:pPr marL="628650" lvl="1" indent="-1714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Highlights</a:t>
            </a:r>
          </a:p>
          <a:p>
            <a:pPr marL="1085850" lvl="2" indent="-171450" algn="l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Cambria" pitchFamily="18" charset="0"/>
              </a:rPr>
              <a:t>Tower crane at Innovation Center Station</a:t>
            </a:r>
          </a:p>
          <a:p>
            <a:pPr marL="1085850" lvl="2" indent="-171450" algn="l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Cambria" pitchFamily="18" charset="0"/>
              </a:rPr>
              <a:t>All Stations in Fairfax County have construction and/or utility work ongoing</a:t>
            </a:r>
          </a:p>
          <a:p>
            <a:pPr marL="1085850" lvl="2" indent="-171450" algn="l">
              <a:buFont typeface="Arial" pitchFamily="34" charset="0"/>
              <a:buChar char="•"/>
              <a:defRPr/>
            </a:pPr>
            <a:r>
              <a:rPr lang="en-US" sz="1200" dirty="0">
                <a:latin typeface="Cambria" pitchFamily="18" charset="0"/>
              </a:rPr>
              <a:t>Loudoun County Stations in design</a:t>
            </a:r>
          </a:p>
          <a:p>
            <a:pPr marL="1085850" lvl="2" indent="-171450" algn="l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Cambria" pitchFamily="18" charset="0"/>
              </a:rPr>
              <a:t>Aerial </a:t>
            </a:r>
            <a:r>
              <a:rPr lang="en-US" sz="1200" dirty="0">
                <a:latin typeface="Cambria" pitchFamily="18" charset="0"/>
              </a:rPr>
              <a:t>Guideway at Dulles Airport under construction</a:t>
            </a:r>
          </a:p>
          <a:p>
            <a:pPr marL="1085850" lvl="2" indent="-171450" algn="l">
              <a:buFont typeface="Arial" pitchFamily="34" charset="0"/>
              <a:buChar char="•"/>
              <a:defRPr/>
            </a:pPr>
            <a:r>
              <a:rPr lang="en-US" sz="1200" dirty="0">
                <a:latin typeface="Cambria" pitchFamily="18" charset="0"/>
              </a:rPr>
              <a:t>Rail Yard at Dulles Airport in </a:t>
            </a:r>
            <a:r>
              <a:rPr lang="en-US" sz="1200" dirty="0" smtClean="0">
                <a:latin typeface="Cambria" pitchFamily="18" charset="0"/>
              </a:rPr>
              <a:t>design</a:t>
            </a:r>
          </a:p>
          <a:p>
            <a:pPr marL="1085850" lvl="2" indent="-171450" algn="l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Cambria" pitchFamily="18" charset="0"/>
              </a:rPr>
              <a:t>Herndon Monroe – Change in traffic pattern for utility work</a:t>
            </a:r>
          </a:p>
          <a:p>
            <a:pPr marL="1085850" lvl="2" indent="-171450" algn="l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Cambria" pitchFamily="18" charset="0"/>
              </a:rPr>
              <a:t>Herndon and Dulles Station Tower Crane – December 2015</a:t>
            </a:r>
          </a:p>
          <a:p>
            <a:pPr marL="1085850" lvl="2" indent="-171450" algn="l">
              <a:buFont typeface="Arial" pitchFamily="34" charset="0"/>
              <a:buChar char="•"/>
              <a:defRPr/>
            </a:pPr>
            <a:r>
              <a:rPr lang="en-US" sz="1200" dirty="0" smtClean="0">
                <a:latin typeface="Cambria" pitchFamily="18" charset="0"/>
              </a:rPr>
              <a:t>Earthwork continues for Dulles Rail Yard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 smtClean="0"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881182"/>
            <a:ext cx="41973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Budget - $2.775B</a:t>
            </a:r>
          </a:p>
          <a:p>
            <a:pPr marL="628650" lvl="1" indent="-171450" algn="l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Total Contingency - $551.4M (Remaining $496M)</a:t>
            </a:r>
          </a:p>
          <a:p>
            <a:pPr marL="628650" lvl="1" indent="-171450" algn="l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Contract extension costs under negotiations between MWAA and CRC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sng" dirty="0" smtClean="0">
              <a:solidFill>
                <a:prstClr val="black"/>
              </a:solidFill>
              <a:latin typeface="Cambria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 smtClean="0">
                <a:solidFill>
                  <a:prstClr val="black"/>
                </a:solidFill>
                <a:latin typeface="Cambria" pitchFamily="18" charset="0"/>
              </a:rPr>
              <a:t>Significant County Activities – Past 60 Days</a:t>
            </a:r>
            <a:endParaRPr lang="en-US" sz="1600" b="1" u="sng" dirty="0">
              <a:solidFill>
                <a:prstClr val="black"/>
              </a:solidFill>
              <a:latin typeface="Cambria" pitchFamily="18" charset="0"/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Herndon Monroe (MWAA) utility work beings in kiss and ride area</a:t>
            </a:r>
          </a:p>
          <a:p>
            <a:pPr marL="628650" lvl="1" indent="-1714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latin typeface="Cambria" pitchFamily="18" charset="0"/>
              </a:rPr>
              <a:t>Coordinated </a:t>
            </a:r>
            <a:r>
              <a:rPr lang="en-US" sz="1200" dirty="0">
                <a:latin typeface="Cambria" pitchFamily="18" charset="0"/>
              </a:rPr>
              <a:t>maintenance of traffic with MWAA, CRC, and Fairfax Connector for utility work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Phase 2 Design </a:t>
            </a:r>
            <a:r>
              <a:rPr lang="en-US" sz="1200" dirty="0">
                <a:solidFill>
                  <a:prstClr val="black"/>
                </a:solidFill>
                <a:latin typeface="Cambria" pitchFamily="18" charset="0"/>
              </a:rPr>
              <a:t>R</a:t>
            </a: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eviews 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County Coordination</a:t>
            </a:r>
            <a:endParaRPr lang="en-US" sz="1200" dirty="0">
              <a:solidFill>
                <a:prstClr val="black"/>
              </a:solidFill>
              <a:latin typeface="Cambria" pitchFamily="18" charset="0"/>
            </a:endParaRPr>
          </a:p>
          <a:p>
            <a:pPr marL="628650" lvl="1" indent="-1714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</a:rPr>
              <a:t>Project Partners (MWAA, VDOT, DRPT, WMATA, Loudoun County, Town of Herndon, Landowners)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Herndon and Innovation Center Stations Garages – Ongoing design work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Innovation North and Reston Town Center North under review by DPZ (SE)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Reston P and Z meeting on Reston Town Center Station – Nov 16, 2015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Innovation South SE Approval (Pavilion) 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Planning Commission – Oct 1, 2015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Board of Supervisors – Oct 20, 2015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en-US" sz="1200" dirty="0" smtClean="0">
              <a:latin typeface="Cambria" pitchFamily="18" charset="0"/>
            </a:endParaRPr>
          </a:p>
          <a:p>
            <a:pPr lvl="1" algn="l"/>
            <a:endParaRPr lang="en-US" sz="1600" b="1" u="sng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3" y="990600"/>
            <a:ext cx="4223047" cy="226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960" y="722183"/>
            <a:ext cx="362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Innovation Center Station Garage</a:t>
            </a:r>
            <a:endParaRPr lang="en-US" dirty="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00" y="838199"/>
            <a:ext cx="4423799" cy="241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00" y="3352800"/>
            <a:ext cx="4423799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2" y="3352800"/>
            <a:ext cx="4330508" cy="278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7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930067"/>
            <a:ext cx="453390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99060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Herndon Station Garage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81" y="838200"/>
            <a:ext cx="434340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" y="3249404"/>
            <a:ext cx="4502921" cy="29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81" y="3252965"/>
            <a:ext cx="4343401" cy="299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7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60020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 algn="ctr">
              <a:buFontTx/>
              <a:buNone/>
            </a:pPr>
            <a:r>
              <a:rPr lang="en-US" altLang="en-US" sz="40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062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DOT">
  <a:themeElements>
    <a:clrScheme name="FCD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CDO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CD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CMP Master">
  <a:themeElements>
    <a:clrScheme name="1_Dulles PPT Template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ulles PPT Template 3">
      <a:majorFont>
        <a:latin typeface="Arial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1_Dulles PPT Template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ulles PPT Template 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ulles PPT Template 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ulles PPT Template 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ulles PPT Template 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ulles PPT Template 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ulles PPT Template 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ulles PPT Template 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ulles PPT Template 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ulles PPT Template 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ulles PPT Template 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ulles PPT Template 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CDOT">
  <a:themeElements>
    <a:clrScheme name="FCD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CDO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CD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322</Words>
  <Application>Microsoft Office PowerPoint</Application>
  <PresentationFormat>On-screen Show (4:3)</PresentationFormat>
  <Paragraphs>55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Cambria</vt:lpstr>
      <vt:lpstr>Lucida Grande</vt:lpstr>
      <vt:lpstr>Times</vt:lpstr>
      <vt:lpstr>Times New Roman</vt:lpstr>
      <vt:lpstr>ヒラギノ角ゴ Pro W3</vt:lpstr>
      <vt:lpstr>FCDOT</vt:lpstr>
      <vt:lpstr>DCMP Master</vt:lpstr>
      <vt:lpstr>1_FCDOT</vt:lpstr>
      <vt:lpstr>Silver Line Update</vt:lpstr>
      <vt:lpstr>PowerPoint Presentation</vt:lpstr>
      <vt:lpstr>PowerPoint Presentation</vt:lpstr>
      <vt:lpstr>PowerPoint Presentation</vt:lpstr>
      <vt:lpstr> </vt:lpstr>
    </vt:vector>
  </TitlesOfParts>
  <Company>Fairfax County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Lannon</dc:creator>
  <cp:lastModifiedBy>Lam, Calvin C.</cp:lastModifiedBy>
  <cp:revision>55</cp:revision>
  <cp:lastPrinted>2015-11-23T15:23:30Z</cp:lastPrinted>
  <dcterms:created xsi:type="dcterms:W3CDTF">2005-08-25T13:54:33Z</dcterms:created>
  <dcterms:modified xsi:type="dcterms:W3CDTF">2015-12-01T13:14:13Z</dcterms:modified>
</cp:coreProperties>
</file>