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media/image3.jpeg" ContentType="image/jpeg"/>
  <Override PartName="/ppt/media/image4.jpeg" ContentType="image/jpeg"/>
  <Override PartName="/ppt/media/image5.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6.jpeg" ContentType="image/jpeg"/>
  <Override PartName="/ppt/media/image7.jpeg" ContentType="image/jpeg"/>
  <Override PartName="/ppt/media/image8.jpe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9.jpeg" ContentType="image/jpeg"/>
  <Override PartName="/ppt/media/image10.jpeg" ContentType="image/jpeg"/>
  <Override PartName="/ppt/media/image11.jpeg" ContentType="image/jpeg"/>
  <Override PartName="/ppt/notesSlides/notesSlide10.xml" ContentType="application/vnd.openxmlformats-officedocument.presentationml.notesSlide+xml"/>
  <Override PartName="/ppt/media/image12.jpe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1pPr>
    <a:lvl2pPr marL="0" marR="0" indent="457200" algn="ct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2pPr>
    <a:lvl3pPr marL="0" marR="0" indent="914400" algn="ct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3pPr>
    <a:lvl4pPr marL="0" marR="0" indent="1371600" algn="ct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4pPr>
    <a:lvl5pPr marL="0" marR="0" indent="1828800" algn="ct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5pPr>
    <a:lvl6pPr marL="0" marR="0" indent="2286000" algn="ct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6pPr>
    <a:lvl7pPr marL="0" marR="0" indent="2743200" algn="ct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7pPr>
    <a:lvl8pPr marL="0" marR="0" indent="3200400" algn="ct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8pPr>
    <a:lvl9pPr marL="0" marR="0" indent="3657600" algn="ct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b="def" i="def"/>
      <a:tcStyle>
        <a:tcBdr/>
        <a:fill>
          <a:solidFill>
            <a:schemeClr val="accent3">
              <a:lumOff val="44000"/>
            </a:schemeClr>
          </a:solidFill>
        </a:fill>
      </a:tcStyle>
    </a:band2H>
    <a:firstCo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E7F3F4"/>
          </a:solidFill>
        </a:fill>
      </a:tcStyle>
    </a:wholeTbl>
    <a:band2H>
      <a:tcTxStyle b="def" i="def"/>
      <a:tcStyle>
        <a:tcBdr/>
        <a:fill>
          <a:solidFill>
            <a:srgbClr val="F3F9FA"/>
          </a:solidFill>
        </a:fill>
      </a:tcStyle>
    </a:band2H>
    <a:firstCol>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b="def" i="def"/>
      <a:tcStyle>
        <a:tcBdr/>
        <a:fill>
          <a:solidFill>
            <a:schemeClr val="accent3">
              <a:lumOff val="44000"/>
            </a:schemeClr>
          </a:solidFill>
        </a:fill>
      </a:tcStyle>
    </a:band2H>
    <a:firstCol>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CF821DB8-F4EB-4A41-A1BA-3FCAFE7338EE}" styleName="">
    <a:tblBg/>
    <a:wholeTbl>
      <a:tcTxStyle b="off" i="off">
        <a:fontRef idx="maj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CCCD9"/>
          </a:solidFill>
        </a:fill>
      </a:tcStyle>
    </a:wholeTbl>
    <a:band2H>
      <a:tcTxStyle b="def" i="def"/>
      <a:tcStyle>
        <a:tcBdr/>
        <a:fill>
          <a:solidFill>
            <a:srgbClr val="E7E7ED"/>
          </a:solidFill>
        </a:fill>
      </a:tcStyle>
    </a:band2H>
    <a:firstCol>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chemeClr val="accent3">
              <a:lumOff val="44000"/>
            </a:schemeClr>
          </a:solidFill>
        </a:fill>
      </a:tcStyle>
    </a:band2H>
    <a:firstCol>
      <a:tcTxStyle b="on" i="off">
        <a:fontRef idx="major">
          <a:schemeClr val="accent3">
            <a:lumOff val="44000"/>
          </a:schemeClr>
        </a:fontRef>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Ref idx="major">
          <a:schemeClr val="accent3">
            <a:lumOff val="44000"/>
          </a:schemeClr>
        </a:fontRef>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p:nvPr>
            <p:ph type="sldImg"/>
          </p:nvPr>
        </p:nvSpPr>
        <p:spPr>
          <a:xfrm>
            <a:off x="1143000" y="685800"/>
            <a:ext cx="4572000" cy="3429000"/>
          </a:xfrm>
          <a:prstGeom prst="rect">
            <a:avLst/>
          </a:prstGeom>
        </p:spPr>
        <p:txBody>
          <a:bodyPr/>
          <a:lstStyle/>
          <a:p>
            <a:pPr/>
          </a:p>
        </p:txBody>
      </p:sp>
      <p:sp>
        <p:nvSpPr>
          <p:cNvPr id="120" name="Shape 12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Arial"/>
      </a:defRPr>
    </a:lvl1pPr>
    <a:lvl2pPr indent="228600" latinLnBrk="0">
      <a:spcBef>
        <a:spcPts val="400"/>
      </a:spcBef>
      <a:defRPr sz="1200">
        <a:latin typeface="+mj-lt"/>
        <a:ea typeface="+mj-ea"/>
        <a:cs typeface="+mj-cs"/>
        <a:sym typeface="Arial"/>
      </a:defRPr>
    </a:lvl2pPr>
    <a:lvl3pPr indent="457200" latinLnBrk="0">
      <a:spcBef>
        <a:spcPts val="400"/>
      </a:spcBef>
      <a:defRPr sz="1200">
        <a:latin typeface="+mj-lt"/>
        <a:ea typeface="+mj-ea"/>
        <a:cs typeface="+mj-cs"/>
        <a:sym typeface="Arial"/>
      </a:defRPr>
    </a:lvl3pPr>
    <a:lvl4pPr indent="685800" latinLnBrk="0">
      <a:spcBef>
        <a:spcPts val="400"/>
      </a:spcBef>
      <a:defRPr sz="1200">
        <a:latin typeface="+mj-lt"/>
        <a:ea typeface="+mj-ea"/>
        <a:cs typeface="+mj-cs"/>
        <a:sym typeface="Arial"/>
      </a:defRPr>
    </a:lvl4pPr>
    <a:lvl5pPr indent="914400" latinLnBrk="0">
      <a:spcBef>
        <a:spcPts val="400"/>
      </a:spcBef>
      <a:defRPr sz="1200">
        <a:latin typeface="+mj-lt"/>
        <a:ea typeface="+mj-ea"/>
        <a:cs typeface="+mj-cs"/>
        <a:sym typeface="Arial"/>
      </a:defRPr>
    </a:lvl5pPr>
    <a:lvl6pPr indent="1143000" latinLnBrk="0">
      <a:spcBef>
        <a:spcPts val="400"/>
      </a:spcBef>
      <a:defRPr sz="1200">
        <a:latin typeface="+mj-lt"/>
        <a:ea typeface="+mj-ea"/>
        <a:cs typeface="+mj-cs"/>
        <a:sym typeface="Arial"/>
      </a:defRPr>
    </a:lvl6pPr>
    <a:lvl7pPr indent="1371600" latinLnBrk="0">
      <a:spcBef>
        <a:spcPts val="400"/>
      </a:spcBef>
      <a:defRPr sz="1200">
        <a:latin typeface="+mj-lt"/>
        <a:ea typeface="+mj-ea"/>
        <a:cs typeface="+mj-cs"/>
        <a:sym typeface="Arial"/>
      </a:defRPr>
    </a:lvl7pPr>
    <a:lvl8pPr indent="1600200" latinLnBrk="0">
      <a:spcBef>
        <a:spcPts val="400"/>
      </a:spcBef>
      <a:defRPr sz="1200">
        <a:latin typeface="+mj-lt"/>
        <a:ea typeface="+mj-ea"/>
        <a:cs typeface="+mj-cs"/>
        <a:sym typeface="Arial"/>
      </a:defRPr>
    </a:lvl8pPr>
    <a:lvl9pPr indent="1828800" latinLnBrk="0">
      <a:spcBef>
        <a:spcPts val="400"/>
      </a:spcBef>
      <a:defRPr sz="1200">
        <a:latin typeface="+mj-lt"/>
        <a:ea typeface="+mj-ea"/>
        <a:cs typeface="+mj-cs"/>
        <a:sym typeface="Arial"/>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Shape 131"/>
          <p:cNvSpPr/>
          <p:nvPr>
            <p:ph type="sldImg"/>
          </p:nvPr>
        </p:nvSpPr>
        <p:spPr>
          <a:prstGeom prst="rect">
            <a:avLst/>
          </a:prstGeom>
        </p:spPr>
        <p:txBody>
          <a:bodyPr/>
          <a:lstStyle/>
          <a:p>
            <a:pPr/>
          </a:p>
        </p:txBody>
      </p:sp>
      <p:sp>
        <p:nvSpPr>
          <p:cNvPr id="132" name="Shape 132"/>
          <p:cNvSpPr/>
          <p:nvPr>
            <p:ph type="body" sz="quarter" idx="1"/>
          </p:nvPr>
        </p:nvSpPr>
        <p:spPr>
          <a:prstGeom prst="rect">
            <a:avLst/>
          </a:prstGeom>
        </p:spPr>
        <p:txBody>
          <a:bodyPr/>
          <a:lstStyle/>
          <a:p>
            <a:pPr marL="227998" indent="-227998"/>
            <a:r>
              <a:t>Thanks to Sharon Bulova for introductory remarks. </a:t>
            </a:r>
          </a:p>
          <a:p>
            <a:pPr marL="227998" indent="-227998"/>
            <a:r>
              <a:t>Pleased to introduce proposed HQTN concept at tonight’s briefing.</a:t>
            </a:r>
          </a:p>
          <a:p>
            <a:pPr marL="165977" indent="-165977">
              <a:spcBef>
                <a:spcPts val="0"/>
              </a:spcBef>
              <a:buSzPct val="100000"/>
              <a:buChar char="-"/>
            </a:pPr>
            <a:r>
              <a:t>Introductions</a:t>
            </a:r>
          </a:p>
          <a:p>
            <a:pPr marL="165977" indent="-165977">
              <a:spcBef>
                <a:spcPts val="0"/>
              </a:spcBef>
              <a:buSzPct val="100000"/>
              <a:buChar char="-"/>
            </a:pPr>
            <a:r>
              <a:t>Glad to be at the stage of the study with recommendations</a:t>
            </a:r>
          </a:p>
          <a:p>
            <a:pPr marL="165977" indent="-165977">
              <a:spcBef>
                <a:spcPts val="0"/>
              </a:spcBef>
              <a:buSzPct val="100000"/>
              <a:buChar char="-"/>
            </a:pPr>
            <a:r>
              <a:t>Presenting our Proposed HQTN Concept and its measures of effectiveness</a:t>
            </a:r>
          </a:p>
          <a:p>
            <a:pPr marL="165977" indent="-165977">
              <a:spcBef>
                <a:spcPts val="0"/>
              </a:spcBef>
              <a:buSzPct val="100000"/>
              <a:buChar char="-"/>
              <a:defRPr b="1"/>
            </a:pPr>
            <a:r>
              <a:t>Beginning about a month of dialogue</a:t>
            </a:r>
          </a:p>
          <a:p>
            <a:pPr lvl="1" marL="625180" indent="-165977">
              <a:spcBef>
                <a:spcPts val="0"/>
              </a:spcBef>
              <a:buSzPct val="100000"/>
              <a:buChar char="-"/>
              <a:defRPr b="1"/>
            </a:pPr>
            <a:r>
              <a:t>6/18 with interagency technical working group and Transportation Advisory Commission</a:t>
            </a:r>
          </a:p>
          <a:p>
            <a:pPr lvl="1" marL="625180" indent="-165977">
              <a:spcBef>
                <a:spcPts val="0"/>
              </a:spcBef>
              <a:buSzPct val="100000"/>
              <a:buChar char="-"/>
              <a:defRPr b="1"/>
            </a:pPr>
            <a:r>
              <a:t>6/25 briefing materials made available to Board members</a:t>
            </a:r>
          </a:p>
          <a:p>
            <a:pPr lvl="1" marL="625180" indent="-165977">
              <a:spcBef>
                <a:spcPts val="0"/>
              </a:spcBef>
              <a:buSzPct val="100000"/>
              <a:buChar char="-"/>
              <a:defRPr b="1"/>
            </a:pPr>
            <a:r>
              <a:t>7/10 public meeting 6 – 9 PM open house</a:t>
            </a:r>
          </a:p>
          <a:p>
            <a:pPr lvl="1" marL="625180" indent="-165977">
              <a:spcBef>
                <a:spcPts val="0"/>
              </a:spcBef>
              <a:buSzPct val="100000"/>
              <a:buChar char="-"/>
              <a:defRPr b="1"/>
            </a:pPr>
            <a:r>
              <a:t>IdeaScale site</a:t>
            </a:r>
          </a:p>
          <a:p>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lvl1pPr defTabSz="918408">
              <a:spcBef>
                <a:spcPts val="0"/>
              </a:spcBef>
            </a:lvl1pPr>
          </a:lstStyle>
          <a:p>
            <a:pPr/>
            <a:r>
              <a:t>Building up the story – messages here are essentially the words on the slide.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6" name="Shape 226"/>
          <p:cNvSpPr/>
          <p:nvPr>
            <p:ph type="sldImg"/>
          </p:nvPr>
        </p:nvSpPr>
        <p:spPr>
          <a:prstGeom prst="rect">
            <a:avLst/>
          </a:prstGeom>
        </p:spPr>
        <p:txBody>
          <a:bodyPr/>
          <a:lstStyle/>
          <a:p>
            <a:pPr/>
          </a:p>
        </p:txBody>
      </p:sp>
      <p:sp>
        <p:nvSpPr>
          <p:cNvPr id="227" name="Shape 227"/>
          <p:cNvSpPr/>
          <p:nvPr>
            <p:ph type="body" sz="quarter" idx="1"/>
          </p:nvPr>
        </p:nvSpPr>
        <p:spPr>
          <a:prstGeom prst="rect">
            <a:avLst/>
          </a:prstGeom>
        </p:spPr>
        <p:txBody>
          <a:bodyPr/>
          <a:lstStyle/>
          <a:p>
            <a:pPr/>
            <a:r>
              <a:t>The Proposed HQTN concept provides a range of services including those oriented more towards moving long-distance commuters to, from, and through the County (red) and those oriented toward supporting TOD in destination corridors where all-day traffic from one place to another in the corridor is equally important (blue).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Shape 233"/>
          <p:cNvSpPr/>
          <p:nvPr>
            <p:ph type="sldImg"/>
          </p:nvPr>
        </p:nvSpPr>
        <p:spPr>
          <a:prstGeom prst="rect">
            <a:avLst/>
          </a:prstGeom>
        </p:spPr>
        <p:txBody>
          <a:bodyPr/>
          <a:lstStyle/>
          <a:p>
            <a:pPr/>
          </a:p>
        </p:txBody>
      </p:sp>
      <p:sp>
        <p:nvSpPr>
          <p:cNvPr id="234" name="Shape 234"/>
          <p:cNvSpPr/>
          <p:nvPr>
            <p:ph type="body" sz="quarter" idx="1"/>
          </p:nvPr>
        </p:nvSpPr>
        <p:spPr>
          <a:prstGeom prst="rect">
            <a:avLst/>
          </a:prstGeom>
        </p:spPr>
        <p:txBody>
          <a:bodyPr/>
          <a:lstStyle/>
          <a:p>
            <a:pPr/>
            <a:r>
              <a:t>Building up the story – messages here are essentially the words on the slide.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lvl1pPr defTabSz="918408">
              <a:spcBef>
                <a:spcPts val="0"/>
              </a:spcBef>
            </a:lvl1pPr>
          </a:lstStyle>
          <a:p>
            <a:pPr/>
            <a:r>
              <a:t>Building up the story – messages here are essentially the words on the slide.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7" name="Shape 247"/>
          <p:cNvSpPr/>
          <p:nvPr>
            <p:ph type="sldImg"/>
          </p:nvPr>
        </p:nvSpPr>
        <p:spPr>
          <a:prstGeom prst="rect">
            <a:avLst/>
          </a:prstGeom>
        </p:spPr>
        <p:txBody>
          <a:bodyPr/>
          <a:lstStyle/>
          <a:p>
            <a:pPr/>
          </a:p>
        </p:txBody>
      </p:sp>
      <p:sp>
        <p:nvSpPr>
          <p:cNvPr id="248" name="Shape 248"/>
          <p:cNvSpPr/>
          <p:nvPr>
            <p:ph type="body" sz="quarter" idx="1"/>
          </p:nvPr>
        </p:nvSpPr>
        <p:spPr>
          <a:prstGeom prst="rect">
            <a:avLst/>
          </a:prstGeom>
        </p:spPr>
        <p:txBody>
          <a:bodyPr/>
          <a:lstStyle>
            <a:lvl1pPr defTabSz="918408">
              <a:spcBef>
                <a:spcPts val="0"/>
              </a:spcBef>
            </a:lvl1pPr>
          </a:lstStyle>
          <a:p>
            <a:pPr/>
            <a:r>
              <a:t>Building up the story – messages here are essentially the words on the slide.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lvl1pPr defTabSz="918408">
              <a:spcBef>
                <a:spcPts val="0"/>
              </a:spcBef>
            </a:lvl1pPr>
          </a:lstStyle>
          <a:p>
            <a:pPr/>
            <a:r>
              <a:t>Building up the story – messages here are essentially the words on the slide.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2" name="Shape 262"/>
          <p:cNvSpPr/>
          <p:nvPr>
            <p:ph type="sldImg"/>
          </p:nvPr>
        </p:nvSpPr>
        <p:spPr>
          <a:prstGeom prst="rect">
            <a:avLst/>
          </a:prstGeom>
        </p:spPr>
        <p:txBody>
          <a:bodyPr/>
          <a:lstStyle/>
          <a:p>
            <a:pPr/>
          </a:p>
        </p:txBody>
      </p:sp>
      <p:sp>
        <p:nvSpPr>
          <p:cNvPr id="263" name="Shape 263"/>
          <p:cNvSpPr/>
          <p:nvPr>
            <p:ph type="body" sz="quarter" idx="1"/>
          </p:nvPr>
        </p:nvSpPr>
        <p:spPr>
          <a:prstGeom prst="rect">
            <a:avLst/>
          </a:prstGeom>
        </p:spPr>
        <p:txBody>
          <a:bodyPr/>
          <a:lstStyle/>
          <a:p>
            <a:pPr defTabSz="918408">
              <a:spcBef>
                <a:spcPts val="0"/>
              </a:spcBef>
            </a:pPr>
            <a:r>
              <a:t>Express services connect activity centers.  Beltway Express: already have HOT lanes between Springfield and Tysons; additional services using these lanes would connect these growing activity centers, as well as serve longer distance, flexible express bus from Prince William County and the Burke VRE station.</a:t>
            </a:r>
          </a:p>
          <a:p>
            <a:pPr defTabSz="918408">
              <a:spcBef>
                <a:spcPts val="0"/>
              </a:spcBef>
            </a:pPr>
          </a:p>
          <a:p>
            <a:pPr defTabSz="918408">
              <a:spcBef>
                <a:spcPts val="0"/>
              </a:spcBef>
            </a:pPr>
            <a:r>
              <a:t>Connections into Maryland via American Legion Bridge and Woodrow Wilson Bridge are somewhat complex:  These connections can serve as destination corridors in Maryland (to White Flint and to Suitland, per Montgomery and Prince George’s plans), but are shown as Express Bus here because they really only have a terminal station in Fairfax County</a:t>
            </a:r>
          </a:p>
          <a:p>
            <a:pPr defTabSz="918408">
              <a:spcBef>
                <a:spcPts val="0"/>
              </a:spcBef>
            </a:pPr>
          </a:p>
          <a:p>
            <a:pPr defTabSz="918408">
              <a:spcBef>
                <a:spcPts val="0"/>
              </a:spcBef>
            </a:pPr>
            <a:r>
              <a:t>Fairfax County Parkway – focus is on connecting lower density residential areas into the activity centers on the major radial corridors.</a:t>
            </a:r>
          </a:p>
          <a:p>
            <a:pPr defTabSz="918408">
              <a:spcBef>
                <a:spcPts val="0"/>
              </a:spcBef>
            </a:pPr>
          </a:p>
          <a:p>
            <a:pPr defTabSz="918408">
              <a:spcBef>
                <a:spcPts val="0"/>
              </a:spcBef>
            </a:pPr>
            <a:r>
              <a:t>Route 28, express service valuable to connect to lower density locations in Prince William County and enable connections either to Silver Line in Herndon, or directly to Dulles Airport.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 name="Shape 270"/>
          <p:cNvSpPr/>
          <p:nvPr>
            <p:ph type="sldImg"/>
          </p:nvPr>
        </p:nvSpPr>
        <p:spPr>
          <a:prstGeom prst="rect">
            <a:avLst/>
          </a:prstGeom>
        </p:spPr>
        <p:txBody>
          <a:bodyPr/>
          <a:lstStyle/>
          <a:p>
            <a:pPr/>
          </a:p>
        </p:txBody>
      </p:sp>
      <p:sp>
        <p:nvSpPr>
          <p:cNvPr id="271" name="Shape 271"/>
          <p:cNvSpPr/>
          <p:nvPr>
            <p:ph type="body" sz="quarter" idx="1"/>
          </p:nvPr>
        </p:nvSpPr>
        <p:spPr>
          <a:prstGeom prst="rect">
            <a:avLst/>
          </a:prstGeom>
        </p:spPr>
        <p:txBody>
          <a:bodyPr/>
          <a:lstStyle/>
          <a:p>
            <a:pPr defTabSz="918408">
              <a:spcBef>
                <a:spcPts val="0"/>
              </a:spcBef>
            </a:pPr>
            <a:r>
              <a:t>Express services connect activity centers.  Beltway Express: already have HOT lanes between Springfield and Tysons; additional services using these lanes would connect these growing activity centers, as well as serve longer distance, flexible express bus from Prince William County and the Burke VRE station.</a:t>
            </a:r>
          </a:p>
          <a:p>
            <a:pPr defTabSz="918408">
              <a:spcBef>
                <a:spcPts val="0"/>
              </a:spcBef>
            </a:pPr>
          </a:p>
          <a:p>
            <a:pPr defTabSz="918408">
              <a:spcBef>
                <a:spcPts val="0"/>
              </a:spcBef>
            </a:pPr>
            <a:r>
              <a:t>Connections into Maryland via American Legion Bridge and Woodrow Wilson Bridge are somewhat complex:  These connections can serve as destination corridors in Maryland (to White Flint and to Suitland, per Montgomery and Prince George’s plans), but are shown as Express Bus here because they really only have a terminal station in Fairfax County</a:t>
            </a:r>
          </a:p>
          <a:p>
            <a:pPr defTabSz="918408">
              <a:spcBef>
                <a:spcPts val="0"/>
              </a:spcBef>
            </a:pPr>
          </a:p>
          <a:p>
            <a:pPr defTabSz="918408">
              <a:spcBef>
                <a:spcPts val="0"/>
              </a:spcBef>
            </a:pPr>
            <a:r>
              <a:t>Fairfax County Parkway – focus is on connecting lower density residential areas into the activity centers on the major radial corridors.</a:t>
            </a:r>
          </a:p>
          <a:p>
            <a:pPr defTabSz="918408">
              <a:spcBef>
                <a:spcPts val="0"/>
              </a:spcBef>
            </a:pPr>
          </a:p>
          <a:p>
            <a:pPr defTabSz="918408">
              <a:spcBef>
                <a:spcPts val="0"/>
              </a:spcBef>
            </a:pPr>
            <a:r>
              <a:t>Route 28, express service valuable to connect to lower density locations in Prince William County and enable connections either to Silver Line in Herndon, or directly to Dulles Airport.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 name="Shape 277"/>
          <p:cNvSpPr/>
          <p:nvPr>
            <p:ph type="sldImg"/>
          </p:nvPr>
        </p:nvSpPr>
        <p:spPr>
          <a:prstGeom prst="rect">
            <a:avLst/>
          </a:prstGeom>
        </p:spPr>
        <p:txBody>
          <a:bodyPr/>
          <a:lstStyle/>
          <a:p>
            <a:pPr/>
          </a:p>
        </p:txBody>
      </p:sp>
      <p:sp>
        <p:nvSpPr>
          <p:cNvPr id="278" name="Shape 278"/>
          <p:cNvSpPr/>
          <p:nvPr>
            <p:ph type="body" sz="quarter" idx="1"/>
          </p:nvPr>
        </p:nvSpPr>
        <p:spPr>
          <a:prstGeom prst="rect">
            <a:avLst/>
          </a:prstGeom>
        </p:spPr>
        <p:txBody>
          <a:bodyPr/>
          <a:lstStyle/>
          <a:p>
            <a:pPr/>
            <a:r>
              <a:t>When we look at the details of the new HQTN routes, we see a total of 214 new transitway and 74 new stations (breakouts on slides)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p>
            <a:pPr/>
            <a:r>
              <a:t>What does this network help us achieve?  Won’t take the time to read each of these measures, but the key is looking at our triple-bottom line of economic, environmental, and social benefits.  For instance:</a:t>
            </a:r>
          </a:p>
          <a:p>
            <a:pPr/>
          </a:p>
          <a:p>
            <a:pPr marL="172202" indent="-172202">
              <a:buSzPct val="100000"/>
              <a:buChar char="-"/>
            </a:pPr>
            <a:r>
              <a:t>Economic benefits:</a:t>
            </a:r>
          </a:p>
          <a:p>
            <a:pPr lvl="1" marL="631405" indent="-172201">
              <a:buSzPct val="100000"/>
              <a:buChar char="-"/>
            </a:pPr>
            <a:r>
              <a:t>Line 1: better access to jobs, which leads to:</a:t>
            </a:r>
          </a:p>
          <a:p>
            <a:pPr lvl="1" marL="631405" indent="-172201">
              <a:buSzPct val="100000"/>
              <a:buChar char="-"/>
            </a:pPr>
            <a:r>
              <a:t>Line 2: 150,000 new transit trips </a:t>
            </a:r>
          </a:p>
          <a:p>
            <a:pPr marL="172202" indent="-172202">
              <a:buSzPct val="100000"/>
              <a:buChar char="-"/>
            </a:pPr>
            <a:r>
              <a:t>Environmental benefits</a:t>
            </a:r>
          </a:p>
          <a:p>
            <a:pPr lvl="1" marL="631405" indent="-172201">
              <a:buSzPct val="100000"/>
              <a:buChar char="-"/>
            </a:pPr>
            <a:r>
              <a:t>Second line from bottom – fewer fuel and emissions from reduction of 68,000 VHT</a:t>
            </a:r>
          </a:p>
          <a:p>
            <a:pPr marL="172202" indent="-172202">
              <a:buSzPct val="100000"/>
              <a:buChar char="-"/>
            </a:pPr>
            <a:r>
              <a:t>Equity benefits</a:t>
            </a:r>
          </a:p>
          <a:p>
            <a:pPr lvl="1" marL="631405" indent="-172201">
              <a:buSzPct val="100000"/>
              <a:buChar char="-"/>
            </a:pPr>
            <a:r>
              <a:t>Line 3:  Introducing rail service to 14 previously unserved activity centers</a:t>
            </a:r>
          </a:p>
          <a:p>
            <a:pPr lvl="1" marL="631405" indent="-172201">
              <a:buSzPct val="100000"/>
              <a:buChar char="-"/>
            </a:pPr>
            <a:r>
              <a:t>First line in “Thrive”: 28 new station areas where there’s an above average number of transit-dependent residents</a:t>
            </a:r>
          </a:p>
          <a:p>
            <a:pPr lvl="1" marL="631405" indent="-172201">
              <a:buSzPct val="100000"/>
              <a:buChar char="-"/>
            </a:pPr>
          </a:p>
          <a:p>
            <a:pPr lvl="1" marL="631405" indent="-172201">
              <a:buSzPct val="100000"/>
              <a:buChar char="-"/>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 name="Shape 138"/>
          <p:cNvSpPr/>
          <p:nvPr>
            <p:ph type="sldImg"/>
          </p:nvPr>
        </p:nvSpPr>
        <p:spPr>
          <a:prstGeom prst="rect">
            <a:avLst/>
          </a:prstGeom>
        </p:spPr>
        <p:txBody>
          <a:bodyPr/>
          <a:lstStyle/>
          <a:p>
            <a:pPr/>
          </a:p>
        </p:txBody>
      </p:sp>
      <p:sp>
        <p:nvSpPr>
          <p:cNvPr id="139" name="Shape 139"/>
          <p:cNvSpPr/>
          <p:nvPr>
            <p:ph type="body" sz="quarter" idx="1"/>
          </p:nvPr>
        </p:nvSpPr>
        <p:spPr>
          <a:prstGeom prst="rect">
            <a:avLst/>
          </a:prstGeom>
        </p:spPr>
        <p:txBody>
          <a:bodyPr/>
          <a:lstStyle/>
          <a:p>
            <a:pPr lvl="1" indent="459205" defTabSz="885204"/>
            <a:r>
              <a:t>The current plan has EPTCs:</a:t>
            </a:r>
          </a:p>
          <a:p>
            <a:pPr lvl="1" marL="624466" indent="-165260" defTabSz="885204">
              <a:buSzPct val="100000"/>
              <a:buChar char="-"/>
            </a:pPr>
            <a:r>
              <a:t>Silver Line planned as now being constructed</a:t>
            </a:r>
          </a:p>
          <a:p>
            <a:pPr lvl="1" marL="624466" indent="-165260" defTabSz="885204">
              <a:buSzPct val="100000"/>
              <a:buChar char="-"/>
            </a:pPr>
            <a:r>
              <a:t>I-66 recommends Metrorail extension to Centreville</a:t>
            </a:r>
          </a:p>
          <a:p>
            <a:pPr lvl="1" marL="624466" indent="-165260" defTabSz="885204">
              <a:buSzPct val="100000"/>
              <a:buChar char="-"/>
            </a:pPr>
            <a:r>
              <a:t>US 1 has station locations, but identifies several optional modes</a:t>
            </a:r>
          </a:p>
          <a:p>
            <a:pPr lvl="1" marL="624466" indent="-165260" defTabSz="885204">
              <a:buSzPct val="100000"/>
              <a:buChar char="-"/>
            </a:pPr>
            <a:r>
              <a:t>Otherwise, plan is silent on transit function or technology</a:t>
            </a:r>
          </a:p>
          <a:p>
            <a:pPr marL="229556" indent="-229556" defTabSz="885204"/>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2" name="Shape 292"/>
          <p:cNvSpPr/>
          <p:nvPr>
            <p:ph type="sldImg"/>
          </p:nvPr>
        </p:nvSpPr>
        <p:spPr>
          <a:prstGeom prst="rect">
            <a:avLst/>
          </a:prstGeom>
        </p:spPr>
        <p:txBody>
          <a:bodyPr/>
          <a:lstStyle/>
          <a:p>
            <a:pPr/>
          </a:p>
        </p:txBody>
      </p:sp>
      <p:sp>
        <p:nvSpPr>
          <p:cNvPr id="293" name="Shape 293"/>
          <p:cNvSpPr/>
          <p:nvPr>
            <p:ph type="body" sz="quarter" idx="1"/>
          </p:nvPr>
        </p:nvSpPr>
        <p:spPr>
          <a:prstGeom prst="rect">
            <a:avLst/>
          </a:prstGeom>
        </p:spPr>
        <p:txBody>
          <a:bodyPr/>
          <a:lstStyle/>
          <a:p>
            <a:pPr/>
            <a:r>
              <a:t>This chart says, “what level of cost effectiveness is currently passing the bar at Federal Transit Administration?”.  The horizontal axis shows the current capital cost for projects moving through the New Starts process, and the vertical axis shows how cost effective the project is in terms of capital cost divided by future ridership.  In essence, big projects are on the right, and being lower on the chart is better in terms of cost-effectiveness.</a:t>
            </a:r>
          </a:p>
          <a:p>
            <a:pPr/>
          </a:p>
          <a:p>
            <a:pPr/>
            <a:r>
              <a:t>The scattergram shows a diagonal relationship – big projects tend to have a lower capital cost effectiveness, for two reasons:</a:t>
            </a:r>
          </a:p>
          <a:p>
            <a:pPr/>
          </a:p>
          <a:p>
            <a:pPr marL="229601" indent="-229601">
              <a:buSzPct val="100000"/>
              <a:buAutoNum type="arabicPeriod" startAt="1"/>
            </a:pPr>
            <a:r>
              <a:t>These projects both have lower operating costs per passenger (mostly labor costs; well-utilized trains carry more passengers per operator than do well-utilized buses) and </a:t>
            </a:r>
          </a:p>
          <a:p>
            <a:pPr marL="229601" indent="-229601">
              <a:buSzPct val="100000"/>
              <a:buAutoNum type="arabicPeriod" startAt="1"/>
            </a:pPr>
            <a:r>
              <a:t>They are better at promoting desired land use changes.  </a:t>
            </a:r>
          </a:p>
          <a:p>
            <a:pPr marL="229601" indent="-229601">
              <a:buSzPct val="100000"/>
              <a:buAutoNum type="arabicPeriod" startAt="1"/>
            </a:pPr>
          </a:p>
          <a:p>
            <a:pPr defTabSz="918408">
              <a:spcBef>
                <a:spcPts val="0"/>
              </a:spcBef>
            </a:pPr>
            <a:r>
              <a:t>Our proposed HQTN lines perform cost effectively (being lower on the chart is good) using this same measure.  A quick way of summarizing this slide is that our network is competitive based on the decisions that funding jurisdictions are currently making in partnership with Federal Transit Administration.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Shape 298"/>
          <p:cNvSpPr/>
          <p:nvPr>
            <p:ph type="sldImg"/>
          </p:nvPr>
        </p:nvSpPr>
        <p:spPr>
          <a:prstGeom prst="rect">
            <a:avLst/>
          </a:prstGeom>
        </p:spPr>
        <p:txBody>
          <a:bodyPr/>
          <a:lstStyle/>
          <a:p>
            <a:pPr/>
          </a:p>
        </p:txBody>
      </p:sp>
      <p:sp>
        <p:nvSpPr>
          <p:cNvPr id="299" name="Shape 299"/>
          <p:cNvSpPr/>
          <p:nvPr>
            <p:ph type="body" sz="quarter" idx="1"/>
          </p:nvPr>
        </p:nvSpPr>
        <p:spPr>
          <a:prstGeom prst="rect">
            <a:avLst/>
          </a:prstGeom>
        </p:spPr>
        <p:txBody>
          <a:bodyPr/>
          <a:lstStyle/>
          <a:p>
            <a:pPr/>
            <a:r>
              <a:t>The main HQTN services will work best with supporting policies, including those noted here, as well as the land use changes proposed in the Richmond Highway and Route 28 corridors.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5" name="Shape 305"/>
          <p:cNvSpPr/>
          <p:nvPr>
            <p:ph type="sldImg"/>
          </p:nvPr>
        </p:nvSpPr>
        <p:spPr>
          <a:prstGeom prst="rect">
            <a:avLst/>
          </a:prstGeom>
        </p:spPr>
        <p:txBody>
          <a:bodyPr/>
          <a:lstStyle/>
          <a:p>
            <a:pPr/>
          </a:p>
        </p:txBody>
      </p:sp>
      <p:sp>
        <p:nvSpPr>
          <p:cNvPr id="306" name="Shape 306"/>
          <p:cNvSpPr/>
          <p:nvPr>
            <p:ph type="body" sz="quarter" idx="1"/>
          </p:nvPr>
        </p:nvSpPr>
        <p:spPr>
          <a:prstGeom prst="rect">
            <a:avLst/>
          </a:prstGeom>
        </p:spPr>
        <p:txBody>
          <a:bodyPr/>
          <a:lstStyle/>
          <a:p>
            <a:pPr/>
            <a:r>
              <a:t>Bullets from slide…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 name="Shape 145"/>
          <p:cNvSpPr/>
          <p:nvPr>
            <p:ph type="sldImg"/>
          </p:nvPr>
        </p:nvSpPr>
        <p:spPr>
          <a:prstGeom prst="rect">
            <a:avLst/>
          </a:prstGeom>
        </p:spPr>
        <p:txBody>
          <a:bodyPr/>
          <a:lstStyle/>
          <a:p>
            <a:pPr/>
          </a:p>
        </p:txBody>
      </p:sp>
      <p:sp>
        <p:nvSpPr>
          <p:cNvPr id="146" name="Shape 146"/>
          <p:cNvSpPr/>
          <p:nvPr>
            <p:ph type="body" sz="quarter" idx="1"/>
          </p:nvPr>
        </p:nvSpPr>
        <p:spPr>
          <a:prstGeom prst="rect">
            <a:avLst/>
          </a:prstGeom>
        </p:spPr>
        <p:txBody>
          <a:bodyPr/>
          <a:lstStyle/>
          <a:p>
            <a:pPr lvl="1" indent="459205" defTabSz="885204"/>
            <a:r>
              <a:t>The current plan has EPTCs:</a:t>
            </a:r>
          </a:p>
          <a:p>
            <a:pPr lvl="1" marL="624466" indent="-165260" defTabSz="885204">
              <a:buSzPct val="100000"/>
              <a:buChar char="-"/>
            </a:pPr>
            <a:r>
              <a:t>Silver Line planned as now being constructed</a:t>
            </a:r>
          </a:p>
          <a:p>
            <a:pPr lvl="1" marL="624466" indent="-165260" defTabSz="885204">
              <a:buSzPct val="100000"/>
              <a:buChar char="-"/>
            </a:pPr>
            <a:r>
              <a:t>I-66 recommends Metrorail extension to Centreville</a:t>
            </a:r>
          </a:p>
          <a:p>
            <a:pPr lvl="1" marL="624466" indent="-165260" defTabSz="885204">
              <a:buSzPct val="100000"/>
              <a:buChar char="-"/>
            </a:pPr>
            <a:r>
              <a:t>US 1 has station locations, but identifies several optional modes</a:t>
            </a:r>
          </a:p>
          <a:p>
            <a:pPr lvl="1" marL="624466" indent="-165260" defTabSz="885204">
              <a:buSzPct val="100000"/>
              <a:buChar char="-"/>
            </a:pPr>
            <a:r>
              <a:t>Otherwise, plan is silent on transit function or technology</a:t>
            </a:r>
          </a:p>
          <a:p>
            <a:pPr marL="229556" indent="-229556" defTabSz="885204"/>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ph type="sldImg"/>
          </p:nvPr>
        </p:nvSpPr>
        <p:spPr>
          <a:prstGeom prst="rect">
            <a:avLst/>
          </a:prstGeom>
        </p:spPr>
        <p:txBody>
          <a:bodyPr/>
          <a:lstStyle/>
          <a:p>
            <a:pPr/>
          </a:p>
        </p:txBody>
      </p:sp>
      <p:sp>
        <p:nvSpPr>
          <p:cNvPr id="156" name="Shape 156"/>
          <p:cNvSpPr/>
          <p:nvPr>
            <p:ph type="body" sz="quarter" idx="1"/>
          </p:nvPr>
        </p:nvSpPr>
        <p:spPr>
          <a:prstGeom prst="rect">
            <a:avLst/>
          </a:prstGeom>
        </p:spPr>
        <p:txBody>
          <a:bodyPr/>
          <a:lstStyle/>
          <a:p>
            <a:pPr/>
            <a:r>
              <a:t>We’ve had two public meetings to date:</a:t>
            </a:r>
          </a:p>
          <a:p>
            <a:pPr marL="165261" indent="-165261">
              <a:buSzPct val="100000"/>
              <a:buChar char="-"/>
            </a:pPr>
            <a:r>
              <a:t>Setting the stage with goals and objectives (July 2012)</a:t>
            </a:r>
          </a:p>
          <a:p>
            <a:pPr marL="165261" indent="-165261">
              <a:buSzPct val="100000"/>
              <a:buChar char="-"/>
            </a:pPr>
            <a:r>
              <a:t>Considering alternative functional transit plans (November 2012)</a:t>
            </a:r>
          </a:p>
          <a:p>
            <a:pPr marL="165261" indent="-165261">
              <a:buSzPct val="100000"/>
              <a:buChar char="-"/>
            </a:pPr>
            <a:r>
              <a:t>We are now presenting our proposed concept.</a:t>
            </a:r>
          </a:p>
          <a:p>
            <a:pPr marL="165261" indent="-165261">
              <a:buSzPct val="100000"/>
              <a:buChar char="-"/>
            </a:pPr>
            <a:r>
              <a:t>If we find general concurrence with this concept, we will move forward in early fall to develop more specific recommendations on ROW and station location details, and wrap up in November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 name="Shape 165"/>
          <p:cNvSpPr/>
          <p:nvPr>
            <p:ph type="sldImg"/>
          </p:nvPr>
        </p:nvSpPr>
        <p:spPr>
          <a:prstGeom prst="rect">
            <a:avLst/>
          </a:prstGeom>
        </p:spPr>
        <p:txBody>
          <a:bodyPr/>
          <a:lstStyle/>
          <a:p>
            <a:pPr/>
          </a:p>
        </p:txBody>
      </p:sp>
      <p:sp>
        <p:nvSpPr>
          <p:cNvPr id="166" name="Shape 166"/>
          <p:cNvSpPr/>
          <p:nvPr>
            <p:ph type="body" sz="quarter" idx="1"/>
          </p:nvPr>
        </p:nvSpPr>
        <p:spPr>
          <a:prstGeom prst="rect">
            <a:avLst/>
          </a:prstGeom>
        </p:spPr>
        <p:txBody>
          <a:bodyPr/>
          <a:lstStyle/>
          <a:p>
            <a:pPr lvl="1" marL="165977" indent="-165977" defTabSz="881389">
              <a:buSzPct val="100000"/>
              <a:buChar char="-"/>
            </a:pPr>
            <a:r>
              <a:t>Planned growth:   The County’s development pattern is largely established; there is little available land for either greenfield development or new roads.  New growth is desired and will happen – this forms our study baseline. However, we also have some recommendations for strategic land use changes to enhance TOD opportunities, particularly in the </a:t>
            </a:r>
            <a:r>
              <a:rPr b="1"/>
              <a:t>Richmond Highway and Route 28 corridors</a:t>
            </a:r>
            <a:r>
              <a:t>.</a:t>
            </a:r>
          </a:p>
          <a:p>
            <a:pPr marL="165977" indent="-165977">
              <a:buSzPct val="100000"/>
              <a:buChar char="-"/>
            </a:pPr>
          </a:p>
          <a:p>
            <a:pPr marL="165977" indent="-165977">
              <a:buSzPct val="100000"/>
              <a:buChar char="-"/>
            </a:pPr>
            <a:r>
              <a:t>While we do recommend some corridor-specific land use changes, the Proposed HQTN does maintain the overall Future Development Concept.</a:t>
            </a:r>
          </a:p>
          <a:p>
            <a:pPr lvl="1" marL="625180" indent="-165977">
              <a:buSzPct val="100000"/>
              <a:buChar char="-"/>
            </a:pPr>
            <a:r>
              <a:t>Review proportions: 37% low density, 48% suburban neighborhoods, 5% institutional, and 10% mixed-use centers</a:t>
            </a:r>
          </a:p>
          <a:p>
            <a:pPr lvl="1" marL="625180" indent="-165977">
              <a:buSzPct val="100000"/>
              <a:buChar char="-"/>
            </a:pPr>
            <a:r>
              <a:t>Organization of land use densities lends itself to our TOD destination corridors</a:t>
            </a:r>
          </a:p>
          <a:p>
            <a:pPr lvl="1" marL="625180" indent="-165977">
              <a:buSzPct val="100000"/>
              <a:buChar char="-"/>
            </a:pPr>
          </a:p>
          <a:p>
            <a:pPr lvl="1" marL="625180" indent="-165977">
              <a:buSzPct val="100000"/>
              <a:buChar char="-"/>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Shape 175"/>
          <p:cNvSpPr/>
          <p:nvPr>
            <p:ph type="sldImg"/>
          </p:nvPr>
        </p:nvSpPr>
        <p:spPr>
          <a:prstGeom prst="rect">
            <a:avLst/>
          </a:prstGeom>
        </p:spPr>
        <p:txBody>
          <a:bodyPr/>
          <a:lstStyle/>
          <a:p>
            <a:pPr/>
          </a:p>
        </p:txBody>
      </p:sp>
      <p:sp>
        <p:nvSpPr>
          <p:cNvPr id="176" name="Shape 176"/>
          <p:cNvSpPr/>
          <p:nvPr>
            <p:ph type="body" sz="quarter" idx="1"/>
          </p:nvPr>
        </p:nvSpPr>
        <p:spPr>
          <a:prstGeom prst="rect">
            <a:avLst/>
          </a:prstGeom>
        </p:spPr>
        <p:txBody>
          <a:bodyPr/>
          <a:lstStyle/>
          <a:p>
            <a:pPr lvl="1" marL="165977" indent="-165977" defTabSz="881389">
              <a:buSzPct val="100000"/>
              <a:buChar char="-"/>
            </a:pPr>
            <a:r>
              <a:t>Planned growth:   The County’s development pattern is largely established; there is little available land for either greenfield development or new roads.  New growth is desired and will happen – this forms our study baseline. However, we also have some recommendations for strategic land use changes to enhance TOD opportunities, particularly in the </a:t>
            </a:r>
            <a:r>
              <a:rPr b="1"/>
              <a:t>Richmond Highway and Route 28 corridors</a:t>
            </a:r>
            <a:r>
              <a:t>.</a:t>
            </a:r>
          </a:p>
          <a:p>
            <a:pPr marL="165977" indent="-165977">
              <a:buSzPct val="100000"/>
              <a:buChar char="-"/>
            </a:pPr>
          </a:p>
          <a:p>
            <a:pPr marL="165977" indent="-165977">
              <a:buSzPct val="100000"/>
              <a:buChar char="-"/>
            </a:pPr>
            <a:r>
              <a:t>While we do recommend some corridor-specific land use changes, the Proposed HQTN does maintain the overall Future Development Concept.</a:t>
            </a:r>
          </a:p>
          <a:p>
            <a:pPr lvl="1" marL="625180" indent="-165977">
              <a:buSzPct val="100000"/>
              <a:buChar char="-"/>
            </a:pPr>
            <a:r>
              <a:t>Review proportions: 37% low density, 48% suburban neighborhoods, 5% institutional, and 10% mixed-use centers</a:t>
            </a:r>
          </a:p>
          <a:p>
            <a:pPr lvl="1" marL="625180" indent="-165977">
              <a:buSzPct val="100000"/>
              <a:buChar char="-"/>
            </a:pPr>
            <a:r>
              <a:t>Organization of land use densities lends itself to our TOD destination corridors</a:t>
            </a:r>
          </a:p>
          <a:p>
            <a:pPr lvl="1" marL="625180" indent="-165977">
              <a:buSzPct val="100000"/>
              <a:buChar char="-"/>
            </a:pPr>
          </a:p>
          <a:p>
            <a:pPr lvl="1" marL="625180" indent="-165977">
              <a:buSzPct val="100000"/>
              <a:buChar char="-"/>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ph type="sldImg"/>
          </p:nvPr>
        </p:nvSpPr>
        <p:spPr>
          <a:prstGeom prst="rect">
            <a:avLst/>
          </a:prstGeom>
        </p:spPr>
        <p:txBody>
          <a:bodyPr/>
          <a:lstStyle/>
          <a:p>
            <a:pPr/>
          </a:p>
        </p:txBody>
      </p:sp>
      <p:sp>
        <p:nvSpPr>
          <p:cNvPr id="186" name="Shape 186"/>
          <p:cNvSpPr/>
          <p:nvPr>
            <p:ph type="body" sz="quarter" idx="1"/>
          </p:nvPr>
        </p:nvSpPr>
        <p:spPr>
          <a:prstGeom prst="rect">
            <a:avLst/>
          </a:prstGeom>
        </p:spPr>
        <p:txBody>
          <a:bodyPr/>
          <a:lstStyle/>
          <a:p>
            <a:pPr/>
            <a:r>
              <a:t>The study recommendations focus first on defining appropriate transit corridor function, and then mode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a:p>
        </p:txBody>
      </p:sp>
      <p:sp>
        <p:nvSpPr>
          <p:cNvPr id="198" name="Shape 198"/>
          <p:cNvSpPr/>
          <p:nvPr>
            <p:ph type="body" sz="quarter" idx="1"/>
          </p:nvPr>
        </p:nvSpPr>
        <p:spPr>
          <a:prstGeom prst="rect">
            <a:avLst/>
          </a:prstGeom>
        </p:spPr>
        <p:txBody>
          <a:bodyPr/>
          <a:lstStyle/>
          <a:p>
            <a:pPr/>
            <a:r>
              <a:t>Notes on slide.  Upshot is that access and mobility are both desired attributes, but fixed-guideway transitways don’t serve both objectives equally.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Shape 209"/>
          <p:cNvSpPr/>
          <p:nvPr>
            <p:ph type="sldImg"/>
          </p:nvPr>
        </p:nvSpPr>
        <p:spPr>
          <a:prstGeom prst="rect">
            <a:avLst/>
          </a:prstGeom>
        </p:spPr>
        <p:txBody>
          <a:bodyPr/>
          <a:lstStyle/>
          <a:p>
            <a:pPr/>
          </a:p>
        </p:txBody>
      </p:sp>
      <p:sp>
        <p:nvSpPr>
          <p:cNvPr id="210" name="Shape 210"/>
          <p:cNvSpPr/>
          <p:nvPr>
            <p:ph type="body" sz="quarter" idx="1"/>
          </p:nvPr>
        </p:nvSpPr>
        <p:spPr>
          <a:prstGeom prst="rect">
            <a:avLst/>
          </a:prstGeom>
        </p:spPr>
        <p:txBody>
          <a:bodyPr/>
          <a:lstStyle/>
          <a:p>
            <a:pPr/>
            <a:r>
              <a:t>Public recognized the tradeoffs, and recommended considering context-sensitive solutions.  In essence, focus on access where land use suggests a linear, densely developed destination corridor.  Focus more on mobility in corridors with less compact land use but instead have relatively unobstructed ROW options for longer-distance desire lines.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0" showMasterPhAnim="1">
  <p:cSld name="Title Slide">
    <p:spTree>
      <p:nvGrpSpPr>
        <p:cNvPr id="1" name=""/>
        <p:cNvGrpSpPr/>
        <p:nvPr/>
      </p:nvGrpSpPr>
      <p:grpSpPr>
        <a:xfrm>
          <a:off x="0" y="0"/>
          <a:ext cx="0" cy="0"/>
          <a:chOff x="0" y="0"/>
          <a:chExt cx="0" cy="0"/>
        </a:xfrm>
      </p:grpSpPr>
      <p:pic>
        <p:nvPicPr>
          <p:cNvPr id="16" name="image1.png" descr="CoSealColor"/>
          <p:cNvPicPr>
            <a:picLocks noChangeAspect="1"/>
          </p:cNvPicPr>
          <p:nvPr/>
        </p:nvPicPr>
        <p:blipFill>
          <a:blip r:embed="rId2">
            <a:extLst/>
          </a:blip>
          <a:stretch>
            <a:fillRect/>
          </a:stretch>
        </p:blipFill>
        <p:spPr>
          <a:xfrm>
            <a:off x="457200" y="228600"/>
            <a:ext cx="639763" cy="639763"/>
          </a:xfrm>
          <a:prstGeom prst="rect">
            <a:avLst/>
          </a:prstGeom>
          <a:ln w="12700">
            <a:miter lim="400000"/>
          </a:ln>
        </p:spPr>
      </p:pic>
      <p:sp>
        <p:nvSpPr>
          <p:cNvPr id="17" name="Shape 17"/>
          <p:cNvSpPr/>
          <p:nvPr/>
        </p:nvSpPr>
        <p:spPr>
          <a:xfrm>
            <a:off x="1185862" y="381000"/>
            <a:ext cx="3386139" cy="28131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sz="2000">
                <a:latin typeface="Times New Roman"/>
                <a:ea typeface="Times New Roman"/>
                <a:cs typeface="Times New Roman"/>
                <a:sym typeface="Times New Roman"/>
              </a:defRPr>
            </a:lvl1pPr>
          </a:lstStyle>
          <a:p>
            <a:pPr/>
            <a:r>
              <a:t>County of Fairfax, Virginia</a:t>
            </a:r>
          </a:p>
        </p:txBody>
      </p:sp>
      <p:sp>
        <p:nvSpPr>
          <p:cNvPr id="18" name="Shape 18"/>
          <p:cNvSpPr/>
          <p:nvPr/>
        </p:nvSpPr>
        <p:spPr>
          <a:xfrm>
            <a:off x="1220788" y="762000"/>
            <a:ext cx="7313612" cy="0"/>
          </a:xfrm>
          <a:prstGeom prst="line">
            <a:avLst/>
          </a:prstGeom>
          <a:ln>
            <a:solidFill>
              <a:srgbClr val="000000"/>
            </a:solidFill>
          </a:ln>
        </p:spPr>
        <p:txBody>
          <a:bodyPr lIns="45719" rIns="45719"/>
          <a:lstStyle/>
          <a:p>
            <a:pPr/>
          </a:p>
        </p:txBody>
      </p:sp>
      <p:sp>
        <p:nvSpPr>
          <p:cNvPr id="19" name="Shape 19"/>
          <p:cNvSpPr/>
          <p:nvPr/>
        </p:nvSpPr>
        <p:spPr>
          <a:xfrm>
            <a:off x="457200" y="6172200"/>
            <a:ext cx="8229601" cy="0"/>
          </a:xfrm>
          <a:prstGeom prst="line">
            <a:avLst/>
          </a:prstGeom>
          <a:ln>
            <a:solidFill>
              <a:srgbClr val="000000"/>
            </a:solidFill>
          </a:ln>
        </p:spPr>
        <p:txBody>
          <a:bodyPr lIns="45719" rIns="45719"/>
          <a:lstStyle/>
          <a:p>
            <a:pPr/>
          </a:p>
        </p:txBody>
      </p:sp>
      <p:pic>
        <p:nvPicPr>
          <p:cNvPr id="20" name="image2.jpg" descr="FCDOT-Logo_COLOR_30"/>
          <p:cNvPicPr>
            <a:picLocks noChangeAspect="1"/>
          </p:cNvPicPr>
          <p:nvPr/>
        </p:nvPicPr>
        <p:blipFill>
          <a:blip r:embed="rId3">
            <a:extLst/>
          </a:blip>
          <a:stretch>
            <a:fillRect/>
          </a:stretch>
        </p:blipFill>
        <p:spPr>
          <a:xfrm>
            <a:off x="7681913" y="6248400"/>
            <a:ext cx="1004888" cy="457200"/>
          </a:xfrm>
          <a:prstGeom prst="rect">
            <a:avLst/>
          </a:prstGeom>
          <a:ln w="12700">
            <a:miter lim="400000"/>
          </a:ln>
        </p:spPr>
      </p:pic>
      <p:sp>
        <p:nvSpPr>
          <p:cNvPr id="21" name="Shape 21"/>
          <p:cNvSpPr/>
          <p:nvPr>
            <p:ph type="title"/>
          </p:nvPr>
        </p:nvSpPr>
        <p:spPr>
          <a:xfrm>
            <a:off x="685800" y="2130425"/>
            <a:ext cx="7772400" cy="1470025"/>
          </a:xfrm>
          <a:prstGeom prst="rect">
            <a:avLst/>
          </a:prstGeom>
        </p:spPr>
        <p:txBody>
          <a:bodyPr/>
          <a:lstStyle/>
          <a:p>
            <a:pPr/>
            <a:r>
              <a:t>Click to edit Master title style</a:t>
            </a:r>
          </a:p>
        </p:txBody>
      </p:sp>
      <p:sp>
        <p:nvSpPr>
          <p:cNvPr id="22" name="Shape 22"/>
          <p:cNvSpPr/>
          <p:nvPr>
            <p:ph type="body" sz="quarter" idx="1"/>
          </p:nvPr>
        </p:nvSpPr>
        <p:spPr>
          <a:xfrm>
            <a:off x="1371600" y="3886200"/>
            <a:ext cx="6400800" cy="1752600"/>
          </a:xfrm>
          <a:prstGeom prst="rect">
            <a:avLst/>
          </a:prstGeom>
        </p:spPr>
        <p:txBody>
          <a:bodyPr/>
          <a:lstStyle>
            <a:lvl1pPr marL="0" indent="0" algn="ctr">
              <a:buSzTx/>
              <a:buNone/>
            </a:lvl1pPr>
          </a:lstStyle>
          <a:p>
            <a:pPr/>
            <a:r>
              <a:t>Click to edit Master subtitle style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nd Vertical Text">
    <p:spTree>
      <p:nvGrpSpPr>
        <p:cNvPr id="1" name=""/>
        <p:cNvGrpSpPr/>
        <p:nvPr/>
      </p:nvGrpSpPr>
      <p:grpSpPr>
        <a:xfrm>
          <a:off x="0" y="0"/>
          <a:ext cx="0" cy="0"/>
          <a:chOff x="0" y="0"/>
          <a:chExt cx="0" cy="0"/>
        </a:xfrm>
      </p:grpSpPr>
      <p:sp>
        <p:nvSpPr>
          <p:cNvPr id="102" name="Shape 102"/>
          <p:cNvSpPr/>
          <p:nvPr>
            <p:ph type="title"/>
          </p:nvPr>
        </p:nvSpPr>
        <p:spPr>
          <a:prstGeom prst="rect">
            <a:avLst/>
          </a:prstGeom>
        </p:spPr>
        <p:txBody>
          <a:bodyPr/>
          <a:lstStyle/>
          <a:p>
            <a:pPr/>
            <a:r>
              <a:t>Click to edit Master title style</a:t>
            </a:r>
          </a:p>
        </p:txBody>
      </p:sp>
      <p:sp>
        <p:nvSpPr>
          <p:cNvPr id="103" name="Shape 103"/>
          <p:cNvSpPr/>
          <p:nvPr>
            <p:ph type="body" idx="1"/>
          </p:nvPr>
        </p:nvSpPr>
        <p:spPr>
          <a:prstGeom prst="rect">
            <a:avLst/>
          </a:prstGeom>
        </p:spPr>
        <p:txBody>
          <a:bodyPr/>
          <a:lstStyle/>
          <a:p>
            <a:pPr/>
            <a:r>
              <a:t>Click to edit Master text styles</a:t>
            </a:r>
          </a:p>
          <a:p>
            <a:pPr lvl="1"/>
            <a:r>
              <a:t>Second level</a:t>
            </a:r>
          </a:p>
          <a:p>
            <a:pPr lvl="2"/>
            <a:r>
              <a:t>Third level</a:t>
            </a:r>
          </a:p>
          <a:p>
            <a:pPr lvl="3"/>
            <a:r>
              <a:t>Fourth level</a:t>
            </a:r>
          </a:p>
          <a:p>
            <a:pPr lvl="4"/>
            <a:r>
              <a:t>Fifth level</a:t>
            </a:r>
          </a:p>
        </p:txBody>
      </p:sp>
      <p:sp>
        <p:nvSpPr>
          <p:cNvPr id="104" name="Shape 10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Vertical Title and Text">
    <p:spTree>
      <p:nvGrpSpPr>
        <p:cNvPr id="1" name=""/>
        <p:cNvGrpSpPr/>
        <p:nvPr/>
      </p:nvGrpSpPr>
      <p:grpSpPr>
        <a:xfrm>
          <a:off x="0" y="0"/>
          <a:ext cx="0" cy="0"/>
          <a:chOff x="0" y="0"/>
          <a:chExt cx="0" cy="0"/>
        </a:xfrm>
      </p:grpSpPr>
      <p:sp>
        <p:nvSpPr>
          <p:cNvPr id="111" name="Shape 111"/>
          <p:cNvSpPr/>
          <p:nvPr>
            <p:ph type="title"/>
          </p:nvPr>
        </p:nvSpPr>
        <p:spPr>
          <a:xfrm>
            <a:off x="6629400" y="762000"/>
            <a:ext cx="2057400" cy="5364163"/>
          </a:xfrm>
          <a:prstGeom prst="rect">
            <a:avLst/>
          </a:prstGeom>
        </p:spPr>
        <p:txBody>
          <a:bodyPr/>
          <a:lstStyle/>
          <a:p>
            <a:pPr/>
            <a:r>
              <a:t>Click to edit Master title style</a:t>
            </a:r>
          </a:p>
        </p:txBody>
      </p:sp>
      <p:sp>
        <p:nvSpPr>
          <p:cNvPr id="112" name="Shape 112"/>
          <p:cNvSpPr/>
          <p:nvPr>
            <p:ph type="body" idx="1"/>
          </p:nvPr>
        </p:nvSpPr>
        <p:spPr>
          <a:xfrm>
            <a:off x="457200" y="762000"/>
            <a:ext cx="6019800" cy="5364163"/>
          </a:xfrm>
          <a:prstGeom prst="rect">
            <a:avLst/>
          </a:prstGeom>
        </p:spPr>
        <p:txBody>
          <a:bodyPr/>
          <a:lstStyle/>
          <a:p>
            <a:pPr/>
            <a:r>
              <a:t>Click to edit Master text styles</a:t>
            </a:r>
          </a:p>
          <a:p>
            <a:pPr lvl="1"/>
            <a:r>
              <a:t>Second level</a:t>
            </a:r>
          </a:p>
          <a:p>
            <a:pPr lvl="2"/>
            <a:r>
              <a:t>Third level</a:t>
            </a:r>
          </a:p>
          <a:p>
            <a:pPr lvl="3"/>
            <a:r>
              <a:t>Fourth level</a:t>
            </a:r>
          </a:p>
          <a:p>
            <a:pPr lvl="4"/>
            <a:r>
              <a:t>Fifth level</a:t>
            </a:r>
          </a:p>
        </p:txBody>
      </p:sp>
      <p:sp>
        <p:nvSpPr>
          <p:cNvPr id="113" name="Shape 1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30" name="Shape 30"/>
          <p:cNvSpPr/>
          <p:nvPr>
            <p:ph type="title"/>
          </p:nvPr>
        </p:nvSpPr>
        <p:spPr>
          <a:prstGeom prst="rect">
            <a:avLst/>
          </a:prstGeom>
        </p:spPr>
        <p:txBody>
          <a:bodyPr/>
          <a:lstStyle/>
          <a:p>
            <a:pPr/>
            <a:r>
              <a:t>Click to edit Master title style</a:t>
            </a:r>
          </a:p>
        </p:txBody>
      </p:sp>
      <p:sp>
        <p:nvSpPr>
          <p:cNvPr id="31" name="Shape 31"/>
          <p:cNvSpPr/>
          <p:nvPr>
            <p:ph type="body" idx="1"/>
          </p:nvPr>
        </p:nvSpPr>
        <p:spPr>
          <a:prstGeom prst="rect">
            <a:avLst/>
          </a:prstGeom>
        </p:spPr>
        <p:txBody>
          <a:bodyPr/>
          <a:lstStyle/>
          <a:p>
            <a:pPr/>
            <a:r>
              <a:t>Click to edit Master text styles</a:t>
            </a:r>
          </a:p>
          <a:p>
            <a:pPr lvl="1"/>
            <a:r>
              <a:t>Second level</a:t>
            </a:r>
          </a:p>
          <a:p>
            <a:pPr lvl="2"/>
            <a:r>
              <a:t>Third level</a:t>
            </a:r>
          </a:p>
          <a:p>
            <a:pPr lvl="3"/>
            <a:r>
              <a:t>Fourth level</a:t>
            </a:r>
          </a:p>
          <a:p>
            <a:pPr lvl="4"/>
            <a:r>
              <a:t>Fifth level</a:t>
            </a:r>
          </a:p>
        </p:txBody>
      </p:sp>
      <p:sp>
        <p:nvSpPr>
          <p:cNvPr id="32" name="Shape 3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Section Header">
    <p:spTree>
      <p:nvGrpSpPr>
        <p:cNvPr id="1" name=""/>
        <p:cNvGrpSpPr/>
        <p:nvPr/>
      </p:nvGrpSpPr>
      <p:grpSpPr>
        <a:xfrm>
          <a:off x="0" y="0"/>
          <a:ext cx="0" cy="0"/>
          <a:chOff x="0" y="0"/>
          <a:chExt cx="0" cy="0"/>
        </a:xfrm>
      </p:grpSpPr>
      <p:sp>
        <p:nvSpPr>
          <p:cNvPr id="39" name="Shape 39"/>
          <p:cNvSpPr/>
          <p:nvPr>
            <p:ph type="title"/>
          </p:nvPr>
        </p:nvSpPr>
        <p:spPr>
          <a:xfrm>
            <a:off x="722312" y="4406900"/>
            <a:ext cx="7772401" cy="1362075"/>
          </a:xfrm>
          <a:prstGeom prst="rect">
            <a:avLst/>
          </a:prstGeom>
        </p:spPr>
        <p:txBody>
          <a:bodyPr anchor="t"/>
          <a:lstStyle>
            <a:lvl1pPr algn="l">
              <a:defRPr b="1" cap="all" sz="4000"/>
            </a:lvl1pPr>
          </a:lstStyle>
          <a:p>
            <a:pPr/>
            <a:r>
              <a:t>Click to edit Master title style</a:t>
            </a:r>
          </a:p>
        </p:txBody>
      </p:sp>
      <p:sp>
        <p:nvSpPr>
          <p:cNvPr id="40" name="Shape 40"/>
          <p:cNvSpPr/>
          <p:nvPr>
            <p:ph type="body" sz="quarter" idx="1"/>
          </p:nvPr>
        </p:nvSpPr>
        <p:spPr>
          <a:xfrm>
            <a:off x="722312" y="2906713"/>
            <a:ext cx="7772401" cy="1500188"/>
          </a:xfrm>
          <a:prstGeom prst="rect">
            <a:avLst/>
          </a:prstGeom>
        </p:spPr>
        <p:txBody>
          <a:bodyPr anchor="b"/>
          <a:lstStyle>
            <a:lvl1pPr marL="0" indent="0">
              <a:spcBef>
                <a:spcPts val="400"/>
              </a:spcBef>
              <a:buSzTx/>
              <a:buNone/>
              <a:defRPr sz="2000"/>
            </a:lvl1pPr>
          </a:lstStyle>
          <a:p>
            <a:pPr/>
            <a:r>
              <a:t>Click to edit Master text styles</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Click to edit Master title style</a:t>
            </a:r>
          </a:p>
        </p:txBody>
      </p:sp>
      <p:sp>
        <p:nvSpPr>
          <p:cNvPr id="49" name="Shape 49"/>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a:r>
              <a:t>Click to edit Master text styles</a:t>
            </a:r>
          </a:p>
          <a:p>
            <a:pPr lvl="1"/>
            <a:r>
              <a:t>Second level</a:t>
            </a:r>
          </a:p>
          <a:p>
            <a:pPr lvl="2"/>
            <a:r>
              <a:t>Third level</a:t>
            </a:r>
          </a:p>
          <a:p>
            <a:pPr lvl="3"/>
            <a:r>
              <a:t>Fourth level</a:t>
            </a:r>
          </a:p>
          <a:p>
            <a:pPr lvl="4"/>
            <a:r>
              <a:t>Fifth level</a:t>
            </a:r>
          </a:p>
        </p:txBody>
      </p:sp>
      <p:sp>
        <p:nvSpPr>
          <p:cNvPr id="50" name="Shape 5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Comparison">
    <p:spTree>
      <p:nvGrpSpPr>
        <p:cNvPr id="1" name=""/>
        <p:cNvGrpSpPr/>
        <p:nvPr/>
      </p:nvGrpSpPr>
      <p:grpSpPr>
        <a:xfrm>
          <a:off x="0" y="0"/>
          <a:ext cx="0" cy="0"/>
          <a:chOff x="0" y="0"/>
          <a:chExt cx="0" cy="0"/>
        </a:xfrm>
      </p:grpSpPr>
      <p:sp>
        <p:nvSpPr>
          <p:cNvPr id="57" name="Shape 57"/>
          <p:cNvSpPr/>
          <p:nvPr>
            <p:ph type="title"/>
          </p:nvPr>
        </p:nvSpPr>
        <p:spPr>
          <a:xfrm>
            <a:off x="457200" y="274638"/>
            <a:ext cx="8229600" cy="1143001"/>
          </a:xfrm>
          <a:prstGeom prst="rect">
            <a:avLst/>
          </a:prstGeom>
        </p:spPr>
        <p:txBody>
          <a:bodyPr/>
          <a:lstStyle/>
          <a:p>
            <a:pPr/>
            <a:r>
              <a:t>Click to edit Master title style</a:t>
            </a:r>
          </a:p>
        </p:txBody>
      </p:sp>
      <p:sp>
        <p:nvSpPr>
          <p:cNvPr id="58" name="Shape 58"/>
          <p:cNvSpPr/>
          <p:nvPr>
            <p:ph type="body" sz="quarter" idx="1"/>
          </p:nvPr>
        </p:nvSpPr>
        <p:spPr>
          <a:xfrm>
            <a:off x="457200" y="1535112"/>
            <a:ext cx="4040188" cy="639763"/>
          </a:xfrm>
          <a:prstGeom prst="rect">
            <a:avLst/>
          </a:prstGeom>
        </p:spPr>
        <p:txBody>
          <a:bodyPr anchor="b"/>
          <a:lstStyle>
            <a:lvl1pPr marL="0" indent="0">
              <a:spcBef>
                <a:spcPts val="500"/>
              </a:spcBef>
              <a:buSzTx/>
              <a:buNone/>
              <a:defRPr b="1" sz="2400"/>
            </a:lvl1pPr>
          </a:lstStyle>
          <a:p>
            <a:pPr/>
            <a:r>
              <a:t>Click to edit Master text styles</a:t>
            </a:r>
          </a:p>
        </p:txBody>
      </p:sp>
      <p:sp>
        <p:nvSpPr>
          <p:cNvPr id="59" name="Shape 59"/>
          <p:cNvSpPr/>
          <p:nvPr>
            <p:ph type="body" sz="quarter" idx="13"/>
          </p:nvPr>
        </p:nvSpPr>
        <p:spPr>
          <a:xfrm>
            <a:off x="4645025" y="1535112"/>
            <a:ext cx="4041775" cy="639763"/>
          </a:xfrm>
          <a:prstGeom prst="rect">
            <a:avLst/>
          </a:prstGeom>
        </p:spPr>
        <p:txBody>
          <a:bodyPr anchor="b"/>
          <a:lstStyle/>
          <a:p>
            <a:pPr marL="0" indent="0">
              <a:spcBef>
                <a:spcPts val="500"/>
              </a:spcBef>
              <a:buSzTx/>
              <a:buNone/>
              <a:defRPr b="1" sz="2400"/>
            </a:pPr>
          </a:p>
        </p:txBody>
      </p:sp>
      <p:sp>
        <p:nvSpPr>
          <p:cNvPr id="60" name="Shape 6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67" name="Shape 67"/>
          <p:cNvSpPr/>
          <p:nvPr>
            <p:ph type="title"/>
          </p:nvPr>
        </p:nvSpPr>
        <p:spPr>
          <a:prstGeom prst="rect">
            <a:avLst/>
          </a:prstGeom>
        </p:spPr>
        <p:txBody>
          <a:bodyPr/>
          <a:lstStyle/>
          <a:p>
            <a:pPr/>
            <a:r>
              <a:t>Click to edit Master title style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75" name="Shape 7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Content with Caption">
    <p:spTree>
      <p:nvGrpSpPr>
        <p:cNvPr id="1" name=""/>
        <p:cNvGrpSpPr/>
        <p:nvPr/>
      </p:nvGrpSpPr>
      <p:grpSpPr>
        <a:xfrm>
          <a:off x="0" y="0"/>
          <a:ext cx="0" cy="0"/>
          <a:chOff x="0" y="0"/>
          <a:chExt cx="0" cy="0"/>
        </a:xfrm>
      </p:grpSpPr>
      <p:sp>
        <p:nvSpPr>
          <p:cNvPr id="82" name="Shape 82"/>
          <p:cNvSpPr/>
          <p:nvPr>
            <p:ph type="title"/>
          </p:nvPr>
        </p:nvSpPr>
        <p:spPr>
          <a:xfrm>
            <a:off x="457200" y="273050"/>
            <a:ext cx="3008314" cy="1162050"/>
          </a:xfrm>
          <a:prstGeom prst="rect">
            <a:avLst/>
          </a:prstGeom>
        </p:spPr>
        <p:txBody>
          <a:bodyPr anchor="b"/>
          <a:lstStyle>
            <a:lvl1pPr algn="l">
              <a:defRPr b="1" sz="2000"/>
            </a:lvl1pPr>
          </a:lstStyle>
          <a:p>
            <a:pPr/>
            <a:r>
              <a:t>Click to edit Master title style</a:t>
            </a:r>
          </a:p>
        </p:txBody>
      </p:sp>
      <p:sp>
        <p:nvSpPr>
          <p:cNvPr id="83" name="Shape 83"/>
          <p:cNvSpPr/>
          <p:nvPr>
            <p:ph type="body" idx="1"/>
          </p:nvPr>
        </p:nvSpPr>
        <p:spPr>
          <a:xfrm>
            <a:off x="3575050" y="273050"/>
            <a:ext cx="5111750" cy="5853113"/>
          </a:xfrm>
          <a:prstGeom prst="rect">
            <a:avLst/>
          </a:prstGeom>
        </p:spPr>
        <p:txBody>
          <a:bodyPr/>
          <a:lstStyle/>
          <a:p>
            <a:pPr/>
            <a:r>
              <a:t>Click to edit Master text styles</a:t>
            </a:r>
          </a:p>
          <a:p>
            <a:pPr lvl="1"/>
            <a:r>
              <a:t>Second level</a:t>
            </a:r>
          </a:p>
          <a:p>
            <a:pPr lvl="2"/>
            <a:r>
              <a:t>Third level</a:t>
            </a:r>
          </a:p>
          <a:p>
            <a:pPr lvl="3"/>
            <a:r>
              <a:t>Fourth level</a:t>
            </a:r>
          </a:p>
          <a:p>
            <a:pPr lvl="4"/>
            <a:r>
              <a:t>Fifth level</a:t>
            </a:r>
          </a:p>
        </p:txBody>
      </p:sp>
      <p:sp>
        <p:nvSpPr>
          <p:cNvPr id="84" name="Shape 84"/>
          <p:cNvSpPr/>
          <p:nvPr>
            <p:ph type="body" sz="half" idx="13"/>
          </p:nvPr>
        </p:nvSpPr>
        <p:spPr>
          <a:xfrm>
            <a:off x="457199" y="1435100"/>
            <a:ext cx="3008315" cy="4691063"/>
          </a:xfrm>
          <a:prstGeom prst="rect">
            <a:avLst/>
          </a:prstGeom>
        </p:spPr>
        <p:txBody>
          <a:bodyPr/>
          <a:lstStyle/>
          <a:p>
            <a:pPr marL="0" indent="0">
              <a:spcBef>
                <a:spcPts val="300"/>
              </a:spcBef>
              <a:buSzTx/>
              <a:buNone/>
              <a:defRPr sz="1400"/>
            </a:pPr>
          </a:p>
        </p:txBody>
      </p:sp>
      <p:sp>
        <p:nvSpPr>
          <p:cNvPr id="85" name="Shape 8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icture with Caption">
    <p:spTree>
      <p:nvGrpSpPr>
        <p:cNvPr id="1" name=""/>
        <p:cNvGrpSpPr/>
        <p:nvPr/>
      </p:nvGrpSpPr>
      <p:grpSpPr>
        <a:xfrm>
          <a:off x="0" y="0"/>
          <a:ext cx="0" cy="0"/>
          <a:chOff x="0" y="0"/>
          <a:chExt cx="0" cy="0"/>
        </a:xfrm>
      </p:grpSpPr>
      <p:sp>
        <p:nvSpPr>
          <p:cNvPr id="92" name="Shape 92"/>
          <p:cNvSpPr/>
          <p:nvPr>
            <p:ph type="title"/>
          </p:nvPr>
        </p:nvSpPr>
        <p:spPr>
          <a:xfrm>
            <a:off x="1792288" y="4800600"/>
            <a:ext cx="5486401" cy="566738"/>
          </a:xfrm>
          <a:prstGeom prst="rect">
            <a:avLst/>
          </a:prstGeom>
        </p:spPr>
        <p:txBody>
          <a:bodyPr anchor="b"/>
          <a:lstStyle>
            <a:lvl1pPr algn="l">
              <a:defRPr b="1" sz="2000"/>
            </a:lvl1pPr>
          </a:lstStyle>
          <a:p>
            <a:pPr/>
            <a:r>
              <a:t>Click to edit Master title style</a:t>
            </a:r>
          </a:p>
        </p:txBody>
      </p:sp>
      <p:sp>
        <p:nvSpPr>
          <p:cNvPr id="93" name="Shape 93"/>
          <p:cNvSpPr/>
          <p:nvPr>
            <p:ph type="pic" sz="half" idx="13"/>
          </p:nvPr>
        </p:nvSpPr>
        <p:spPr>
          <a:xfrm>
            <a:off x="1792288" y="612775"/>
            <a:ext cx="5486401" cy="4114800"/>
          </a:xfrm>
          <a:prstGeom prst="rect">
            <a:avLst/>
          </a:prstGeom>
        </p:spPr>
        <p:txBody>
          <a:bodyPr lIns="91439" rIns="91439">
            <a:noAutofit/>
          </a:bodyPr>
          <a:lstStyle/>
          <a:p>
            <a:pPr/>
          </a:p>
        </p:txBody>
      </p:sp>
      <p:sp>
        <p:nvSpPr>
          <p:cNvPr id="94" name="Shape 94"/>
          <p:cNvSpPr/>
          <p:nvPr>
            <p:ph type="body" sz="quarter" idx="1"/>
          </p:nvPr>
        </p:nvSpPr>
        <p:spPr>
          <a:xfrm>
            <a:off x="1792288" y="5367337"/>
            <a:ext cx="5486401" cy="804863"/>
          </a:xfrm>
          <a:prstGeom prst="rect">
            <a:avLst/>
          </a:prstGeom>
        </p:spPr>
        <p:txBody>
          <a:bodyPr/>
          <a:lstStyle>
            <a:lvl1pPr marL="0" indent="0">
              <a:spcBef>
                <a:spcPts val="300"/>
              </a:spcBef>
              <a:buSzTx/>
              <a:buNone/>
              <a:defRPr sz="1400"/>
            </a:lvl1pPr>
          </a:lstStyle>
          <a:p>
            <a:pPr/>
            <a:r>
              <a:t>Click to edit Master text styles</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p:bgPr>
    </p:bg>
    <p:spTree>
      <p:nvGrpSpPr>
        <p:cNvPr id="1" name=""/>
        <p:cNvGrpSpPr/>
        <p:nvPr/>
      </p:nvGrpSpPr>
      <p:grpSpPr>
        <a:xfrm>
          <a:off x="0" y="0"/>
          <a:ext cx="0" cy="0"/>
          <a:chOff x="0" y="0"/>
          <a:chExt cx="0" cy="0"/>
        </a:xfrm>
      </p:grpSpPr>
      <p:pic>
        <p:nvPicPr>
          <p:cNvPr id="2" name="image1.png" descr="CoSealColor"/>
          <p:cNvPicPr>
            <a:picLocks noChangeAspect="1"/>
          </p:cNvPicPr>
          <p:nvPr/>
        </p:nvPicPr>
        <p:blipFill>
          <a:blip r:embed="rId2">
            <a:extLst/>
          </a:blip>
          <a:stretch>
            <a:fillRect/>
          </a:stretch>
        </p:blipFill>
        <p:spPr>
          <a:xfrm>
            <a:off x="457200" y="228600"/>
            <a:ext cx="639763" cy="639763"/>
          </a:xfrm>
          <a:prstGeom prst="rect">
            <a:avLst/>
          </a:prstGeom>
          <a:ln w="12700">
            <a:miter lim="400000"/>
          </a:ln>
        </p:spPr>
      </p:pic>
      <p:sp>
        <p:nvSpPr>
          <p:cNvPr id="3" name="Shape 3"/>
          <p:cNvSpPr/>
          <p:nvPr/>
        </p:nvSpPr>
        <p:spPr>
          <a:xfrm>
            <a:off x="1185862" y="381000"/>
            <a:ext cx="3386139" cy="28131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sz="2000">
                <a:latin typeface="Times New Roman"/>
                <a:ea typeface="Times New Roman"/>
                <a:cs typeface="Times New Roman"/>
                <a:sym typeface="Times New Roman"/>
              </a:defRPr>
            </a:lvl1pPr>
          </a:lstStyle>
          <a:p>
            <a:pPr/>
            <a:r>
              <a:t>County of Fairfax, Virginia</a:t>
            </a:r>
          </a:p>
        </p:txBody>
      </p:sp>
      <p:sp>
        <p:nvSpPr>
          <p:cNvPr id="4" name="Shape 4"/>
          <p:cNvSpPr/>
          <p:nvPr/>
        </p:nvSpPr>
        <p:spPr>
          <a:xfrm>
            <a:off x="1220788" y="762000"/>
            <a:ext cx="7466012" cy="0"/>
          </a:xfrm>
          <a:prstGeom prst="line">
            <a:avLst/>
          </a:prstGeom>
          <a:ln>
            <a:solidFill>
              <a:srgbClr val="000000"/>
            </a:solidFill>
          </a:ln>
        </p:spPr>
        <p:txBody>
          <a:bodyPr lIns="45719" rIns="45719"/>
          <a:lstStyle/>
          <a:p>
            <a:pPr/>
          </a:p>
        </p:txBody>
      </p:sp>
      <p:sp>
        <p:nvSpPr>
          <p:cNvPr id="5" name="Shape 5"/>
          <p:cNvSpPr/>
          <p:nvPr/>
        </p:nvSpPr>
        <p:spPr>
          <a:xfrm>
            <a:off x="457200" y="6172200"/>
            <a:ext cx="8229601" cy="0"/>
          </a:xfrm>
          <a:prstGeom prst="line">
            <a:avLst/>
          </a:prstGeom>
          <a:ln>
            <a:solidFill>
              <a:srgbClr val="000000"/>
            </a:solidFill>
          </a:ln>
        </p:spPr>
        <p:txBody>
          <a:bodyPr lIns="45719" rIns="45719"/>
          <a:lstStyle/>
          <a:p>
            <a:pPr/>
          </a:p>
        </p:txBody>
      </p:sp>
      <p:pic>
        <p:nvPicPr>
          <p:cNvPr id="6" name="image2.jpg" descr="FCDOT-Logo_COLOR_30"/>
          <p:cNvPicPr>
            <a:picLocks noChangeAspect="1"/>
          </p:cNvPicPr>
          <p:nvPr/>
        </p:nvPicPr>
        <p:blipFill>
          <a:blip r:embed="rId3">
            <a:extLst/>
          </a:blip>
          <a:stretch>
            <a:fillRect/>
          </a:stretch>
        </p:blipFill>
        <p:spPr>
          <a:xfrm>
            <a:off x="7681913" y="6248400"/>
            <a:ext cx="1004888" cy="457200"/>
          </a:xfrm>
          <a:prstGeom prst="rect">
            <a:avLst/>
          </a:prstGeom>
          <a:ln w="12700">
            <a:miter lim="400000"/>
          </a:ln>
        </p:spPr>
      </p:pic>
      <p:sp>
        <p:nvSpPr>
          <p:cNvPr id="7" name="Shape 7"/>
          <p:cNvSpPr/>
          <p:nvPr>
            <p:ph type="title"/>
          </p:nvPr>
        </p:nvSpPr>
        <p:spPr>
          <a:xfrm>
            <a:off x="457200" y="762000"/>
            <a:ext cx="8229600" cy="11430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Click to edit Master title style</a:t>
            </a:r>
          </a:p>
        </p:txBody>
      </p:sp>
      <p:sp>
        <p:nvSpPr>
          <p:cNvPr id="8" name="Shape 8"/>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Click to edit Master text styles</a:t>
            </a:r>
          </a:p>
          <a:p>
            <a:pPr lvl="1"/>
            <a:r>
              <a:t>Second level</a:t>
            </a:r>
          </a:p>
          <a:p>
            <a:pPr lvl="2"/>
            <a:r>
              <a:t>Third level</a:t>
            </a:r>
          </a:p>
          <a:p>
            <a:pPr lvl="3"/>
            <a:r>
              <a:t>Fourth level</a:t>
            </a:r>
          </a:p>
          <a:p>
            <a:pPr lvl="4"/>
            <a:r>
              <a:t>Fifth level</a:t>
            </a:r>
          </a:p>
        </p:txBody>
      </p:sp>
      <p:sp>
        <p:nvSpPr>
          <p:cNvPr id="9" name="Shape 9"/>
          <p:cNvSpPr/>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Arial"/>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Arial"/>
        </a:defRPr>
      </a:lvl5pPr>
      <a:lvl6pPr marL="0" marR="0" indent="45720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Arial"/>
        </a:defRPr>
      </a:lvl6pPr>
      <a:lvl7pPr marL="0" marR="0" indent="91440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Arial"/>
        </a:defRPr>
      </a:lvl7pPr>
      <a:lvl8pPr marL="0" marR="0" indent="137160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Arial"/>
        </a:defRPr>
      </a:lvl8pPr>
      <a:lvl9pPr marL="0" marR="0" indent="182880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Arial"/>
        </a:defRPr>
      </a:lvl1pPr>
      <a:lvl2pPr marL="783771" marR="0" indent="-326571"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Arial"/>
        </a:defRPr>
      </a:lvl2pPr>
      <a:lvl3pPr marL="1219200" marR="0" indent="-304800"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Arial"/>
        </a:defRPr>
      </a:lvl3pPr>
      <a:lvl4pPr marL="1737360" marR="0" indent="-365760"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Arial"/>
        </a:defRPr>
      </a:lvl4pPr>
      <a:lvl5pPr marL="2194560" marR="0" indent="-365760"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Arial"/>
        </a:defRPr>
      </a:lvl5pPr>
      <a:lvl6pPr marL="2651760" marR="0" indent="-365760"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Arial"/>
        </a:defRPr>
      </a:lvl6pPr>
      <a:lvl7pPr marL="3108960" marR="0" indent="-365760"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Arial"/>
        </a:defRPr>
      </a:lvl7pPr>
      <a:lvl8pPr marL="3566159" marR="0" indent="-365759"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Arial"/>
        </a:defRPr>
      </a:lvl8pPr>
      <a:lvl9pPr marL="4023359" marR="0" indent="-365759"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jpeg"/><Relationship Id="rId4" Type="http://schemas.openxmlformats.org/officeDocument/2006/relationships/image" Target="../media/image11.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Arpita.Chatterjee@fairfaxcounty.gov" TargetMode="External"/><Relationship Id="rId3" Type="http://schemas.openxmlformats.org/officeDocument/2006/relationships/hyperlink" Target="mailto:Thomas.Burke@fairfaxcounty.gov" TargetMode="External"/><Relationship Id="rId4" Type="http://schemas.openxmlformats.org/officeDocument/2006/relationships/hyperlink" Target="http://www.fairfaxcounty.gov/fcdot/2050transitstudy/" TargetMode="External"/><Relationship Id="rId5" Type="http://schemas.openxmlformats.org/officeDocument/2006/relationships/image" Target="../media/image2.jpeg"/><Relationship Id="rId6" Type="http://schemas.openxmlformats.org/officeDocument/2006/relationships/image" Target="../media/image3.jpeg"/><Relationship Id="rId7" Type="http://schemas.openxmlformats.org/officeDocument/2006/relationships/image" Target="../media/image4.jpeg"/><Relationship Id="rId8" Type="http://schemas.openxmlformats.org/officeDocument/2006/relationships/image" Target="../media/image5.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5.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e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8.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9.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sldNum" sz="quarter" idx="4294967295"/>
          </p:nvPr>
        </p:nvSpPr>
        <p:spPr>
          <a:xfrm>
            <a:off x="185986" y="6284912"/>
            <a:ext cx="231278" cy="350663"/>
          </a:xfrm>
          <a:prstGeom prst="rect">
            <a:avLst/>
          </a:prstGeom>
          <a:extLst>
            <a:ext uri="{C572A759-6A51-4108-AA02-DFA0A04FC94B}">
              <ma14:wrappingTextBoxFlag xmlns:ma14="http://schemas.microsoft.com/office/mac/drawingml/2011/main" val="1"/>
            </a:ext>
          </a:extLst>
        </p:spPr>
        <p:txBody>
          <a:bodyPr anchor="t"/>
          <a:lstStyle>
            <a:lvl1pPr algn="ctr">
              <a:defRPr sz="1800"/>
            </a:lvl1pPr>
          </a:lstStyle>
          <a:p>
            <a:pPr/>
            <a:fld id="{86CB4B4D-7CA3-9044-876B-883B54F8677D}" type="slidenum"/>
          </a:p>
        </p:txBody>
      </p:sp>
      <p:sp>
        <p:nvSpPr>
          <p:cNvPr id="123" name="Shape 123"/>
          <p:cNvSpPr/>
          <p:nvPr/>
        </p:nvSpPr>
        <p:spPr>
          <a:xfrm>
            <a:off x="76200" y="76200"/>
            <a:ext cx="8991600" cy="6705600"/>
          </a:xfrm>
          <a:prstGeom prst="rect">
            <a:avLst/>
          </a:prstGeom>
          <a:ln w="19050">
            <a:solidFill>
              <a:srgbClr val="99CC00"/>
            </a:solidFill>
            <a:miter/>
          </a:ln>
        </p:spPr>
        <p:txBody>
          <a:bodyPr lIns="45719" rIns="45719" anchor="ctr"/>
          <a:lstStyle/>
          <a:p>
            <a:pPr/>
          </a:p>
        </p:txBody>
      </p:sp>
      <p:sp>
        <p:nvSpPr>
          <p:cNvPr id="124" name="Shape 124"/>
          <p:cNvSpPr/>
          <p:nvPr/>
        </p:nvSpPr>
        <p:spPr>
          <a:xfrm>
            <a:off x="1820265" y="1090612"/>
            <a:ext cx="6866536" cy="2021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pc="150" sz="2600">
                <a:effectLst>
                  <a:outerShdw sx="100000" sy="100000" kx="0" ky="0" algn="b" rotWithShape="0" blurRad="25400" dist="0" dir="0">
                    <a:srgbClr val="000000">
                      <a:alpha val="43000"/>
                    </a:srgbClr>
                  </a:outerShdw>
                </a:effectLst>
                <a:latin typeface="Franklin Gothic Demi"/>
                <a:ea typeface="Franklin Gothic Demi"/>
                <a:cs typeface="Franklin Gothic Demi"/>
                <a:sym typeface="Franklin Gothic Demi"/>
              </a:defRPr>
            </a:pPr>
            <a:r>
              <a:t>FAIRFAX COUNTY </a:t>
            </a:r>
          </a:p>
          <a:p>
            <a:pPr>
              <a:defRPr b="1" spc="150" sz="2600">
                <a:effectLst>
                  <a:outerShdw sx="100000" sy="100000" kx="0" ky="0" algn="b" rotWithShape="0" blurRad="25400" dist="0" dir="0">
                    <a:srgbClr val="000000">
                      <a:alpha val="43000"/>
                    </a:srgbClr>
                  </a:outerShdw>
                </a:effectLst>
                <a:latin typeface="Franklin Gothic Demi"/>
                <a:ea typeface="Franklin Gothic Demi"/>
                <a:cs typeface="Franklin Gothic Demi"/>
                <a:sym typeface="Franklin Gothic Demi"/>
              </a:defRPr>
            </a:pPr>
            <a:r>
              <a:t>COUNTYWIDE TRANSIT NETWORK STUDY</a:t>
            </a:r>
          </a:p>
          <a:p>
            <a:pPr>
              <a:defRPr b="1" sz="2400"/>
            </a:pPr>
            <a:r>
              <a:t>Proposed High Quality Transit Network </a:t>
            </a:r>
          </a:p>
        </p:txBody>
      </p:sp>
      <p:grpSp>
        <p:nvGrpSpPr>
          <p:cNvPr id="129" name="Group 129"/>
          <p:cNvGrpSpPr/>
          <p:nvPr/>
        </p:nvGrpSpPr>
        <p:grpSpPr>
          <a:xfrm>
            <a:off x="309560" y="1090613"/>
            <a:ext cx="1519240" cy="4852988"/>
            <a:chOff x="0" y="0"/>
            <a:chExt cx="1519238" cy="4852987"/>
          </a:xfrm>
        </p:grpSpPr>
        <p:pic>
          <p:nvPicPr>
            <p:cNvPr id="125" name="image6.jpg" descr="035new.jpg"/>
            <p:cNvPicPr>
              <a:picLocks noChangeAspect="1"/>
            </p:cNvPicPr>
            <p:nvPr/>
          </p:nvPicPr>
          <p:blipFill>
            <a:blip r:embed="rId3">
              <a:extLst/>
            </a:blip>
            <a:stretch>
              <a:fillRect/>
            </a:stretch>
          </p:blipFill>
          <p:spPr>
            <a:xfrm>
              <a:off x="8533" y="2410390"/>
              <a:ext cx="1510706" cy="1070702"/>
            </a:xfrm>
            <a:prstGeom prst="rect">
              <a:avLst/>
            </a:prstGeom>
            <a:ln w="12700" cap="flat">
              <a:solidFill>
                <a:srgbClr val="4A452A"/>
              </a:solidFill>
              <a:prstDash val="solid"/>
              <a:miter lim="800000"/>
            </a:ln>
            <a:effectLst/>
          </p:spPr>
        </p:pic>
        <p:pic>
          <p:nvPicPr>
            <p:cNvPr id="126" name="image7.jpg" descr="fairfax hqtn field review june 2011 060.JPG"/>
            <p:cNvPicPr>
              <a:picLocks noChangeAspect="1"/>
            </p:cNvPicPr>
            <p:nvPr/>
          </p:nvPicPr>
          <p:blipFill>
            <a:blip r:embed="rId4">
              <a:extLst/>
            </a:blip>
            <a:stretch>
              <a:fillRect/>
            </a:stretch>
          </p:blipFill>
          <p:spPr>
            <a:xfrm>
              <a:off x="8533" y="1192558"/>
              <a:ext cx="1510706" cy="1070702"/>
            </a:xfrm>
            <a:prstGeom prst="rect">
              <a:avLst/>
            </a:prstGeom>
            <a:ln w="12700" cap="flat">
              <a:solidFill>
                <a:srgbClr val="4A452A"/>
              </a:solidFill>
              <a:prstDash val="solid"/>
              <a:miter lim="800000"/>
            </a:ln>
            <a:effectLst/>
          </p:spPr>
        </p:pic>
        <p:pic>
          <p:nvPicPr>
            <p:cNvPr id="127" name="image8.jpg" descr="043new.jpg"/>
            <p:cNvPicPr>
              <a:picLocks noChangeAspect="1"/>
            </p:cNvPicPr>
            <p:nvPr/>
          </p:nvPicPr>
          <p:blipFill>
            <a:blip r:embed="rId5">
              <a:extLst/>
            </a:blip>
            <a:stretch>
              <a:fillRect/>
            </a:stretch>
          </p:blipFill>
          <p:spPr>
            <a:xfrm>
              <a:off x="-1" y="0"/>
              <a:ext cx="1510707" cy="1070701"/>
            </a:xfrm>
            <a:prstGeom prst="rect">
              <a:avLst/>
            </a:prstGeom>
            <a:ln w="12700" cap="flat">
              <a:solidFill>
                <a:srgbClr val="4A452A"/>
              </a:solidFill>
              <a:prstDash val="solid"/>
              <a:miter lim="800000"/>
            </a:ln>
            <a:effectLst/>
          </p:spPr>
        </p:pic>
        <p:pic>
          <p:nvPicPr>
            <p:cNvPr id="128" name="image9.jpg" descr="C:\Users\dhard\Pictures\2011-06-29 fairfax hqtn field review june 2011\fairfax hqtn field review june 2011 021 reduced.jpg"/>
            <p:cNvPicPr>
              <a:picLocks noChangeAspect="1"/>
            </p:cNvPicPr>
            <p:nvPr/>
          </p:nvPicPr>
          <p:blipFill>
            <a:blip r:embed="rId6">
              <a:extLst/>
            </a:blip>
            <a:srcRect l="0" t="6597" r="0" b="30561"/>
            <a:stretch>
              <a:fillRect/>
            </a:stretch>
          </p:blipFill>
          <p:spPr>
            <a:xfrm>
              <a:off x="0" y="3610439"/>
              <a:ext cx="1519239" cy="1242549"/>
            </a:xfrm>
            <a:prstGeom prst="rect">
              <a:avLst/>
            </a:prstGeom>
            <a:ln w="9525" cap="flat">
              <a:solidFill>
                <a:srgbClr val="000000"/>
              </a:solidFill>
              <a:prstDash val="solid"/>
              <a:round/>
            </a:ln>
            <a:effectLst/>
          </p:spPr>
        </p:pic>
      </p:grpSp>
      <p:sp>
        <p:nvSpPr>
          <p:cNvPr id="130" name="Shape 130"/>
          <p:cNvSpPr/>
          <p:nvPr/>
        </p:nvSpPr>
        <p:spPr>
          <a:xfrm>
            <a:off x="1780068" y="2545514"/>
            <a:ext cx="6938213" cy="28500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800"/>
            </a:pPr>
          </a:p>
          <a:p>
            <a:pPr>
              <a:defRPr b="1" sz="2400"/>
            </a:pPr>
            <a:r>
              <a:t>January 19, 2016</a:t>
            </a:r>
          </a:p>
          <a:p>
            <a:pPr>
              <a:defRPr b="1" sz="2400"/>
            </a:pPr>
            <a:r>
              <a:t>Transportation Advisory </a:t>
            </a:r>
          </a:p>
          <a:p>
            <a:pPr>
              <a:defRPr b="1" sz="2400"/>
            </a:pPr>
            <a:r>
              <a:t>Committee</a:t>
            </a:r>
          </a:p>
          <a:p>
            <a:pPr>
              <a:defRPr b="1" sz="2400"/>
            </a:pPr>
          </a:p>
          <a:p>
            <a:pPr>
              <a:defRPr b="1" sz="2000"/>
            </a:pPr>
            <a:r>
              <a:t>Arpita Chatterjee</a:t>
            </a:r>
          </a:p>
          <a:p>
            <a:pPr lvl="1" marL="285750" indent="171450">
              <a:defRPr b="1" sz="2000"/>
            </a:pPr>
            <a:r>
              <a:t>Fairfax County Department of Transportation</a:t>
            </a:r>
            <a:endParaRPr i="1" sz="2400"/>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nvSpPr>
        <p:spPr>
          <a:xfrm>
            <a:off x="5257800" y="881036"/>
            <a:ext cx="3733800" cy="475619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defRPr sz="2400"/>
            </a:pPr>
            <a:r>
              <a:t>Extensive coordination with </a:t>
            </a:r>
            <a:r>
              <a:rPr u="sng"/>
              <a:t>current studies</a:t>
            </a:r>
            <a:r>
              <a:t> in past two years:</a:t>
            </a:r>
          </a:p>
          <a:p>
            <a:pPr marL="342900" indent="-342900" algn="l">
              <a:buSzPct val="100000"/>
              <a:buFont typeface="Arial"/>
              <a:buChar char="•"/>
              <a:defRPr sz="2400"/>
            </a:pPr>
          </a:p>
          <a:p>
            <a:pPr marL="342900" indent="-342900" algn="l">
              <a:spcBef>
                <a:spcPts val="600"/>
              </a:spcBef>
              <a:buSzPct val="100000"/>
              <a:buFont typeface="Arial"/>
              <a:buChar char="•"/>
              <a:defRPr sz="2400"/>
            </a:pPr>
            <a:r>
              <a:t>Transform 66</a:t>
            </a:r>
          </a:p>
          <a:p>
            <a:pPr marL="342900" indent="-342900" algn="l">
              <a:spcBef>
                <a:spcPts val="600"/>
              </a:spcBef>
              <a:buSzPct val="100000"/>
              <a:buFont typeface="Arial"/>
              <a:buChar char="•"/>
              <a:defRPr sz="2400"/>
            </a:pPr>
            <a:r>
              <a:t>Richmond Highway </a:t>
            </a:r>
          </a:p>
          <a:p>
            <a:pPr marL="342900" indent="-342900" algn="l">
              <a:spcBef>
                <a:spcPts val="600"/>
              </a:spcBef>
              <a:buSzPct val="100000"/>
              <a:buFont typeface="Arial"/>
              <a:buChar char="•"/>
              <a:defRPr sz="2400"/>
            </a:pPr>
            <a:r>
              <a:t>Envision Route 7</a:t>
            </a:r>
          </a:p>
          <a:p>
            <a:pPr marL="342900" indent="-342900" algn="l">
              <a:spcBef>
                <a:spcPts val="600"/>
              </a:spcBef>
              <a:buSzPct val="100000"/>
              <a:buFont typeface="Arial"/>
              <a:buChar char="•"/>
              <a:defRPr sz="2400"/>
            </a:pPr>
            <a:r>
              <a:t>Alexandria Transitway planning</a:t>
            </a:r>
          </a:p>
          <a:p>
            <a:pPr marL="342900" indent="-342900" algn="l">
              <a:spcBef>
                <a:spcPts val="600"/>
              </a:spcBef>
              <a:buSzPct val="100000"/>
              <a:buFont typeface="Arial"/>
              <a:buChar char="•"/>
              <a:defRPr sz="2400"/>
            </a:pPr>
            <a:r>
              <a:t>Route 7 west of Tysons</a:t>
            </a:r>
          </a:p>
          <a:p>
            <a:pPr marL="342900" indent="-342900">
              <a:buSzPct val="100000"/>
              <a:buFont typeface="Arial"/>
              <a:buChar char="•"/>
              <a:defRPr b="1" sz="2400">
                <a:latin typeface="Franklin Gothic Book"/>
                <a:ea typeface="Franklin Gothic Book"/>
                <a:cs typeface="Franklin Gothic Book"/>
                <a:sym typeface="Franklin Gothic Book"/>
              </a:defRPr>
            </a:pPr>
          </a:p>
        </p:txBody>
      </p:sp>
      <p:sp>
        <p:nvSpPr>
          <p:cNvPr id="213" name="Shape 213"/>
          <p:cNvSpPr/>
          <p:nvPr/>
        </p:nvSpPr>
        <p:spPr>
          <a:xfrm>
            <a:off x="431966" y="240191"/>
            <a:ext cx="8483436" cy="486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sz="2800"/>
            </a:lvl1pPr>
          </a:lstStyle>
          <a:p>
            <a:pPr/>
            <a:r>
              <a:t>Study Coordination</a:t>
            </a:r>
          </a:p>
        </p:txBody>
      </p:sp>
      <p:sp>
        <p:nvSpPr>
          <p:cNvPr id="214" name="Shape 214"/>
          <p:cNvSpPr/>
          <p:nvPr>
            <p:ph type="sldNum" sz="quarter" idx="4294967295"/>
          </p:nvPr>
        </p:nvSpPr>
        <p:spPr>
          <a:xfrm>
            <a:off x="122418" y="6284912"/>
            <a:ext cx="358414" cy="350663"/>
          </a:xfrm>
          <a:prstGeom prst="rect">
            <a:avLst/>
          </a:prstGeom>
          <a:extLst>
            <a:ext uri="{C572A759-6A51-4108-AA02-DFA0A04FC94B}">
              <ma14:wrappingTextBoxFlag xmlns:ma14="http://schemas.microsoft.com/office/mac/drawingml/2011/main" val="1"/>
            </a:ext>
          </a:extLst>
        </p:spPr>
        <p:txBody>
          <a:bodyPr anchor="t"/>
          <a:lstStyle>
            <a:lvl1pPr algn="ctr">
              <a:defRPr sz="1800"/>
            </a:lvl1pPr>
          </a:lstStyle>
          <a:p>
            <a:pPr/>
            <a:fld id="{86CB4B4D-7CA3-9044-876B-883B54F8677D}" type="slidenum"/>
          </a:p>
        </p:txBody>
      </p:sp>
      <p:sp>
        <p:nvSpPr>
          <p:cNvPr id="215" name="Shape 215"/>
          <p:cNvSpPr/>
          <p:nvPr/>
        </p:nvSpPr>
        <p:spPr>
          <a:xfrm>
            <a:off x="914399" y="5664253"/>
            <a:ext cx="8077201" cy="5429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defRPr i="1" sz="1600">
                <a:latin typeface="Franklin Gothic Book"/>
                <a:ea typeface="Franklin Gothic Book"/>
                <a:cs typeface="Franklin Gothic Book"/>
                <a:sym typeface="Franklin Gothic Book"/>
              </a:defRPr>
            </a:lvl1pPr>
          </a:lstStyle>
          <a:p>
            <a:pPr/>
            <a:r>
              <a:t>Coordination at time of 2014 CLRP</a:t>
            </a:r>
          </a:p>
        </p:txBody>
      </p:sp>
      <p:grpSp>
        <p:nvGrpSpPr>
          <p:cNvPr id="218" name="Group 218"/>
          <p:cNvGrpSpPr/>
          <p:nvPr/>
        </p:nvGrpSpPr>
        <p:grpSpPr>
          <a:xfrm>
            <a:off x="918996" y="914400"/>
            <a:ext cx="4055340" cy="4736592"/>
            <a:chOff x="4596" y="0"/>
            <a:chExt cx="4055339" cy="4736591"/>
          </a:xfrm>
        </p:grpSpPr>
        <p:pic>
          <p:nvPicPr>
            <p:cNvPr id="216" name="image25.jpg"/>
            <p:cNvPicPr>
              <a:picLocks noChangeAspect="1"/>
            </p:cNvPicPr>
            <p:nvPr/>
          </p:nvPicPr>
          <p:blipFill>
            <a:blip r:embed="rId3">
              <a:extLst/>
            </a:blip>
            <a:srcRect l="0" t="11912" r="2954" b="14192"/>
            <a:stretch>
              <a:fillRect/>
            </a:stretch>
          </p:blipFill>
          <p:spPr>
            <a:xfrm>
              <a:off x="4596" y="0"/>
              <a:ext cx="4055340" cy="4736592"/>
            </a:xfrm>
            <a:prstGeom prst="rect">
              <a:avLst/>
            </a:prstGeom>
            <a:ln w="12700" cap="flat">
              <a:noFill/>
              <a:miter lim="400000"/>
            </a:ln>
            <a:effectLst/>
          </p:spPr>
        </p:pic>
        <p:pic>
          <p:nvPicPr>
            <p:cNvPr id="217" name="image26.png"/>
            <p:cNvPicPr>
              <a:picLocks noChangeAspect="1"/>
            </p:cNvPicPr>
            <p:nvPr/>
          </p:nvPicPr>
          <p:blipFill>
            <a:blip r:embed="rId4">
              <a:extLst/>
            </a:blip>
            <a:stretch>
              <a:fillRect/>
            </a:stretch>
          </p:blipFill>
          <p:spPr>
            <a:xfrm>
              <a:off x="76199" y="3362074"/>
              <a:ext cx="1381126" cy="1374518"/>
            </a:xfrm>
            <a:prstGeom prst="rect">
              <a:avLst/>
            </a:prstGeom>
            <a:ln w="12700" cap="flat">
              <a:noFill/>
              <a:miter lim="400000"/>
            </a:ln>
            <a:effectLst/>
          </p:spPr>
        </p:pic>
      </p:grpSp>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Shape 222"/>
          <p:cNvSpPr/>
          <p:nvPr/>
        </p:nvSpPr>
        <p:spPr>
          <a:xfrm>
            <a:off x="431966" y="240191"/>
            <a:ext cx="8407236" cy="486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sz="2800"/>
            </a:lvl1pPr>
          </a:lstStyle>
          <a:p>
            <a:pPr/>
            <a:r>
              <a:t>Proposed HQTN</a:t>
            </a:r>
          </a:p>
        </p:txBody>
      </p:sp>
      <p:sp>
        <p:nvSpPr>
          <p:cNvPr id="223" name="Shape 223"/>
          <p:cNvSpPr/>
          <p:nvPr/>
        </p:nvSpPr>
        <p:spPr>
          <a:xfrm>
            <a:off x="4953000" y="862938"/>
            <a:ext cx="4038600" cy="36640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defRPr sz="2400"/>
            </a:pPr>
            <a:r>
              <a:t>The proposed HQTN builds upon the existing and CLRP transit investments to create an interconnected network of commuter and destination corridors, supported by connecting express bus routes.</a:t>
            </a:r>
          </a:p>
          <a:p>
            <a:pPr algn="l">
              <a:defRPr b="1" sz="2400">
                <a:latin typeface="Franklin Gothic Book"/>
                <a:ea typeface="Franklin Gothic Book"/>
                <a:cs typeface="Franklin Gothic Book"/>
                <a:sym typeface="Franklin Gothic Book"/>
              </a:defRPr>
            </a:pPr>
          </a:p>
        </p:txBody>
      </p:sp>
      <p:sp>
        <p:nvSpPr>
          <p:cNvPr id="224" name="Shape 224"/>
          <p:cNvSpPr/>
          <p:nvPr>
            <p:ph type="sldNum" sz="quarter" idx="4294967295"/>
          </p:nvPr>
        </p:nvSpPr>
        <p:spPr>
          <a:xfrm>
            <a:off x="130901" y="6284912"/>
            <a:ext cx="341448" cy="350663"/>
          </a:xfrm>
          <a:prstGeom prst="rect">
            <a:avLst/>
          </a:prstGeom>
          <a:extLst>
            <a:ext uri="{C572A759-6A51-4108-AA02-DFA0A04FC94B}">
              <ma14:wrappingTextBoxFlag xmlns:ma14="http://schemas.microsoft.com/office/mac/drawingml/2011/main" val="1"/>
            </a:ext>
          </a:extLst>
        </p:spPr>
        <p:txBody>
          <a:bodyPr anchor="t"/>
          <a:lstStyle>
            <a:lvl1pPr algn="ctr">
              <a:defRPr sz="1800"/>
            </a:lvl1pPr>
          </a:lstStyle>
          <a:p>
            <a:pPr/>
            <a:fld id="{86CB4B4D-7CA3-9044-876B-883B54F8677D}" type="slidenum"/>
          </a:p>
        </p:txBody>
      </p:sp>
      <p:pic>
        <p:nvPicPr>
          <p:cNvPr id="225" name="image10.tif"/>
          <p:cNvPicPr>
            <a:picLocks noChangeAspect="1"/>
          </p:cNvPicPr>
          <p:nvPr/>
        </p:nvPicPr>
        <p:blipFill>
          <a:blip r:embed="rId3">
            <a:extLst/>
          </a:blip>
          <a:srcRect l="3610" t="1555" r="1309" b="2174"/>
          <a:stretch>
            <a:fillRect/>
          </a:stretch>
        </p:blipFill>
        <p:spPr>
          <a:xfrm>
            <a:off x="431965" y="991274"/>
            <a:ext cx="3878486" cy="5065777"/>
          </a:xfrm>
          <a:prstGeom prst="rect">
            <a:avLst/>
          </a:prstGeom>
          <a:ln w="12700">
            <a:miter lim="400000"/>
          </a:ln>
        </p:spPr>
      </p:pic>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9" name="Shape 229"/>
          <p:cNvSpPr/>
          <p:nvPr/>
        </p:nvSpPr>
        <p:spPr>
          <a:xfrm>
            <a:off x="4953000" y="862938"/>
            <a:ext cx="4038600" cy="33084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defRPr sz="2400" u="sng"/>
            </a:pPr>
            <a:r>
              <a:t>Existing</a:t>
            </a:r>
            <a:r>
              <a:rPr u="none"/>
              <a:t> HQTN elements serving Fairfax County include Metrorail and VRE with supportive  express bus services on high-occupancy vehicle (HOV) or high-occupancy/toll (HOT) lanes. </a:t>
            </a:r>
            <a:endParaRPr u="none"/>
          </a:p>
          <a:p>
            <a:pPr>
              <a:defRPr b="1" sz="2400">
                <a:latin typeface="Franklin Gothic Book"/>
                <a:ea typeface="Franklin Gothic Book"/>
                <a:cs typeface="Franklin Gothic Book"/>
                <a:sym typeface="Franklin Gothic Book"/>
              </a:defRPr>
            </a:pPr>
          </a:p>
        </p:txBody>
      </p:sp>
      <p:sp>
        <p:nvSpPr>
          <p:cNvPr id="230" name="Shape 230"/>
          <p:cNvSpPr/>
          <p:nvPr/>
        </p:nvSpPr>
        <p:spPr>
          <a:xfrm>
            <a:off x="431966" y="240191"/>
            <a:ext cx="8559636" cy="486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sz="2800"/>
            </a:lvl1pPr>
          </a:lstStyle>
          <a:p>
            <a:pPr/>
            <a:r>
              <a:t>Proposed HQTN Elements</a:t>
            </a:r>
          </a:p>
        </p:txBody>
      </p:sp>
      <p:sp>
        <p:nvSpPr>
          <p:cNvPr id="231" name="Shape 231"/>
          <p:cNvSpPr/>
          <p:nvPr>
            <p:ph type="sldNum" sz="quarter" idx="4294967295"/>
          </p:nvPr>
        </p:nvSpPr>
        <p:spPr>
          <a:xfrm>
            <a:off x="122418" y="6284912"/>
            <a:ext cx="358414" cy="350663"/>
          </a:xfrm>
          <a:prstGeom prst="rect">
            <a:avLst/>
          </a:prstGeom>
          <a:extLst>
            <a:ext uri="{C572A759-6A51-4108-AA02-DFA0A04FC94B}">
              <ma14:wrappingTextBoxFlag xmlns:ma14="http://schemas.microsoft.com/office/mac/drawingml/2011/main" val="1"/>
            </a:ext>
          </a:extLst>
        </p:spPr>
        <p:txBody>
          <a:bodyPr anchor="t"/>
          <a:lstStyle>
            <a:lvl1pPr algn="ctr">
              <a:defRPr sz="1800"/>
            </a:lvl1pPr>
          </a:lstStyle>
          <a:p>
            <a:pPr/>
            <a:fld id="{86CB4B4D-7CA3-9044-876B-883B54F8677D}" type="slidenum"/>
          </a:p>
        </p:txBody>
      </p:sp>
      <p:pic>
        <p:nvPicPr>
          <p:cNvPr id="232" name="image27.png"/>
          <p:cNvPicPr>
            <a:picLocks noChangeAspect="1"/>
          </p:cNvPicPr>
          <p:nvPr/>
        </p:nvPicPr>
        <p:blipFill>
          <a:blip r:embed="rId3">
            <a:extLst/>
          </a:blip>
          <a:srcRect l="0" t="1883" r="1208" b="1847"/>
          <a:stretch>
            <a:fillRect/>
          </a:stretch>
        </p:blipFill>
        <p:spPr>
          <a:xfrm>
            <a:off x="533400" y="971430"/>
            <a:ext cx="4014054" cy="5065777"/>
          </a:xfrm>
          <a:prstGeom prst="rect">
            <a:avLst/>
          </a:prstGeom>
          <a:ln w="12700">
            <a:miter lim="400000"/>
          </a:ln>
        </p:spPr>
      </p:pic>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Shape 236"/>
          <p:cNvSpPr/>
          <p:nvPr/>
        </p:nvSpPr>
        <p:spPr>
          <a:xfrm>
            <a:off x="5029200" y="1066800"/>
            <a:ext cx="3962400" cy="434979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defRPr sz="2400" u="sng"/>
            </a:pPr>
            <a:r>
              <a:t>2015 Constrained Long Range Plan</a:t>
            </a:r>
            <a:r>
              <a:rPr u="none"/>
              <a:t> transit connections provide the starting point for the proposed HQTN:</a:t>
            </a:r>
            <a:endParaRPr u="none"/>
          </a:p>
          <a:p>
            <a:pPr marL="342900" indent="-342900" algn="l">
              <a:buSzPct val="100000"/>
              <a:buFont typeface="Arial"/>
              <a:buChar char="•"/>
              <a:defRPr sz="2000"/>
            </a:pPr>
          </a:p>
          <a:p>
            <a:pPr marL="342900" indent="-342900" algn="l">
              <a:buSzPct val="100000"/>
              <a:buFont typeface="Arial"/>
              <a:buChar char="•"/>
              <a:defRPr sz="2000"/>
            </a:pPr>
            <a:r>
              <a:t>Silver Line extension (Metrorail)</a:t>
            </a:r>
          </a:p>
          <a:p>
            <a:pPr marL="342900" indent="-342900" algn="l">
              <a:buSzPct val="100000"/>
              <a:buFont typeface="Arial"/>
              <a:buChar char="•"/>
              <a:defRPr sz="2000"/>
            </a:pPr>
            <a:r>
              <a:t>Richmond Highway (BRT)</a:t>
            </a:r>
          </a:p>
          <a:p>
            <a:pPr marL="342900" indent="-342900" algn="l">
              <a:buSzPct val="100000"/>
              <a:buFont typeface="Arial"/>
              <a:buChar char="•"/>
              <a:defRPr sz="2000"/>
            </a:pPr>
            <a:r>
              <a:t>Alexandria’s West End and Duke Street transitways (BRT)</a:t>
            </a:r>
          </a:p>
          <a:p>
            <a:pPr marL="342900" indent="-342900">
              <a:buSzPct val="100000"/>
              <a:buFont typeface="Arial"/>
              <a:buChar char="•"/>
              <a:defRPr b="1" sz="2400">
                <a:latin typeface="Franklin Gothic Book"/>
                <a:ea typeface="Franklin Gothic Book"/>
                <a:cs typeface="Franklin Gothic Book"/>
                <a:sym typeface="Franklin Gothic Book"/>
              </a:defRPr>
            </a:pPr>
          </a:p>
        </p:txBody>
      </p:sp>
      <p:sp>
        <p:nvSpPr>
          <p:cNvPr id="237" name="Shape 237"/>
          <p:cNvSpPr/>
          <p:nvPr/>
        </p:nvSpPr>
        <p:spPr>
          <a:xfrm>
            <a:off x="431965" y="240191"/>
            <a:ext cx="8679379" cy="486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b="1" sz="2800"/>
            </a:pPr>
            <a:r>
              <a:t>Proposed HQTN Elements </a:t>
            </a:r>
            <a:r>
              <a:rPr sz="1000"/>
              <a:t>(Cont.)</a:t>
            </a:r>
          </a:p>
        </p:txBody>
      </p:sp>
      <p:sp>
        <p:nvSpPr>
          <p:cNvPr id="238" name="Shape 238"/>
          <p:cNvSpPr/>
          <p:nvPr>
            <p:ph type="sldNum" sz="quarter" idx="4294967295"/>
          </p:nvPr>
        </p:nvSpPr>
        <p:spPr>
          <a:xfrm>
            <a:off x="122418" y="6284912"/>
            <a:ext cx="358414" cy="350663"/>
          </a:xfrm>
          <a:prstGeom prst="rect">
            <a:avLst/>
          </a:prstGeom>
          <a:extLst>
            <a:ext uri="{C572A759-6A51-4108-AA02-DFA0A04FC94B}">
              <ma14:wrappingTextBoxFlag xmlns:ma14="http://schemas.microsoft.com/office/mac/drawingml/2011/main" val="1"/>
            </a:ext>
          </a:extLst>
        </p:spPr>
        <p:txBody>
          <a:bodyPr anchor="t"/>
          <a:lstStyle>
            <a:lvl1pPr algn="ctr">
              <a:defRPr sz="1800"/>
            </a:lvl1pPr>
          </a:lstStyle>
          <a:p>
            <a:pPr/>
            <a:fld id="{86CB4B4D-7CA3-9044-876B-883B54F8677D}" type="slidenum"/>
          </a:p>
        </p:txBody>
      </p:sp>
      <p:pic>
        <p:nvPicPr>
          <p:cNvPr id="239" name="image28.png"/>
          <p:cNvPicPr>
            <a:picLocks noChangeAspect="1"/>
          </p:cNvPicPr>
          <p:nvPr/>
        </p:nvPicPr>
        <p:blipFill>
          <a:blip r:embed="rId3">
            <a:extLst/>
          </a:blip>
          <a:stretch>
            <a:fillRect/>
          </a:stretch>
        </p:blipFill>
        <p:spPr>
          <a:xfrm>
            <a:off x="548640" y="1005839"/>
            <a:ext cx="3904792" cy="5065778"/>
          </a:xfrm>
          <a:prstGeom prst="rect">
            <a:avLst/>
          </a:prstGeom>
          <a:ln w="12700">
            <a:miter lim="400000"/>
          </a:ln>
        </p:spPr>
      </p:pic>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Shape 243"/>
          <p:cNvSpPr/>
          <p:nvPr/>
        </p:nvSpPr>
        <p:spPr>
          <a:xfrm>
            <a:off x="4953000" y="990600"/>
            <a:ext cx="3962400" cy="4096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defRPr sz="2400" u="sng">
                <a:solidFill>
                  <a:srgbClr val="C00000"/>
                </a:solidFill>
              </a:defRPr>
            </a:pPr>
            <a:r>
              <a:t>Metrorail Extensions </a:t>
            </a:r>
            <a:r>
              <a:rPr u="none">
                <a:solidFill>
                  <a:srgbClr val="000000"/>
                </a:solidFill>
              </a:rPr>
              <a:t>provide capacity to both connect Fairfax County with other jurisdictions for longer-distance trips as region expands over time and to serve the County’s activity centers:</a:t>
            </a:r>
          </a:p>
          <a:p>
            <a:pPr marL="342900" indent="-342900" algn="l">
              <a:buSzPct val="100000"/>
              <a:buFont typeface="Arial"/>
              <a:buChar char="•"/>
              <a:defRPr sz="2000"/>
            </a:pPr>
          </a:p>
          <a:p>
            <a:pPr marL="342900" indent="-342900" algn="l">
              <a:buSzPct val="100000"/>
              <a:buFont typeface="Arial"/>
              <a:buChar char="•"/>
              <a:defRPr sz="2000"/>
            </a:pPr>
            <a:r>
              <a:t>Metrorail Orange Line</a:t>
            </a:r>
          </a:p>
          <a:p>
            <a:pPr marL="342900" indent="-342900" algn="l">
              <a:buSzPct val="100000"/>
              <a:buFont typeface="Arial"/>
              <a:buChar char="•"/>
              <a:defRPr sz="2000"/>
            </a:pPr>
            <a:r>
              <a:t>Metrorail Blue Line </a:t>
            </a:r>
          </a:p>
          <a:p>
            <a:pPr marL="342900" indent="-342900" algn="l">
              <a:buSzPct val="100000"/>
              <a:buFont typeface="Arial"/>
              <a:buChar char="•"/>
              <a:defRPr sz="2000"/>
            </a:pPr>
            <a:r>
              <a:t>Metrorail Yellow Line</a:t>
            </a:r>
          </a:p>
        </p:txBody>
      </p:sp>
      <p:sp>
        <p:nvSpPr>
          <p:cNvPr id="244" name="Shape 244"/>
          <p:cNvSpPr/>
          <p:nvPr/>
        </p:nvSpPr>
        <p:spPr>
          <a:xfrm>
            <a:off x="431965" y="240191"/>
            <a:ext cx="8679379" cy="486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b="1" sz="2800"/>
            </a:pPr>
            <a:r>
              <a:t>Proposed HQTN Elements </a:t>
            </a:r>
            <a:r>
              <a:rPr sz="1000"/>
              <a:t>(Cont.)</a:t>
            </a:r>
          </a:p>
        </p:txBody>
      </p:sp>
      <p:sp>
        <p:nvSpPr>
          <p:cNvPr id="245" name="Shape 245"/>
          <p:cNvSpPr/>
          <p:nvPr>
            <p:ph type="sldNum" sz="quarter" idx="4294967295"/>
          </p:nvPr>
        </p:nvSpPr>
        <p:spPr>
          <a:xfrm>
            <a:off x="122418" y="6284912"/>
            <a:ext cx="358414" cy="350663"/>
          </a:xfrm>
          <a:prstGeom prst="rect">
            <a:avLst/>
          </a:prstGeom>
          <a:extLst>
            <a:ext uri="{C572A759-6A51-4108-AA02-DFA0A04FC94B}">
              <ma14:wrappingTextBoxFlag xmlns:ma14="http://schemas.microsoft.com/office/mac/drawingml/2011/main" val="1"/>
            </a:ext>
          </a:extLst>
        </p:spPr>
        <p:txBody>
          <a:bodyPr anchor="t"/>
          <a:lstStyle>
            <a:lvl1pPr algn="ctr">
              <a:defRPr sz="1800"/>
            </a:lvl1pPr>
          </a:lstStyle>
          <a:p>
            <a:pPr/>
            <a:fld id="{86CB4B4D-7CA3-9044-876B-883B54F8677D}" type="slidenum"/>
          </a:p>
        </p:txBody>
      </p:sp>
      <p:pic>
        <p:nvPicPr>
          <p:cNvPr id="246" name="image10.tif"/>
          <p:cNvPicPr>
            <a:picLocks noChangeAspect="1"/>
          </p:cNvPicPr>
          <p:nvPr/>
        </p:nvPicPr>
        <p:blipFill>
          <a:blip r:embed="rId3">
            <a:extLst/>
          </a:blip>
          <a:srcRect l="3610" t="1555" r="1309" b="2174"/>
          <a:stretch>
            <a:fillRect/>
          </a:stretch>
        </p:blipFill>
        <p:spPr>
          <a:xfrm>
            <a:off x="617314" y="991274"/>
            <a:ext cx="3878486" cy="5065777"/>
          </a:xfrm>
          <a:prstGeom prst="rect">
            <a:avLst/>
          </a:prstGeom>
          <a:ln w="12700">
            <a:miter lim="400000"/>
          </a:ln>
        </p:spPr>
      </p:pic>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0" name="Shape 250"/>
          <p:cNvSpPr/>
          <p:nvPr/>
        </p:nvSpPr>
        <p:spPr>
          <a:xfrm>
            <a:off x="4953000" y="1093801"/>
            <a:ext cx="4005942" cy="487197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defRPr sz="2400" u="sng">
                <a:solidFill>
                  <a:srgbClr val="002060"/>
                </a:solidFill>
              </a:defRPr>
            </a:pPr>
            <a:r>
              <a:t>Light Rail Transit (LRT) / Bus Rapid Transit (BRT) </a:t>
            </a:r>
            <a:r>
              <a:rPr u="none">
                <a:solidFill>
                  <a:srgbClr val="000000"/>
                </a:solidFill>
              </a:rPr>
              <a:t>provide service to support access to and within transit-oriented development along linear corridors:</a:t>
            </a:r>
            <a:endParaRPr u="none">
              <a:solidFill>
                <a:srgbClr val="000000"/>
              </a:solidFill>
            </a:endParaRPr>
          </a:p>
          <a:p>
            <a:pPr marL="342900" indent="-342900" algn="l">
              <a:buSzPct val="100000"/>
              <a:buFont typeface="Arial"/>
              <a:buChar char="•"/>
              <a:defRPr sz="2000"/>
            </a:pPr>
          </a:p>
          <a:p>
            <a:pPr marL="342900" indent="-342900" algn="l">
              <a:buSzPct val="100000"/>
              <a:buFont typeface="Arial"/>
              <a:buChar char="•"/>
              <a:defRPr sz="2000"/>
            </a:pPr>
            <a:r>
              <a:t>Route 28 Corridor LRT/BRT</a:t>
            </a:r>
          </a:p>
          <a:p>
            <a:pPr marL="342900" indent="-342900" algn="l">
              <a:buSzPct val="100000"/>
              <a:buFont typeface="Arial"/>
              <a:buChar char="•"/>
              <a:defRPr sz="2000"/>
            </a:pPr>
            <a:r>
              <a:t>Route 7 LRT/BRT</a:t>
            </a:r>
          </a:p>
          <a:p>
            <a:pPr marL="342900" indent="-342900" algn="l">
              <a:buSzPct val="100000"/>
              <a:buFont typeface="Arial"/>
              <a:buChar char="•"/>
              <a:defRPr sz="2000"/>
            </a:pPr>
            <a:r>
              <a:t>Gallows Road LRT/BRT</a:t>
            </a:r>
          </a:p>
          <a:p>
            <a:pPr algn="l">
              <a:defRPr sz="2000"/>
            </a:pPr>
          </a:p>
          <a:p>
            <a:pPr algn="l">
              <a:defRPr sz="2000"/>
            </a:pPr>
            <a:r>
              <a:t>The choice of LRT or BRT will be finalized during alternatives analysis.</a:t>
            </a:r>
          </a:p>
        </p:txBody>
      </p:sp>
      <p:sp>
        <p:nvSpPr>
          <p:cNvPr id="251" name="Shape 251"/>
          <p:cNvSpPr/>
          <p:nvPr/>
        </p:nvSpPr>
        <p:spPr>
          <a:xfrm>
            <a:off x="431965" y="240191"/>
            <a:ext cx="8679379" cy="486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b="1" sz="2800"/>
            </a:pPr>
            <a:r>
              <a:t>Proposed HQTN Elements </a:t>
            </a:r>
            <a:r>
              <a:rPr sz="1000"/>
              <a:t>(Cont.)</a:t>
            </a:r>
          </a:p>
        </p:txBody>
      </p:sp>
      <p:sp>
        <p:nvSpPr>
          <p:cNvPr id="252" name="Shape 252"/>
          <p:cNvSpPr/>
          <p:nvPr>
            <p:ph type="sldNum" sz="quarter" idx="4294967295"/>
          </p:nvPr>
        </p:nvSpPr>
        <p:spPr>
          <a:xfrm>
            <a:off x="122418" y="6284912"/>
            <a:ext cx="358414" cy="350663"/>
          </a:xfrm>
          <a:prstGeom prst="rect">
            <a:avLst/>
          </a:prstGeom>
          <a:extLst>
            <a:ext uri="{C572A759-6A51-4108-AA02-DFA0A04FC94B}">
              <ma14:wrappingTextBoxFlag xmlns:ma14="http://schemas.microsoft.com/office/mac/drawingml/2011/main" val="1"/>
            </a:ext>
          </a:extLst>
        </p:spPr>
        <p:txBody>
          <a:bodyPr anchor="t"/>
          <a:lstStyle>
            <a:lvl1pPr algn="ctr">
              <a:defRPr sz="1800"/>
            </a:lvl1pPr>
          </a:lstStyle>
          <a:p>
            <a:pPr/>
            <a:fld id="{86CB4B4D-7CA3-9044-876B-883B54F8677D}" type="slidenum"/>
          </a:p>
        </p:txBody>
      </p:sp>
      <p:pic>
        <p:nvPicPr>
          <p:cNvPr id="253" name="image10.tif"/>
          <p:cNvPicPr>
            <a:picLocks noChangeAspect="1"/>
          </p:cNvPicPr>
          <p:nvPr/>
        </p:nvPicPr>
        <p:blipFill>
          <a:blip r:embed="rId3">
            <a:extLst/>
          </a:blip>
          <a:srcRect l="3610" t="1555" r="1309" b="2174"/>
          <a:stretch>
            <a:fillRect/>
          </a:stretch>
        </p:blipFill>
        <p:spPr>
          <a:xfrm>
            <a:off x="617314" y="991274"/>
            <a:ext cx="3878486" cy="5065777"/>
          </a:xfrm>
          <a:prstGeom prst="rect">
            <a:avLst/>
          </a:prstGeom>
          <a:ln w="12700">
            <a:miter lim="400000"/>
          </a:ln>
        </p:spPr>
      </p:pic>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 name="Shape 257"/>
          <p:cNvSpPr/>
          <p:nvPr/>
        </p:nvSpPr>
        <p:spPr>
          <a:xfrm>
            <a:off x="4648200" y="914399"/>
            <a:ext cx="4158342" cy="22150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defRPr sz="2400" u="sng"/>
            </a:pPr>
            <a:r>
              <a:t>Express Bus</a:t>
            </a:r>
            <a:r>
              <a:rPr u="none"/>
              <a:t> services connect activity centers as well as other transit services, including Transit Centers and Park &amp; Rides, and provide greater routing flexibility:</a:t>
            </a:r>
          </a:p>
        </p:txBody>
      </p:sp>
      <p:sp>
        <p:nvSpPr>
          <p:cNvPr id="258" name="Shape 258"/>
          <p:cNvSpPr/>
          <p:nvPr/>
        </p:nvSpPr>
        <p:spPr>
          <a:xfrm>
            <a:off x="431965" y="240191"/>
            <a:ext cx="8679379" cy="486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b="1" sz="2800"/>
            </a:pPr>
            <a:r>
              <a:t>Proposed HQTN Elements </a:t>
            </a:r>
            <a:r>
              <a:rPr sz="1000"/>
              <a:t>(Cont.)</a:t>
            </a:r>
          </a:p>
        </p:txBody>
      </p:sp>
      <p:sp>
        <p:nvSpPr>
          <p:cNvPr id="259" name="Shape 259"/>
          <p:cNvSpPr/>
          <p:nvPr>
            <p:ph type="sldNum" sz="quarter" idx="4294967295"/>
          </p:nvPr>
        </p:nvSpPr>
        <p:spPr>
          <a:xfrm>
            <a:off x="122418" y="6284912"/>
            <a:ext cx="358414" cy="350663"/>
          </a:xfrm>
          <a:prstGeom prst="rect">
            <a:avLst/>
          </a:prstGeom>
          <a:extLst>
            <a:ext uri="{C572A759-6A51-4108-AA02-DFA0A04FC94B}">
              <ma14:wrappingTextBoxFlag xmlns:ma14="http://schemas.microsoft.com/office/mac/drawingml/2011/main" val="1"/>
            </a:ext>
          </a:extLst>
        </p:spPr>
        <p:txBody>
          <a:bodyPr anchor="t"/>
          <a:lstStyle>
            <a:lvl1pPr algn="ctr">
              <a:defRPr sz="1800"/>
            </a:lvl1pPr>
          </a:lstStyle>
          <a:p>
            <a:pPr/>
            <a:fld id="{86CB4B4D-7CA3-9044-876B-883B54F8677D}" type="slidenum"/>
          </a:p>
        </p:txBody>
      </p:sp>
      <p:graphicFrame>
        <p:nvGraphicFramePr>
          <p:cNvPr id="260" name="Table 260"/>
          <p:cNvGraphicFramePr/>
          <p:nvPr/>
        </p:nvGraphicFramePr>
        <p:xfrm>
          <a:off x="4648200" y="3386232"/>
          <a:ext cx="4060371" cy="1602328"/>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676400"/>
                <a:gridCol w="2383971"/>
              </a:tblGrid>
              <a:tr h="370840">
                <a:tc>
                  <a:txBody>
                    <a:bodyPr/>
                    <a:lstStyle/>
                    <a:p>
                      <a:pPr algn="l">
                        <a:defRPr sz="1800"/>
                      </a:pPr>
                      <a:r>
                        <a:rPr sz="1600"/>
                        <a:t>Radial</a:t>
                      </a:r>
                    </a:p>
                  </a:txBody>
                  <a:tcPr marL="45720" marR="45720" marT="45720" marB="45720" anchor="t" anchorCtr="0" horzOverflow="overflow">
                    <a:lnR w="12700">
                      <a:miter lim="400000"/>
                    </a:lnR>
                  </a:tcPr>
                </a:tc>
                <a:tc>
                  <a:txBody>
                    <a:bodyPr/>
                    <a:lstStyle/>
                    <a:p>
                      <a:pPr algn="l">
                        <a:defRPr sz="1800"/>
                      </a:pPr>
                      <a:r>
                        <a:rPr sz="1600"/>
                        <a:t>Circumferential</a:t>
                      </a:r>
                    </a:p>
                  </a:txBody>
                  <a:tcPr marL="45720" marR="45720" marT="45720" marB="45720" anchor="t" anchorCtr="0" horzOverflow="overflow">
                    <a:lnL w="12700">
                      <a:miter lim="400000"/>
                    </a:lnL>
                  </a:tcPr>
                </a:tc>
              </a:tr>
              <a:tr h="860647">
                <a:tc>
                  <a:txBody>
                    <a:bodyPr/>
                    <a:lstStyle/>
                    <a:p>
                      <a:pPr algn="l">
                        <a:defRPr sz="1800"/>
                      </a:pPr>
                      <a:r>
                        <a:rPr sz="1600"/>
                        <a:t>Route 50
Route 236
Van Dorn Street</a:t>
                      </a:r>
                    </a:p>
                  </a:txBody>
                  <a:tcPr marL="45720" marR="45720" marT="45720" marB="45720" anchor="t" anchorCtr="0" horzOverflow="overflow">
                    <a:lnR w="12700">
                      <a:miter lim="400000"/>
                    </a:lnR>
                  </a:tcPr>
                </a:tc>
                <a:tc>
                  <a:txBody>
                    <a:bodyPr/>
                    <a:lstStyle/>
                    <a:p>
                      <a:pPr algn="l">
                        <a:defRPr sz="1800"/>
                      </a:pPr>
                      <a:r>
                        <a:rPr sz="1600"/>
                        <a:t>Beltway Express
Fairfax County Parkway
Route 28</a:t>
                      </a:r>
                    </a:p>
                  </a:txBody>
                  <a:tcPr marL="45720" marR="45720" marT="45720" marB="45720" anchor="t" anchorCtr="0" horzOverflow="overflow">
                    <a:lnL w="12700">
                      <a:miter lim="400000"/>
                    </a:lnL>
                  </a:tcPr>
                </a:tc>
              </a:tr>
              <a:tr h="370840">
                <a:tc gridSpan="2">
                  <a:txBody>
                    <a:bodyPr/>
                    <a:lstStyle/>
                    <a:p>
                      <a:pPr algn="l">
                        <a:defRPr sz="1600"/>
                      </a:pPr>
                      <a:r>
                        <a:t>Bus lanes may also include HOV/HOT.</a:t>
                      </a:r>
                    </a:p>
                    <a:p>
                      <a:pPr algn="l">
                        <a:defRPr sz="1600"/>
                      </a:pPr>
                    </a:p>
                    <a:p>
                      <a:pPr algn="l">
                        <a:defRPr sz="1600"/>
                      </a:pPr>
                      <a:r>
                        <a:t>Express bus to be &gt; 50% on exclusive right-of-way inclusive of HOV/HOT lanes.</a:t>
                      </a:r>
                    </a:p>
                  </a:txBody>
                  <a:tcPr marL="45720" marR="45720" marT="45720" marB="45720" anchor="t" anchorCtr="0" horzOverflow="overflow"/>
                </a:tc>
                <a:tc hMerge="1">
                  <a:tcPr/>
                </a:tc>
              </a:tr>
            </a:tbl>
          </a:graphicData>
        </a:graphic>
      </p:graphicFrame>
      <p:pic>
        <p:nvPicPr>
          <p:cNvPr id="261" name="image10.tif"/>
          <p:cNvPicPr>
            <a:picLocks noChangeAspect="1"/>
          </p:cNvPicPr>
          <p:nvPr/>
        </p:nvPicPr>
        <p:blipFill>
          <a:blip r:embed="rId3">
            <a:extLst/>
          </a:blip>
          <a:srcRect l="3610" t="1555" r="1309" b="2174"/>
          <a:stretch>
            <a:fillRect/>
          </a:stretch>
        </p:blipFill>
        <p:spPr>
          <a:xfrm>
            <a:off x="431965" y="991274"/>
            <a:ext cx="3878486" cy="5065777"/>
          </a:xfrm>
          <a:prstGeom prst="rect">
            <a:avLst/>
          </a:prstGeom>
          <a:ln w="12700">
            <a:miter lim="400000"/>
          </a:ln>
        </p:spPr>
      </p:pic>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5" name="Shape 265"/>
          <p:cNvSpPr/>
          <p:nvPr/>
        </p:nvSpPr>
        <p:spPr>
          <a:xfrm>
            <a:off x="4495800" y="891966"/>
            <a:ext cx="4572000" cy="43486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defRPr sz="2400"/>
            </a:pPr>
            <a:r>
              <a:t>The proposed HQTN would result in changes to the Transportation Plan Map, including mode and alignment details in the following corridors:</a:t>
            </a:r>
          </a:p>
          <a:p>
            <a:pPr marL="342900" indent="-342900" algn="l">
              <a:buSzPct val="100000"/>
              <a:buFont typeface="Arial"/>
              <a:buChar char="•"/>
              <a:defRPr sz="2400"/>
            </a:pPr>
            <a:r>
              <a:t>Blue Line Extension </a:t>
            </a:r>
          </a:p>
          <a:p>
            <a:pPr marL="342900" indent="-342900" algn="l">
              <a:buSzPct val="100000"/>
              <a:buFont typeface="Arial"/>
              <a:buChar char="•"/>
              <a:defRPr sz="2400"/>
            </a:pPr>
            <a:r>
              <a:t>Yellow Line Extension</a:t>
            </a:r>
          </a:p>
          <a:p>
            <a:pPr marL="342900" indent="-342900" algn="l">
              <a:buSzPct val="100000"/>
              <a:buFont typeface="Arial"/>
              <a:buChar char="•"/>
              <a:defRPr sz="2400"/>
            </a:pPr>
            <a:r>
              <a:t>Gallows Road: BRT/LRT</a:t>
            </a:r>
          </a:p>
          <a:p>
            <a:pPr marL="342900" indent="-342900" algn="l">
              <a:buSzPct val="100000"/>
              <a:buFont typeface="Arial"/>
              <a:buChar char="•"/>
              <a:defRPr sz="2400"/>
            </a:pPr>
            <a:r>
              <a:t>Richmond Highway: BRT/Metrorail Extension</a:t>
            </a:r>
          </a:p>
          <a:p>
            <a:pPr marL="342900" indent="-342900" algn="l">
              <a:buSzPct val="100000"/>
              <a:buFont typeface="Arial"/>
              <a:buChar char="•"/>
              <a:defRPr sz="2400"/>
            </a:pPr>
            <a:r>
              <a:t>Route 7: BRT/LRT</a:t>
            </a:r>
          </a:p>
          <a:p>
            <a:pPr marL="342900" indent="-342900" algn="l">
              <a:buSzPct val="100000"/>
              <a:buFont typeface="Arial"/>
              <a:buChar char="•"/>
              <a:defRPr sz="2400"/>
            </a:pPr>
            <a:r>
              <a:t>Route Corridor 28: BRT/LRT</a:t>
            </a:r>
          </a:p>
        </p:txBody>
      </p:sp>
      <p:sp>
        <p:nvSpPr>
          <p:cNvPr id="266" name="Shape 266"/>
          <p:cNvSpPr/>
          <p:nvPr/>
        </p:nvSpPr>
        <p:spPr>
          <a:xfrm>
            <a:off x="431966" y="240191"/>
            <a:ext cx="8635836" cy="486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sz="2800"/>
            </a:lvl1pPr>
          </a:lstStyle>
          <a:p>
            <a:pPr/>
            <a:r>
              <a:t>Transportation Plan Changes</a:t>
            </a:r>
          </a:p>
        </p:txBody>
      </p:sp>
      <p:sp>
        <p:nvSpPr>
          <p:cNvPr id="267" name="Shape 267"/>
          <p:cNvSpPr/>
          <p:nvPr>
            <p:ph type="sldNum" sz="quarter" idx="4294967295"/>
          </p:nvPr>
        </p:nvSpPr>
        <p:spPr>
          <a:xfrm>
            <a:off x="122418" y="6284912"/>
            <a:ext cx="358414" cy="350663"/>
          </a:xfrm>
          <a:prstGeom prst="rect">
            <a:avLst/>
          </a:prstGeom>
          <a:extLst>
            <a:ext uri="{C572A759-6A51-4108-AA02-DFA0A04FC94B}">
              <ma14:wrappingTextBoxFlag xmlns:ma14="http://schemas.microsoft.com/office/mac/drawingml/2011/main" val="1"/>
            </a:ext>
          </a:extLst>
        </p:spPr>
        <p:txBody>
          <a:bodyPr anchor="t"/>
          <a:lstStyle>
            <a:lvl1pPr algn="ctr">
              <a:defRPr sz="1800"/>
            </a:lvl1pPr>
          </a:lstStyle>
          <a:p>
            <a:pPr/>
            <a:fld id="{86CB4B4D-7CA3-9044-876B-883B54F8677D}" type="slidenum"/>
          </a:p>
        </p:txBody>
      </p:sp>
      <p:pic>
        <p:nvPicPr>
          <p:cNvPr id="268" name="image29.png"/>
          <p:cNvPicPr>
            <a:picLocks noChangeAspect="1"/>
          </p:cNvPicPr>
          <p:nvPr/>
        </p:nvPicPr>
        <p:blipFill>
          <a:blip r:embed="rId3">
            <a:extLst/>
          </a:blip>
          <a:srcRect l="0" t="0" r="752" b="0"/>
          <a:stretch>
            <a:fillRect/>
          </a:stretch>
        </p:blipFill>
        <p:spPr>
          <a:xfrm>
            <a:off x="420623" y="1005839"/>
            <a:ext cx="4005073" cy="5065778"/>
          </a:xfrm>
          <a:prstGeom prst="rect">
            <a:avLst/>
          </a:prstGeom>
          <a:ln w="12700">
            <a:miter lim="400000"/>
          </a:ln>
        </p:spPr>
      </p:pic>
      <p:sp>
        <p:nvSpPr>
          <p:cNvPr id="269" name="Shape 269"/>
          <p:cNvSpPr/>
          <p:nvPr/>
        </p:nvSpPr>
        <p:spPr>
          <a:xfrm>
            <a:off x="3124199" y="3633787"/>
            <a:ext cx="266701" cy="2793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55" y="0"/>
                </a:moveTo>
                <a:cubicBezTo>
                  <a:pt x="20979" y="884"/>
                  <a:pt x="21055" y="1777"/>
                  <a:pt x="21228" y="2653"/>
                </a:cubicBezTo>
                <a:cubicBezTo>
                  <a:pt x="21305" y="3044"/>
                  <a:pt x="21600" y="3390"/>
                  <a:pt x="21600" y="3790"/>
                </a:cubicBezTo>
                <a:cubicBezTo>
                  <a:pt x="21600" y="7455"/>
                  <a:pt x="21452" y="11121"/>
                  <a:pt x="21228" y="14779"/>
                </a:cubicBezTo>
                <a:cubicBezTo>
                  <a:pt x="21203" y="15178"/>
                  <a:pt x="21100" y="15604"/>
                  <a:pt x="20855" y="15916"/>
                </a:cubicBezTo>
                <a:cubicBezTo>
                  <a:pt x="20211" y="16735"/>
                  <a:pt x="18186" y="17200"/>
                  <a:pt x="17504" y="17432"/>
                </a:cubicBezTo>
                <a:cubicBezTo>
                  <a:pt x="17131" y="17558"/>
                  <a:pt x="16713" y="17589"/>
                  <a:pt x="16386" y="17811"/>
                </a:cubicBezTo>
                <a:lnTo>
                  <a:pt x="14152" y="19326"/>
                </a:lnTo>
                <a:cubicBezTo>
                  <a:pt x="13903" y="19705"/>
                  <a:pt x="13756" y="20179"/>
                  <a:pt x="13407" y="20463"/>
                </a:cubicBezTo>
                <a:cubicBezTo>
                  <a:pt x="13100" y="20713"/>
                  <a:pt x="12641" y="20663"/>
                  <a:pt x="12290" y="20842"/>
                </a:cubicBezTo>
                <a:cubicBezTo>
                  <a:pt x="11889" y="21046"/>
                  <a:pt x="11545" y="21347"/>
                  <a:pt x="11172" y="21600"/>
                </a:cubicBezTo>
                <a:cubicBezTo>
                  <a:pt x="9834" y="21260"/>
                  <a:pt x="9238" y="21082"/>
                  <a:pt x="7821" y="20842"/>
                </a:cubicBezTo>
                <a:cubicBezTo>
                  <a:pt x="5929" y="20521"/>
                  <a:pt x="5107" y="20531"/>
                  <a:pt x="3352" y="20084"/>
                </a:cubicBezTo>
                <a:cubicBezTo>
                  <a:pt x="1580" y="19634"/>
                  <a:pt x="2836" y="19681"/>
                  <a:pt x="745" y="19326"/>
                </a:cubicBezTo>
                <a:cubicBezTo>
                  <a:pt x="500" y="19285"/>
                  <a:pt x="248" y="19326"/>
                  <a:pt x="0" y="19326"/>
                </a:cubicBezTo>
              </a:path>
            </a:pathLst>
          </a:custGeom>
          <a:ln w="22225">
            <a:solidFill>
              <a:srgbClr val="FFC000"/>
            </a:solidFill>
          </a:ln>
        </p:spPr>
        <p:txBody>
          <a:bodyPr lIns="45719" rIns="45719"/>
          <a:lstStyle/>
          <a:p>
            <a:pPr/>
          </a:p>
        </p:txBody>
      </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nvSpPr>
        <p:spPr>
          <a:xfrm>
            <a:off x="4781179" y="763411"/>
            <a:ext cx="4362822" cy="498627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defRPr sz="2400"/>
            </a:pPr>
          </a:p>
          <a:p>
            <a:pPr algn="l">
              <a:defRPr sz="2400"/>
            </a:pPr>
            <a:r>
              <a:t>Recommends the following in addition to the current CLRP  in Fairfax County:</a:t>
            </a:r>
            <a:endParaRPr sz="1200"/>
          </a:p>
          <a:p>
            <a:pPr algn="l">
              <a:defRPr sz="1200"/>
            </a:pPr>
          </a:p>
          <a:p>
            <a:pPr marL="342900" indent="-342900" algn="l">
              <a:buSzPct val="100000"/>
              <a:buFont typeface="Arial"/>
              <a:buChar char="•"/>
              <a:defRPr sz="2400"/>
            </a:pPr>
            <a:r>
              <a:t>Metrorail: 34 miles &amp; 10 Stations</a:t>
            </a:r>
          </a:p>
          <a:p>
            <a:pPr marL="342900" indent="-342900" algn="l">
              <a:buSzPct val="100000"/>
              <a:buFont typeface="Arial"/>
              <a:buChar char="•"/>
              <a:defRPr sz="2400"/>
            </a:pPr>
            <a:r>
              <a:t>LRT/BRT: 33 miles &amp; 27 Stations</a:t>
            </a:r>
          </a:p>
          <a:p>
            <a:pPr marL="342900" indent="-342900" algn="l">
              <a:buSzPct val="100000"/>
              <a:buFont typeface="Arial"/>
              <a:buChar char="•"/>
              <a:defRPr sz="2400"/>
            </a:pPr>
            <a:r>
              <a:t>Supported by:</a:t>
            </a:r>
          </a:p>
          <a:p>
            <a:pPr algn="l">
              <a:defRPr sz="1200"/>
            </a:pPr>
          </a:p>
          <a:p>
            <a:pPr lvl="1" marL="800100" indent="-342900" algn="l">
              <a:buSzPct val="100000"/>
              <a:buFont typeface="Arial"/>
              <a:buChar char="•"/>
              <a:defRPr sz="2400"/>
            </a:pPr>
            <a:r>
              <a:t>Express Bus: 113 miles &amp; 25 stations</a:t>
            </a:r>
          </a:p>
          <a:p>
            <a:pPr lvl="1" algn="l">
              <a:defRPr b="1" sz="2000">
                <a:latin typeface="Franklin Gothic Book"/>
                <a:ea typeface="Franklin Gothic Book"/>
                <a:cs typeface="Franklin Gothic Book"/>
                <a:sym typeface="Franklin Gothic Book"/>
              </a:defRPr>
            </a:pPr>
          </a:p>
        </p:txBody>
      </p:sp>
      <p:sp>
        <p:nvSpPr>
          <p:cNvPr id="274" name="Shape 274"/>
          <p:cNvSpPr/>
          <p:nvPr/>
        </p:nvSpPr>
        <p:spPr>
          <a:xfrm>
            <a:off x="431966" y="240191"/>
            <a:ext cx="8483436" cy="486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sz="2800"/>
            </a:lvl1pPr>
          </a:lstStyle>
          <a:p>
            <a:pPr/>
            <a:r>
              <a:t>Proposed HQTN</a:t>
            </a:r>
          </a:p>
        </p:txBody>
      </p:sp>
      <p:sp>
        <p:nvSpPr>
          <p:cNvPr id="275" name="Shape 275"/>
          <p:cNvSpPr/>
          <p:nvPr>
            <p:ph type="sldNum" sz="quarter" idx="4294967295"/>
          </p:nvPr>
        </p:nvSpPr>
        <p:spPr>
          <a:xfrm>
            <a:off x="122418" y="6284912"/>
            <a:ext cx="358414" cy="350663"/>
          </a:xfrm>
          <a:prstGeom prst="rect">
            <a:avLst/>
          </a:prstGeom>
          <a:extLst>
            <a:ext uri="{C572A759-6A51-4108-AA02-DFA0A04FC94B}">
              <ma14:wrappingTextBoxFlag xmlns:ma14="http://schemas.microsoft.com/office/mac/drawingml/2011/main" val="1"/>
            </a:ext>
          </a:extLst>
        </p:spPr>
        <p:txBody>
          <a:bodyPr anchor="t"/>
          <a:lstStyle>
            <a:lvl1pPr algn="ctr">
              <a:defRPr sz="1800"/>
            </a:lvl1pPr>
          </a:lstStyle>
          <a:p>
            <a:pPr/>
            <a:fld id="{86CB4B4D-7CA3-9044-876B-883B54F8677D}" type="slidenum"/>
          </a:p>
        </p:txBody>
      </p:sp>
      <p:pic>
        <p:nvPicPr>
          <p:cNvPr id="276" name="image30.png"/>
          <p:cNvPicPr>
            <a:picLocks noChangeAspect="1"/>
          </p:cNvPicPr>
          <p:nvPr/>
        </p:nvPicPr>
        <p:blipFill>
          <a:blip r:embed="rId3">
            <a:extLst/>
          </a:blip>
          <a:stretch>
            <a:fillRect/>
          </a:stretch>
        </p:blipFill>
        <p:spPr>
          <a:xfrm>
            <a:off x="301625" y="914400"/>
            <a:ext cx="4133468" cy="5065777"/>
          </a:xfrm>
          <a:prstGeom prst="rect">
            <a:avLst/>
          </a:prstGeom>
          <a:ln w="12700">
            <a:miter lim="400000"/>
          </a:ln>
        </p:spPr>
      </p:pic>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 name="Shape 280"/>
          <p:cNvSpPr/>
          <p:nvPr/>
        </p:nvSpPr>
        <p:spPr>
          <a:xfrm>
            <a:off x="431965" y="240191"/>
            <a:ext cx="8483435" cy="486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sz="2800"/>
            </a:lvl1pPr>
          </a:lstStyle>
          <a:p>
            <a:pPr/>
            <a:r>
              <a:t> Measures of Effectiveness</a:t>
            </a:r>
          </a:p>
        </p:txBody>
      </p:sp>
      <p:sp>
        <p:nvSpPr>
          <p:cNvPr id="281" name="Shape 281"/>
          <p:cNvSpPr/>
          <p:nvPr>
            <p:ph type="sldNum" sz="quarter" idx="4294967295"/>
          </p:nvPr>
        </p:nvSpPr>
        <p:spPr>
          <a:xfrm>
            <a:off x="122418" y="6284912"/>
            <a:ext cx="358414" cy="350663"/>
          </a:xfrm>
          <a:prstGeom prst="rect">
            <a:avLst/>
          </a:prstGeom>
          <a:extLst>
            <a:ext uri="{C572A759-6A51-4108-AA02-DFA0A04FC94B}">
              <ma14:wrappingTextBoxFlag xmlns:ma14="http://schemas.microsoft.com/office/mac/drawingml/2011/main" val="1"/>
            </a:ext>
          </a:extLst>
        </p:spPr>
        <p:txBody>
          <a:bodyPr anchor="t"/>
          <a:lstStyle>
            <a:lvl1pPr algn="ctr">
              <a:defRPr sz="1800"/>
            </a:lvl1pPr>
          </a:lstStyle>
          <a:p>
            <a:pPr/>
            <a:fld id="{86CB4B4D-7CA3-9044-876B-883B54F8677D}" type="slidenum"/>
          </a:p>
        </p:txBody>
      </p:sp>
      <p:sp>
        <p:nvSpPr>
          <p:cNvPr id="282" name="Shape 282"/>
          <p:cNvSpPr/>
          <p:nvPr/>
        </p:nvSpPr>
        <p:spPr>
          <a:xfrm>
            <a:off x="838199" y="5823534"/>
            <a:ext cx="8077201" cy="5429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defRPr i="1" sz="1600">
                <a:latin typeface="Franklin Gothic Book"/>
                <a:ea typeface="Franklin Gothic Book"/>
                <a:cs typeface="Franklin Gothic Book"/>
                <a:sym typeface="Franklin Gothic Book"/>
              </a:defRPr>
            </a:lvl1pPr>
          </a:lstStyle>
          <a:p>
            <a:pPr/>
            <a:r>
              <a:t>Pending refinement with 2015 CLRP base</a:t>
            </a:r>
          </a:p>
        </p:txBody>
      </p:sp>
      <p:graphicFrame>
        <p:nvGraphicFramePr>
          <p:cNvPr id="283" name="Table 283"/>
          <p:cNvGraphicFramePr/>
          <p:nvPr/>
        </p:nvGraphicFramePr>
        <p:xfrm>
          <a:off x="301625" y="822084"/>
          <a:ext cx="8381999" cy="4807972"/>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2438400"/>
                <a:gridCol w="5943598"/>
              </a:tblGrid>
              <a:tr h="554942">
                <a:tc>
                  <a:txBody>
                    <a:bodyPr/>
                    <a:lstStyle/>
                    <a:p>
                      <a:pPr marL="182879" indent="-182879" algn="ctr">
                        <a:defRPr sz="1800"/>
                      </a:pPr>
                      <a:r>
                        <a:rPr b="1" sz="1600">
                          <a:solidFill>
                            <a:srgbClr val="5E5E4F"/>
                          </a:solidFill>
                          <a:latin typeface="Franklin Gothic Demi Cond"/>
                          <a:ea typeface="Franklin Gothic Demi Cond"/>
                          <a:cs typeface="Franklin Gothic Demi Cond"/>
                          <a:sym typeface="Franklin Gothic Demi Cond"/>
                        </a:rPr>
                        <a:t>Goal</a:t>
                      </a:r>
                    </a:p>
                  </a:txBody>
                  <a:tcPr marL="0" marR="0" marT="0" marB="0" anchor="ctr" anchorCtr="0" horzOverflow="overflow">
                    <a:lnL w="12700">
                      <a:solidFill>
                        <a:srgbClr val="31849B"/>
                      </a:solidFill>
                    </a:lnL>
                    <a:lnR w="12700">
                      <a:miter lim="400000"/>
                    </a:lnR>
                    <a:lnT w="12700">
                      <a:solidFill>
                        <a:srgbClr val="31849B"/>
                      </a:solidFill>
                    </a:lnT>
                    <a:lnB w="12700">
                      <a:solidFill>
                        <a:srgbClr val="31849B"/>
                      </a:solidFill>
                    </a:lnB>
                    <a:solidFill>
                      <a:srgbClr val="D3EBF1"/>
                    </a:solidFill>
                  </a:tcPr>
                </a:tc>
                <a:tc>
                  <a:txBody>
                    <a:bodyPr/>
                    <a:lstStyle/>
                    <a:p>
                      <a:pPr algn="ctr">
                        <a:lnSpc>
                          <a:spcPct val="115000"/>
                        </a:lnSpc>
                        <a:defRPr sz="1800"/>
                      </a:pPr>
                      <a:r>
                        <a:rPr b="1" sz="1600">
                          <a:solidFill>
                            <a:srgbClr val="5E5E4F"/>
                          </a:solidFill>
                          <a:latin typeface="Franklin Gothic Demi Cond"/>
                          <a:ea typeface="Franklin Gothic Demi Cond"/>
                          <a:cs typeface="Franklin Gothic Demi Cond"/>
                          <a:sym typeface="Franklin Gothic Demi Cond"/>
                        </a:rPr>
                        <a:t>Achievement (compared to 2050 CLRP conditions)</a:t>
                      </a:r>
                    </a:p>
                  </a:txBody>
                  <a:tcPr marL="0" marR="0" marT="0" marB="0" anchor="ctr" anchorCtr="0" horzOverflow="overflow">
                    <a:lnL w="12700">
                      <a:miter lim="400000"/>
                    </a:lnL>
                    <a:lnR w="12700">
                      <a:solidFill>
                        <a:srgbClr val="31849B"/>
                      </a:solidFill>
                    </a:lnR>
                    <a:lnT w="12700">
                      <a:solidFill>
                        <a:srgbClr val="31849B"/>
                      </a:solidFill>
                    </a:lnT>
                    <a:lnB w="12700">
                      <a:solidFill>
                        <a:srgbClr val="31849B"/>
                      </a:solidFill>
                    </a:lnB>
                    <a:solidFill>
                      <a:srgbClr val="D3EBF1"/>
                    </a:solidFill>
                  </a:tcPr>
                </a:tc>
              </a:tr>
              <a:tr h="561597">
                <a:tc rowSpan="4">
                  <a:txBody>
                    <a:bodyPr/>
                    <a:lstStyle/>
                    <a:p>
                      <a:pPr marR="99060" algn="ctr">
                        <a:lnSpc>
                          <a:spcPct val="115000"/>
                        </a:lnSpc>
                        <a:spcBef>
                          <a:spcPts val="1000"/>
                        </a:spcBef>
                        <a:defRPr spc="100" sz="1000">
                          <a:solidFill>
                            <a:schemeClr val="accent3">
                              <a:lumOff val="44000"/>
                            </a:schemeClr>
                          </a:solidFill>
                          <a:latin typeface="Franklin Gothic Book"/>
                          <a:ea typeface="Franklin Gothic Book"/>
                          <a:cs typeface="Franklin Gothic Book"/>
                          <a:sym typeface="Franklin Gothic Book"/>
                        </a:defRPr>
                      </a:pPr>
                      <a:r>
                        <a:t>CONNECT</a:t>
                      </a:r>
                      <a:endParaRPr spc="70" sz="700">
                        <a:solidFill>
                          <a:srgbClr val="2B2B25"/>
                        </a:solidFill>
                      </a:endParaRPr>
                    </a:p>
                    <a:p>
                      <a:pPr marR="99060" indent="17145" algn="ctr">
                        <a:tabLst>
                          <a:tab pos="1346200" algn="l"/>
                        </a:tabLst>
                        <a:defRPr i="1" sz="1000">
                          <a:solidFill>
                            <a:schemeClr val="accent3">
                              <a:lumOff val="44000"/>
                            </a:schemeClr>
                          </a:solidFill>
                          <a:latin typeface="Calibri"/>
                          <a:ea typeface="Calibri"/>
                          <a:cs typeface="Calibri"/>
                          <a:sym typeface="Calibri"/>
                        </a:defRPr>
                      </a:pPr>
                      <a:r>
                        <a:t>Provide more transportation choices for</a:t>
                      </a:r>
                      <a:endParaRPr sz="700"/>
                    </a:p>
                    <a:p>
                      <a:pPr marR="99060" indent="17145" algn="ctr">
                        <a:tabLst>
                          <a:tab pos="1346200" algn="l"/>
                        </a:tabLst>
                        <a:defRPr i="1" sz="1000">
                          <a:solidFill>
                            <a:schemeClr val="accent3">
                              <a:lumOff val="44000"/>
                            </a:schemeClr>
                          </a:solidFill>
                          <a:latin typeface="Calibri"/>
                          <a:ea typeface="Calibri"/>
                          <a:cs typeface="Calibri"/>
                          <a:sym typeface="Calibri"/>
                        </a:defRPr>
                      </a:pPr>
                      <a:r>
                        <a:t>Fairfax County</a:t>
                      </a:r>
                      <a:endParaRPr sz="700"/>
                    </a:p>
                    <a:p>
                      <a:pPr marR="99060" indent="17145" algn="ctr">
                        <a:tabLst>
                          <a:tab pos="1346200" algn="l"/>
                        </a:tabLst>
                        <a:defRPr i="1" sz="1000">
                          <a:solidFill>
                            <a:schemeClr val="accent3">
                              <a:lumOff val="44000"/>
                            </a:schemeClr>
                          </a:solidFill>
                          <a:latin typeface="Calibri"/>
                          <a:ea typeface="Calibri"/>
                          <a:cs typeface="Calibri"/>
                          <a:sym typeface="Calibri"/>
                        </a:defRPr>
                      </a:pPr>
                      <a:r>
                        <a:t>and regional connectivity</a:t>
                      </a:r>
                    </a:p>
                  </a:txBody>
                  <a:tcPr marL="0" marR="0" marT="0" marB="0" anchor="ctr" anchorCtr="0" horzOverflow="overflow">
                    <a:lnL w="12700">
                      <a:solidFill>
                        <a:srgbClr val="31849B"/>
                      </a:solidFill>
                    </a:lnL>
                    <a:lnR w="12700">
                      <a:miter lim="400000"/>
                    </a:lnR>
                    <a:lnT w="12700">
                      <a:solidFill>
                        <a:srgbClr val="31849B"/>
                      </a:solidFill>
                    </a:lnT>
                    <a:lnB w="12700">
                      <a:solidFill>
                        <a:srgbClr val="59B3CB"/>
                      </a:solidFill>
                    </a:lnB>
                    <a:solidFill>
                      <a:srgbClr val="31849B"/>
                    </a:solidFill>
                  </a:tcPr>
                </a:tc>
                <a:tc>
                  <a:txBody>
                    <a:bodyPr/>
                    <a:lstStyle/>
                    <a:p>
                      <a:pPr algn="l">
                        <a:tabLst>
                          <a:tab pos="177800" algn="l"/>
                        </a:tabLst>
                        <a:defRPr sz="1800"/>
                      </a:pPr>
                      <a:r>
                        <a:rPr b="1" sz="1400">
                          <a:solidFill>
                            <a:srgbClr val="244061"/>
                          </a:solidFill>
                          <a:latin typeface="Calibri"/>
                          <a:ea typeface="Calibri"/>
                          <a:cs typeface="Calibri"/>
                          <a:sym typeface="Calibri"/>
                        </a:rPr>
                        <a:t>Allows average County resident to reach 190,000 more jobs within a 45 minute transit commute</a:t>
                      </a:r>
                    </a:p>
                  </a:txBody>
                  <a:tcPr marL="0" marR="0" marT="0" marB="0" anchor="ctr" anchorCtr="0" horzOverflow="overflow">
                    <a:lnL w="12700">
                      <a:miter lim="400000"/>
                    </a:lnL>
                    <a:lnR w="12700">
                      <a:solidFill>
                        <a:srgbClr val="31849B"/>
                      </a:solidFill>
                    </a:lnR>
                    <a:lnT w="12700">
                      <a:solidFill>
                        <a:srgbClr val="31849B"/>
                      </a:solidFill>
                    </a:lnT>
                    <a:lnB w="12700">
                      <a:solidFill>
                        <a:srgbClr val="59B3CB"/>
                      </a:solidFill>
                    </a:lnB>
                  </a:tcPr>
                </a:tc>
              </a:tr>
              <a:tr h="645837">
                <a:tc vMerge="1">
                  <a:tcPr/>
                </a:tc>
                <a:tc>
                  <a:txBody>
                    <a:bodyPr/>
                    <a:lstStyle/>
                    <a:p>
                      <a:pPr algn="l">
                        <a:lnSpc>
                          <a:spcPct val="115000"/>
                        </a:lnSpc>
                        <a:tabLst>
                          <a:tab pos="177800" algn="l"/>
                        </a:tabLst>
                        <a:defRPr sz="1800"/>
                      </a:pPr>
                      <a:r>
                        <a:rPr b="1" sz="1400">
                          <a:solidFill>
                            <a:srgbClr val="244061"/>
                          </a:solidFill>
                          <a:latin typeface="Franklin Gothic Book"/>
                          <a:ea typeface="Franklin Gothic Book"/>
                          <a:cs typeface="Franklin Gothic Book"/>
                          <a:sym typeface="Franklin Gothic Book"/>
                        </a:rPr>
                        <a:t>Increases Fairfax County transit trips by 150,000 per day, a 35% increase over base conditions.</a:t>
                      </a:r>
                    </a:p>
                  </a:txBody>
                  <a:tcPr marL="0" marR="0" marT="0" marB="0" anchor="ctr" anchorCtr="0" horzOverflow="overflow">
                    <a:lnL w="12700">
                      <a:miter lim="400000"/>
                    </a:lnL>
                    <a:lnR w="12700">
                      <a:solidFill>
                        <a:srgbClr val="31849B"/>
                      </a:solidFill>
                    </a:lnR>
                    <a:lnT w="12700">
                      <a:solidFill>
                        <a:srgbClr val="59B3CB"/>
                      </a:solidFill>
                    </a:lnT>
                    <a:lnB w="12700">
                      <a:solidFill>
                        <a:srgbClr val="59B3CB"/>
                      </a:solidFill>
                    </a:lnB>
                  </a:tcPr>
                </a:tc>
              </a:tr>
              <a:tr h="430558">
                <a:tc vMerge="1">
                  <a:tcPr/>
                </a:tc>
                <a:tc>
                  <a:txBody>
                    <a:bodyPr/>
                    <a:lstStyle/>
                    <a:p>
                      <a:pPr algn="l">
                        <a:lnSpc>
                          <a:spcPct val="115000"/>
                        </a:lnSpc>
                        <a:tabLst>
                          <a:tab pos="177800" algn="l"/>
                        </a:tabLst>
                        <a:defRPr sz="1800"/>
                      </a:pPr>
                      <a:r>
                        <a:rPr b="1" sz="1400">
                          <a:solidFill>
                            <a:srgbClr val="244061"/>
                          </a:solidFill>
                          <a:latin typeface="Franklin Gothic Book"/>
                          <a:ea typeface="Franklin Gothic Book"/>
                          <a:cs typeface="Franklin Gothic Book"/>
                          <a:sym typeface="Franklin Gothic Book"/>
                        </a:rPr>
                        <a:t>Introduces rail service to 14 previously unserved activity centers</a:t>
                      </a:r>
                    </a:p>
                  </a:txBody>
                  <a:tcPr marL="0" marR="0" marT="0" marB="0" anchor="ctr" anchorCtr="0" horzOverflow="overflow">
                    <a:lnL w="12700">
                      <a:miter lim="400000"/>
                    </a:lnL>
                    <a:lnR w="12700">
                      <a:solidFill>
                        <a:srgbClr val="31849B"/>
                      </a:solidFill>
                    </a:lnR>
                    <a:lnT w="12700">
                      <a:solidFill>
                        <a:srgbClr val="59B3CB"/>
                      </a:solidFill>
                    </a:lnT>
                    <a:lnB w="12700">
                      <a:solidFill>
                        <a:srgbClr val="59B3CB"/>
                      </a:solidFill>
                    </a:lnB>
                  </a:tcPr>
                </a:tc>
              </a:tr>
              <a:tr h="374398">
                <a:tc vMerge="1">
                  <a:tcPr/>
                </a:tc>
                <a:tc>
                  <a:txBody>
                    <a:bodyPr/>
                    <a:lstStyle/>
                    <a:p>
                      <a:pPr algn="l">
                        <a:tabLst>
                          <a:tab pos="177800" algn="l"/>
                        </a:tabLst>
                        <a:defRPr sz="1800"/>
                      </a:pPr>
                      <a:r>
                        <a:rPr b="1" sz="1400">
                          <a:solidFill>
                            <a:srgbClr val="244061"/>
                          </a:solidFill>
                          <a:latin typeface="Calibri"/>
                          <a:ea typeface="Calibri"/>
                          <a:cs typeface="Calibri"/>
                          <a:sym typeface="Calibri"/>
                        </a:rPr>
                        <a:t>Estimated Cost per passenger consistent with recent New Starts approvals</a:t>
                      </a:r>
                    </a:p>
                  </a:txBody>
                  <a:tcPr marL="0" marR="0" marT="0" marB="0" anchor="ctr" anchorCtr="0" horzOverflow="overflow">
                    <a:lnL w="12700">
                      <a:miter lim="400000"/>
                    </a:lnL>
                    <a:lnR w="12700">
                      <a:solidFill>
                        <a:srgbClr val="31849B"/>
                      </a:solidFill>
                    </a:lnR>
                    <a:lnT w="12700">
                      <a:solidFill>
                        <a:srgbClr val="59B3CB"/>
                      </a:solidFill>
                    </a:lnT>
                    <a:lnB w="12700">
                      <a:solidFill>
                        <a:srgbClr val="59B3CB"/>
                      </a:solidFill>
                    </a:lnB>
                  </a:tcPr>
                </a:tc>
              </a:tr>
              <a:tr h="379429">
                <a:tc rowSpan="2">
                  <a:txBody>
                    <a:bodyPr/>
                    <a:lstStyle/>
                    <a:p>
                      <a:pPr marR="99060" algn="ctr">
                        <a:lnSpc>
                          <a:spcPct val="115000"/>
                        </a:lnSpc>
                        <a:spcBef>
                          <a:spcPts val="1000"/>
                        </a:spcBef>
                        <a:defRPr spc="100" sz="1000">
                          <a:solidFill>
                            <a:schemeClr val="accent3">
                              <a:lumOff val="44000"/>
                            </a:schemeClr>
                          </a:solidFill>
                          <a:latin typeface="Franklin Gothic Book"/>
                          <a:ea typeface="Franklin Gothic Book"/>
                          <a:cs typeface="Franklin Gothic Book"/>
                          <a:sym typeface="Franklin Gothic Book"/>
                        </a:defRPr>
                      </a:pPr>
                      <a:r>
                        <a:t>GROW</a:t>
                      </a:r>
                      <a:endParaRPr spc="70" sz="700">
                        <a:solidFill>
                          <a:srgbClr val="2B2B25"/>
                        </a:solidFill>
                      </a:endParaRPr>
                    </a:p>
                    <a:p>
                      <a:pPr marR="99060" indent="17145" algn="ctr">
                        <a:tabLst>
                          <a:tab pos="1346200" algn="l"/>
                        </a:tabLst>
                        <a:defRPr i="1" sz="1000">
                          <a:solidFill>
                            <a:schemeClr val="accent3">
                              <a:lumOff val="44000"/>
                            </a:schemeClr>
                          </a:solidFill>
                          <a:latin typeface="Calibri"/>
                          <a:ea typeface="Calibri"/>
                          <a:cs typeface="Calibri"/>
                          <a:sym typeface="Calibri"/>
                        </a:defRPr>
                      </a:pPr>
                      <a:r>
                        <a:t>Support local </a:t>
                      </a:r>
                      <a:endParaRPr sz="700"/>
                    </a:p>
                    <a:p>
                      <a:pPr marR="99060" indent="17145" algn="ctr">
                        <a:tabLst>
                          <a:tab pos="1346200" algn="l"/>
                        </a:tabLst>
                        <a:defRPr i="1" sz="1000">
                          <a:solidFill>
                            <a:schemeClr val="accent3">
                              <a:lumOff val="44000"/>
                            </a:schemeClr>
                          </a:solidFill>
                          <a:latin typeface="Calibri"/>
                          <a:ea typeface="Calibri"/>
                          <a:cs typeface="Calibri"/>
                          <a:sym typeface="Calibri"/>
                        </a:defRPr>
                      </a:pPr>
                      <a:r>
                        <a:t>and regional economic development goals</a:t>
                      </a:r>
                    </a:p>
                  </a:txBody>
                  <a:tcPr marL="0" marR="0" marT="0" marB="0" anchor="ctr" anchorCtr="0" horzOverflow="overflow">
                    <a:lnL w="12700">
                      <a:solidFill>
                        <a:srgbClr val="984806"/>
                      </a:solidFill>
                    </a:lnL>
                    <a:lnR w="12700">
                      <a:miter lim="400000"/>
                    </a:lnR>
                    <a:lnT w="12700">
                      <a:solidFill>
                        <a:srgbClr val="59B3CB"/>
                      </a:solidFill>
                    </a:lnT>
                    <a:lnB w="12700">
                      <a:solidFill>
                        <a:srgbClr val="738466"/>
                      </a:solidFill>
                    </a:lnB>
                    <a:solidFill>
                      <a:srgbClr val="632423"/>
                    </a:solidFill>
                  </a:tcPr>
                </a:tc>
                <a:tc>
                  <a:txBody>
                    <a:bodyPr/>
                    <a:lstStyle/>
                    <a:p>
                      <a:pPr algn="l">
                        <a:tabLst>
                          <a:tab pos="177800" algn="l"/>
                        </a:tabLst>
                        <a:defRPr sz="1800"/>
                      </a:pPr>
                      <a:r>
                        <a:rPr b="1" sz="1400">
                          <a:solidFill>
                            <a:srgbClr val="984806"/>
                          </a:solidFill>
                          <a:latin typeface="Calibri"/>
                          <a:ea typeface="Calibri"/>
                          <a:cs typeface="Calibri"/>
                          <a:sym typeface="Calibri"/>
                        </a:rPr>
                        <a:t>Serves 27 new station areas within designated activity centers.</a:t>
                      </a:r>
                    </a:p>
                  </a:txBody>
                  <a:tcPr marL="0" marR="0" marT="0" marB="0" anchor="ctr" anchorCtr="0" horzOverflow="overflow">
                    <a:lnL w="12700">
                      <a:miter lim="400000"/>
                    </a:lnL>
                    <a:lnR w="12700">
                      <a:solidFill>
                        <a:srgbClr val="984806"/>
                      </a:solidFill>
                    </a:lnR>
                    <a:lnT w="12700">
                      <a:solidFill>
                        <a:srgbClr val="59B3CB"/>
                      </a:solidFill>
                    </a:lnT>
                    <a:lnB w="12700">
                      <a:solidFill>
                        <a:srgbClr val="D66508"/>
                      </a:solidFill>
                    </a:lnB>
                  </a:tcPr>
                </a:tc>
              </a:tr>
              <a:tr h="561597">
                <a:tc vMerge="1">
                  <a:tcPr/>
                </a:tc>
                <a:tc>
                  <a:txBody>
                    <a:bodyPr/>
                    <a:lstStyle/>
                    <a:p>
                      <a:pPr algn="l">
                        <a:tabLst>
                          <a:tab pos="177800" algn="l"/>
                        </a:tabLst>
                        <a:defRPr sz="1800"/>
                      </a:pPr>
                      <a:r>
                        <a:rPr b="1" sz="1400">
                          <a:solidFill>
                            <a:srgbClr val="984806"/>
                          </a:solidFill>
                          <a:latin typeface="Calibri"/>
                          <a:ea typeface="Calibri"/>
                          <a:cs typeface="Calibri"/>
                          <a:sym typeface="Calibri"/>
                        </a:rPr>
                        <a:t>Brings 120,000 new County households and 263,000 County jobs within ½ mile of high quality transit station</a:t>
                      </a:r>
                    </a:p>
                  </a:txBody>
                  <a:tcPr marL="0" marR="0" marT="0" marB="0" anchor="ctr" anchorCtr="0" horzOverflow="overflow">
                    <a:lnL w="12700">
                      <a:miter lim="400000"/>
                    </a:lnL>
                    <a:lnR w="12700">
                      <a:solidFill>
                        <a:srgbClr val="984806"/>
                      </a:solidFill>
                    </a:lnR>
                    <a:lnT w="12700">
                      <a:solidFill>
                        <a:srgbClr val="D66508"/>
                      </a:solidFill>
                    </a:lnT>
                    <a:lnB w="12700">
                      <a:solidFill>
                        <a:srgbClr val="31849B"/>
                      </a:solidFill>
                    </a:lnB>
                  </a:tcPr>
                </a:tc>
              </a:tr>
              <a:tr h="561597">
                <a:tc rowSpan="3">
                  <a:txBody>
                    <a:bodyPr/>
                    <a:lstStyle/>
                    <a:p>
                      <a:pPr marR="99060" algn="ctr">
                        <a:lnSpc>
                          <a:spcPct val="115000"/>
                        </a:lnSpc>
                        <a:spcBef>
                          <a:spcPts val="1000"/>
                        </a:spcBef>
                        <a:defRPr spc="100" sz="1000">
                          <a:solidFill>
                            <a:schemeClr val="accent3">
                              <a:lumOff val="44000"/>
                            </a:schemeClr>
                          </a:solidFill>
                          <a:latin typeface="Franklin Gothic Book"/>
                          <a:ea typeface="Franklin Gothic Book"/>
                          <a:cs typeface="Franklin Gothic Book"/>
                          <a:sym typeface="Franklin Gothic Book"/>
                        </a:defRPr>
                      </a:pPr>
                      <a:r>
                        <a:t>THRIVE</a:t>
                      </a:r>
                      <a:endParaRPr spc="70" sz="700">
                        <a:solidFill>
                          <a:srgbClr val="2B2B25"/>
                        </a:solidFill>
                      </a:endParaRPr>
                    </a:p>
                    <a:p>
                      <a:pPr marR="99060" indent="17145" algn="ctr">
                        <a:tabLst>
                          <a:tab pos="1346200" algn="l"/>
                        </a:tabLst>
                        <a:defRPr i="1" sz="1000">
                          <a:solidFill>
                            <a:schemeClr val="accent3">
                              <a:lumOff val="44000"/>
                            </a:schemeClr>
                          </a:solidFill>
                          <a:latin typeface="Calibri"/>
                          <a:ea typeface="Calibri"/>
                          <a:cs typeface="Calibri"/>
                          <a:sym typeface="Calibri"/>
                        </a:defRPr>
                      </a:pPr>
                      <a:r>
                        <a:t>Strengthen quality of life by making transit-friendly, sustainable investments</a:t>
                      </a:r>
                    </a:p>
                  </a:txBody>
                  <a:tcPr marL="0" marR="0" marT="0" marB="0" anchor="ctr" anchorCtr="0" horzOverflow="overflow">
                    <a:lnL w="12700">
                      <a:solidFill>
                        <a:srgbClr val="738466"/>
                      </a:solidFill>
                    </a:lnL>
                    <a:lnR w="12700">
                      <a:miter lim="400000"/>
                    </a:lnR>
                    <a:lnT w="12700">
                      <a:solidFill>
                        <a:srgbClr val="738466"/>
                      </a:solidFill>
                    </a:lnT>
                    <a:lnB w="12700">
                      <a:solidFill>
                        <a:srgbClr val="738466"/>
                      </a:solidFill>
                    </a:lnB>
                    <a:solidFill>
                      <a:srgbClr val="808080"/>
                    </a:solidFill>
                  </a:tcPr>
                </a:tc>
                <a:tc>
                  <a:txBody>
                    <a:bodyPr/>
                    <a:lstStyle/>
                    <a:p>
                      <a:pPr algn="l">
                        <a:defRPr sz="1800"/>
                      </a:pPr>
                      <a:r>
                        <a:rPr b="1" sz="1400">
                          <a:latin typeface="Calibri"/>
                          <a:ea typeface="Calibri"/>
                          <a:cs typeface="Calibri"/>
                          <a:sym typeface="Calibri"/>
                        </a:rPr>
                        <a:t>Serves 28 new station areas with higher than average transit dependent populations</a:t>
                      </a:r>
                    </a:p>
                  </a:txBody>
                  <a:tcPr marL="0" marR="0" marT="0" marB="0" anchor="ctr" anchorCtr="0" horzOverflow="overflow">
                    <a:lnL w="12700">
                      <a:miter lim="400000"/>
                    </a:lnL>
                    <a:lnR w="12700">
                      <a:solidFill>
                        <a:srgbClr val="738466"/>
                      </a:solidFill>
                    </a:lnR>
                    <a:lnT w="12700">
                      <a:solidFill>
                        <a:srgbClr val="31849B"/>
                      </a:solidFill>
                    </a:lnT>
                    <a:lnB w="12700">
                      <a:solidFill>
                        <a:srgbClr val="738466"/>
                      </a:solidFill>
                    </a:lnB>
                  </a:tcPr>
                </a:tc>
              </a:tr>
              <a:tr h="441960">
                <a:tc vMerge="1">
                  <a:tcPr/>
                </a:tc>
                <a:tc>
                  <a:txBody>
                    <a:bodyPr/>
                    <a:lstStyle/>
                    <a:p>
                      <a:pPr indent="8889" algn="l">
                        <a:defRPr b="1" sz="1400">
                          <a:latin typeface="Calibri"/>
                          <a:ea typeface="Calibri"/>
                          <a:cs typeface="Calibri"/>
                          <a:sym typeface="Calibri"/>
                        </a:defRPr>
                      </a:pPr>
                      <a:r>
                        <a:t>Reduces weekday peak period Vehicle Hours of Travel by 68,000 and Vehicle Miles of Travel by 147,000</a:t>
                      </a:r>
                    </a:p>
                  </a:txBody>
                  <a:tcPr marL="0" marR="0" marT="0" marB="0" anchor="ctr" anchorCtr="0" horzOverflow="overflow">
                    <a:lnL w="12700">
                      <a:miter lim="400000"/>
                    </a:lnL>
                    <a:lnR w="12700">
                      <a:solidFill>
                        <a:srgbClr val="738466"/>
                      </a:solidFill>
                    </a:lnR>
                    <a:lnT w="12700">
                      <a:solidFill>
                        <a:srgbClr val="738466"/>
                      </a:solidFill>
                    </a:lnT>
                    <a:lnB w="12700">
                      <a:solidFill>
                        <a:srgbClr val="31849B"/>
                      </a:solidFill>
                    </a:lnB>
                  </a:tcPr>
                </a:tc>
              </a:tr>
              <a:tr h="296056">
                <a:tc vMerge="1">
                  <a:tcPr/>
                </a:tc>
                <a:tc>
                  <a:txBody>
                    <a:bodyPr/>
                    <a:lstStyle/>
                    <a:p>
                      <a:pPr algn="l">
                        <a:defRPr sz="1800"/>
                      </a:pPr>
                      <a:r>
                        <a:rPr b="1" sz="1400">
                          <a:latin typeface="Calibri"/>
                          <a:ea typeface="Calibri"/>
                          <a:cs typeface="Calibri"/>
                          <a:sym typeface="Calibri"/>
                        </a:rPr>
                        <a:t>Furthers Comprehensive Plan concepts for Enhanced Public Transportation Corridors</a:t>
                      </a:r>
                    </a:p>
                  </a:txBody>
                  <a:tcPr marL="0" marR="0" marT="0" marB="0" anchor="ctr" anchorCtr="0" horzOverflow="overflow">
                    <a:lnL w="12700">
                      <a:miter lim="400000"/>
                    </a:lnL>
                    <a:lnR w="12700">
                      <a:solidFill>
                        <a:srgbClr val="738466"/>
                      </a:solidFill>
                    </a:lnR>
                    <a:lnT w="12700">
                      <a:solidFill>
                        <a:srgbClr val="31849B"/>
                      </a:solidFill>
                    </a:lnT>
                    <a:lnB w="12700">
                      <a:solidFill>
                        <a:srgbClr val="738466"/>
                      </a:solidFill>
                    </a:lnB>
                  </a:tcPr>
                </a:tc>
              </a:tr>
            </a:tbl>
          </a:graphicData>
        </a:graphic>
      </p:graphicFrame>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Shape 134"/>
          <p:cNvSpPr/>
          <p:nvPr>
            <p:ph type="sldNum" sz="quarter" idx="4294967295"/>
          </p:nvPr>
        </p:nvSpPr>
        <p:spPr>
          <a:xfrm>
            <a:off x="185986" y="6284912"/>
            <a:ext cx="231278" cy="350663"/>
          </a:xfrm>
          <a:prstGeom prst="rect">
            <a:avLst/>
          </a:prstGeom>
          <a:extLst>
            <a:ext uri="{C572A759-6A51-4108-AA02-DFA0A04FC94B}">
              <ma14:wrappingTextBoxFlag xmlns:ma14="http://schemas.microsoft.com/office/mac/drawingml/2011/main" val="1"/>
            </a:ext>
          </a:extLst>
        </p:spPr>
        <p:txBody>
          <a:bodyPr anchor="t"/>
          <a:lstStyle>
            <a:lvl1pPr algn="ctr">
              <a:defRPr sz="1800"/>
            </a:lvl1pPr>
          </a:lstStyle>
          <a:p>
            <a:pPr/>
            <a:fld id="{86CB4B4D-7CA3-9044-876B-883B54F8677D}" type="slidenum"/>
          </a:p>
        </p:txBody>
      </p:sp>
      <p:sp>
        <p:nvSpPr>
          <p:cNvPr id="135" name="Shape 135"/>
          <p:cNvSpPr/>
          <p:nvPr/>
        </p:nvSpPr>
        <p:spPr>
          <a:xfrm>
            <a:off x="4771654" y="793364"/>
            <a:ext cx="4301590" cy="50598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defRPr sz="2400"/>
            </a:pPr>
            <a:r>
              <a:t>This presentation summarizes the draft recommendations for Fairfax County’s proposed High Quality Transit Network (HQTN).</a:t>
            </a:r>
          </a:p>
          <a:p>
            <a:pPr algn="l">
              <a:defRPr sz="2400"/>
            </a:pPr>
          </a:p>
          <a:p>
            <a:pPr algn="l">
              <a:defRPr sz="2400"/>
            </a:pPr>
            <a:r>
              <a:t>The study team is currently conducting analyses to reflect the most recently adopted (October 2015) Constrained Long Range Plan and plans to present the proposed HQTN to the public in early 2016.</a:t>
            </a:r>
          </a:p>
        </p:txBody>
      </p:sp>
      <p:sp>
        <p:nvSpPr>
          <p:cNvPr id="136" name="Shape 136"/>
          <p:cNvSpPr/>
          <p:nvPr/>
        </p:nvSpPr>
        <p:spPr>
          <a:xfrm>
            <a:off x="304799" y="240191"/>
            <a:ext cx="8679379" cy="486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sz="2800"/>
            </a:lvl1pPr>
          </a:lstStyle>
          <a:p>
            <a:pPr/>
            <a:r>
              <a:t>Presentation Context</a:t>
            </a:r>
          </a:p>
        </p:txBody>
      </p:sp>
      <p:pic>
        <p:nvPicPr>
          <p:cNvPr id="137" name="image10.png"/>
          <p:cNvPicPr>
            <a:picLocks noChangeAspect="1"/>
          </p:cNvPicPr>
          <p:nvPr/>
        </p:nvPicPr>
        <p:blipFill>
          <a:blip r:embed="rId3">
            <a:extLst/>
          </a:blip>
          <a:srcRect l="3610" t="1555" r="1309" b="2174"/>
          <a:stretch>
            <a:fillRect/>
          </a:stretch>
        </p:blipFill>
        <p:spPr>
          <a:xfrm>
            <a:off x="766002" y="990568"/>
            <a:ext cx="3878487" cy="5065777"/>
          </a:xfrm>
          <a:prstGeom prst="rect">
            <a:avLst/>
          </a:prstGeom>
          <a:ln w="12700">
            <a:miter lim="400000"/>
          </a:ln>
        </p:spPr>
      </p:pic>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Shape 287"/>
          <p:cNvSpPr/>
          <p:nvPr/>
        </p:nvSpPr>
        <p:spPr>
          <a:xfrm>
            <a:off x="431965" y="240191"/>
            <a:ext cx="8679379" cy="486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b="1" sz="2800"/>
            </a:pPr>
            <a:r>
              <a:t>Measures of Effectiveness </a:t>
            </a:r>
            <a:r>
              <a:rPr sz="1000"/>
              <a:t>(Cont.)</a:t>
            </a:r>
          </a:p>
        </p:txBody>
      </p:sp>
      <p:sp>
        <p:nvSpPr>
          <p:cNvPr id="288" name="Shape 288"/>
          <p:cNvSpPr/>
          <p:nvPr/>
        </p:nvSpPr>
        <p:spPr>
          <a:xfrm>
            <a:off x="4612780" y="1153953"/>
            <a:ext cx="4302621" cy="322171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lgn="l">
              <a:buSzPct val="100000"/>
              <a:buFont typeface="Arial"/>
              <a:buChar char="•"/>
              <a:defRPr sz="2400" u="sng"/>
            </a:pPr>
            <a:r>
              <a:t>Capital cost per annual weekday passenger</a:t>
            </a:r>
            <a:r>
              <a:rPr u="none">
                <a:solidFill>
                  <a:srgbClr val="808080"/>
                </a:solidFill>
              </a:rPr>
              <a:t> </a:t>
            </a:r>
            <a:r>
              <a:rPr u="none"/>
              <a:t>is a measure of cost effectiveness.</a:t>
            </a:r>
            <a:endParaRPr u="none"/>
          </a:p>
          <a:p>
            <a:pPr marL="342900" indent="-342900" algn="l">
              <a:buSzPct val="100000"/>
              <a:buFont typeface="Arial"/>
              <a:buChar char="•"/>
              <a:defRPr sz="2400"/>
            </a:pPr>
            <a:r>
              <a:t>Tested Transit Network projects compare favorably to New Starts approved projects. </a:t>
            </a:r>
          </a:p>
        </p:txBody>
      </p:sp>
      <p:sp>
        <p:nvSpPr>
          <p:cNvPr id="289" name="Shape 289"/>
          <p:cNvSpPr/>
          <p:nvPr>
            <p:ph type="sldNum" sz="quarter" idx="4294967295"/>
          </p:nvPr>
        </p:nvSpPr>
        <p:spPr>
          <a:xfrm>
            <a:off x="122418" y="6284912"/>
            <a:ext cx="358414" cy="350663"/>
          </a:xfrm>
          <a:prstGeom prst="rect">
            <a:avLst/>
          </a:prstGeom>
          <a:extLst>
            <a:ext uri="{C572A759-6A51-4108-AA02-DFA0A04FC94B}">
              <ma14:wrappingTextBoxFlag xmlns:ma14="http://schemas.microsoft.com/office/mac/drawingml/2011/main" val="1"/>
            </a:ext>
          </a:extLst>
        </p:spPr>
        <p:txBody>
          <a:bodyPr anchor="t"/>
          <a:lstStyle>
            <a:lvl1pPr algn="ctr">
              <a:defRPr sz="1800"/>
            </a:lvl1pPr>
          </a:lstStyle>
          <a:p>
            <a:pPr/>
            <a:fld id="{86CB4B4D-7CA3-9044-876B-883B54F8677D}" type="slidenum"/>
          </a:p>
        </p:txBody>
      </p:sp>
      <p:pic>
        <p:nvPicPr>
          <p:cNvPr id="290" name="image31.png"/>
          <p:cNvPicPr>
            <a:picLocks noChangeAspect="1"/>
          </p:cNvPicPr>
          <p:nvPr/>
        </p:nvPicPr>
        <p:blipFill>
          <a:blip r:embed="rId3">
            <a:extLst/>
          </a:blip>
          <a:stretch>
            <a:fillRect/>
          </a:stretch>
        </p:blipFill>
        <p:spPr>
          <a:xfrm>
            <a:off x="838200" y="990600"/>
            <a:ext cx="3627278" cy="4832935"/>
          </a:xfrm>
          <a:prstGeom prst="rect">
            <a:avLst/>
          </a:prstGeom>
          <a:ln w="12700">
            <a:miter lim="400000"/>
          </a:ln>
        </p:spPr>
      </p:pic>
      <p:sp>
        <p:nvSpPr>
          <p:cNvPr id="291" name="Shape 291"/>
          <p:cNvSpPr/>
          <p:nvPr/>
        </p:nvSpPr>
        <p:spPr>
          <a:xfrm>
            <a:off x="838199" y="5823534"/>
            <a:ext cx="8077201" cy="5429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defRPr i="1" sz="1600">
                <a:latin typeface="Franklin Gothic Book"/>
                <a:ea typeface="Franklin Gothic Book"/>
                <a:cs typeface="Franklin Gothic Book"/>
                <a:sym typeface="Franklin Gothic Book"/>
              </a:defRPr>
            </a:lvl1pPr>
          </a:lstStyle>
          <a:p>
            <a:pPr/>
            <a:r>
              <a:t>Pending refinement with 2015 CLRP base</a:t>
            </a:r>
          </a:p>
        </p:txBody>
      </p:sp>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5" name="Shape 295"/>
          <p:cNvSpPr/>
          <p:nvPr/>
        </p:nvSpPr>
        <p:spPr>
          <a:xfrm>
            <a:off x="768351" y="1171812"/>
            <a:ext cx="8070851" cy="35878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defRPr sz="2400"/>
            </a:pPr>
            <a:r>
              <a:t>Supporting policies for the CTNS include: </a:t>
            </a:r>
          </a:p>
          <a:p>
            <a:pPr marL="342900" indent="-342900" algn="l">
              <a:buSzPct val="100000"/>
              <a:buFont typeface="Arial"/>
              <a:buChar char="•"/>
              <a:defRPr sz="2400"/>
            </a:pPr>
          </a:p>
          <a:p>
            <a:pPr marL="342900" indent="-342900" algn="l">
              <a:buSzPct val="100000"/>
              <a:buFont typeface="Arial"/>
              <a:buChar char="•"/>
              <a:defRPr sz="2400"/>
            </a:pPr>
            <a:r>
              <a:t>Concentrated growth in Activity Centers</a:t>
            </a:r>
          </a:p>
          <a:p>
            <a:pPr marL="342900" indent="-342900" algn="l">
              <a:buSzPct val="100000"/>
              <a:buFont typeface="Arial"/>
              <a:buChar char="•"/>
              <a:defRPr sz="2400"/>
            </a:pPr>
            <a:r>
              <a:t>Quality TOD</a:t>
            </a:r>
          </a:p>
          <a:p>
            <a:pPr marL="342900" indent="-342900" algn="l">
              <a:buSzPct val="100000"/>
              <a:buFont typeface="Arial"/>
              <a:buChar char="•"/>
              <a:defRPr sz="2400"/>
            </a:pPr>
            <a:r>
              <a:t>Feeder Bus Services</a:t>
            </a:r>
          </a:p>
          <a:p>
            <a:pPr marL="342900" indent="-342900" algn="l">
              <a:buSzPct val="100000"/>
              <a:buFont typeface="Arial"/>
              <a:buChar char="•"/>
              <a:defRPr sz="2400"/>
            </a:pPr>
            <a:r>
              <a:t>Park &amp; Rides</a:t>
            </a:r>
          </a:p>
          <a:p>
            <a:pPr marL="342900" indent="-342900" algn="l">
              <a:buSzPct val="100000"/>
              <a:buFont typeface="Arial"/>
              <a:buChar char="•"/>
              <a:defRPr sz="2400"/>
            </a:pPr>
            <a:r>
              <a:t>Transit Centers</a:t>
            </a:r>
          </a:p>
          <a:p>
            <a:pPr marL="342900" indent="-342900" algn="l">
              <a:buSzPct val="100000"/>
              <a:buFont typeface="Arial"/>
              <a:buChar char="•"/>
              <a:defRPr sz="2400"/>
            </a:pPr>
            <a:r>
              <a:t>Circulator Systems</a:t>
            </a:r>
          </a:p>
          <a:p>
            <a:pPr algn="l">
              <a:defRPr b="1">
                <a:latin typeface="Franklin Gothic Book"/>
                <a:ea typeface="Franklin Gothic Book"/>
                <a:cs typeface="Franklin Gothic Book"/>
                <a:sym typeface="Franklin Gothic Book"/>
              </a:defRPr>
            </a:pPr>
          </a:p>
        </p:txBody>
      </p:sp>
      <p:sp>
        <p:nvSpPr>
          <p:cNvPr id="296" name="Shape 296"/>
          <p:cNvSpPr/>
          <p:nvPr/>
        </p:nvSpPr>
        <p:spPr>
          <a:xfrm>
            <a:off x="431966" y="240191"/>
            <a:ext cx="8483436" cy="486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sz="2800"/>
            </a:lvl1pPr>
          </a:lstStyle>
          <a:p>
            <a:pPr/>
            <a:r>
              <a:t> Supporting Policies</a:t>
            </a:r>
          </a:p>
        </p:txBody>
      </p:sp>
      <p:sp>
        <p:nvSpPr>
          <p:cNvPr id="297" name="Shape 297"/>
          <p:cNvSpPr/>
          <p:nvPr>
            <p:ph type="sldNum" sz="quarter" idx="4294967295"/>
          </p:nvPr>
        </p:nvSpPr>
        <p:spPr>
          <a:xfrm>
            <a:off x="122418" y="6284912"/>
            <a:ext cx="358414" cy="350663"/>
          </a:xfrm>
          <a:prstGeom prst="rect">
            <a:avLst/>
          </a:prstGeom>
          <a:extLst>
            <a:ext uri="{C572A759-6A51-4108-AA02-DFA0A04FC94B}">
              <ma14:wrappingTextBoxFlag xmlns:ma14="http://schemas.microsoft.com/office/mac/drawingml/2011/main" val="1"/>
            </a:ext>
          </a:extLst>
        </p:spPr>
        <p:txBody>
          <a:bodyPr anchor="t"/>
          <a:lstStyle>
            <a:lvl1pPr algn="ctr">
              <a:defRPr sz="1800"/>
            </a:lvl1pPr>
          </a:lstStyle>
          <a:p>
            <a:pPr/>
            <a:fld id="{86CB4B4D-7CA3-9044-876B-883B54F8677D}" type="slidenum"/>
          </a:p>
        </p:txBody>
      </p:sp>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1" name="Shape 301"/>
          <p:cNvSpPr/>
          <p:nvPr/>
        </p:nvSpPr>
        <p:spPr>
          <a:xfrm>
            <a:off x="4038600" y="980837"/>
            <a:ext cx="5029200" cy="502511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marL="800100" indent="-342900" algn="l">
              <a:spcBef>
                <a:spcPts val="600"/>
              </a:spcBef>
              <a:buSzPct val="100000"/>
              <a:buFont typeface="Arial"/>
              <a:buChar char="•"/>
              <a:defRPr sz="2400"/>
            </a:pPr>
            <a:r>
              <a:t>Complete documentation (early 2016)</a:t>
            </a:r>
          </a:p>
          <a:p>
            <a:pPr lvl="1" marL="800100" indent="-342900" algn="l">
              <a:spcBef>
                <a:spcPts val="600"/>
              </a:spcBef>
              <a:buSzPct val="100000"/>
              <a:buFont typeface="Arial"/>
              <a:buChar char="•"/>
              <a:defRPr sz="2400"/>
            </a:pPr>
            <a:r>
              <a:t>Publish Draft Final Report (early 2016)</a:t>
            </a:r>
          </a:p>
          <a:p>
            <a:pPr lvl="1" marL="800100" indent="-342900" algn="l">
              <a:spcBef>
                <a:spcPts val="600"/>
              </a:spcBef>
              <a:buSzPct val="100000"/>
              <a:buFont typeface="Arial"/>
              <a:buChar char="•"/>
              <a:defRPr sz="2400"/>
            </a:pPr>
            <a:r>
              <a:t>Obtain additional public comments (early 2016)</a:t>
            </a:r>
          </a:p>
          <a:p>
            <a:pPr lvl="1" marL="800100" indent="-342900" algn="l">
              <a:spcBef>
                <a:spcPts val="600"/>
              </a:spcBef>
              <a:buSzPct val="100000"/>
              <a:buFont typeface="Arial"/>
              <a:buChar char="•"/>
              <a:defRPr sz="2400"/>
            </a:pPr>
            <a:r>
              <a:t>Present Final Report to Board for endorsement (mid-2016)</a:t>
            </a:r>
          </a:p>
          <a:p>
            <a:pPr lvl="1" marL="800100" indent="-342900" algn="l">
              <a:spcBef>
                <a:spcPts val="600"/>
              </a:spcBef>
              <a:buSzPct val="100000"/>
              <a:buFont typeface="Arial"/>
              <a:buChar char="•"/>
              <a:defRPr sz="2400"/>
            </a:pPr>
            <a:r>
              <a:t>Initiate process to incorporate study recommendations in Comprehensive Plan (mid-2016)</a:t>
            </a:r>
          </a:p>
        </p:txBody>
      </p:sp>
      <p:sp>
        <p:nvSpPr>
          <p:cNvPr id="302" name="Shape 302"/>
          <p:cNvSpPr/>
          <p:nvPr/>
        </p:nvSpPr>
        <p:spPr>
          <a:xfrm>
            <a:off x="431966" y="240191"/>
            <a:ext cx="8483436" cy="486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sz="2800"/>
            </a:lvl1pPr>
          </a:lstStyle>
          <a:p>
            <a:pPr/>
            <a:r>
              <a:t>Next Steps </a:t>
            </a:r>
          </a:p>
        </p:txBody>
      </p:sp>
      <p:sp>
        <p:nvSpPr>
          <p:cNvPr id="303" name="Shape 303"/>
          <p:cNvSpPr/>
          <p:nvPr>
            <p:ph type="sldNum" sz="quarter" idx="4294967295"/>
          </p:nvPr>
        </p:nvSpPr>
        <p:spPr>
          <a:xfrm>
            <a:off x="122418" y="6284912"/>
            <a:ext cx="358414" cy="350663"/>
          </a:xfrm>
          <a:prstGeom prst="rect">
            <a:avLst/>
          </a:prstGeom>
          <a:extLst>
            <a:ext uri="{C572A759-6A51-4108-AA02-DFA0A04FC94B}">
              <ma14:wrappingTextBoxFlag xmlns:ma14="http://schemas.microsoft.com/office/mac/drawingml/2011/main" val="1"/>
            </a:ext>
          </a:extLst>
        </p:spPr>
        <p:txBody>
          <a:bodyPr anchor="t"/>
          <a:lstStyle>
            <a:lvl1pPr algn="ctr">
              <a:defRPr sz="1800"/>
            </a:lvl1pPr>
          </a:lstStyle>
          <a:p>
            <a:pPr/>
            <a:fld id="{86CB4B4D-7CA3-9044-876B-883B54F8677D}" type="slidenum"/>
          </a:p>
        </p:txBody>
      </p:sp>
      <p:pic>
        <p:nvPicPr>
          <p:cNvPr id="304" name="image10.tif"/>
          <p:cNvPicPr>
            <a:picLocks noChangeAspect="1"/>
          </p:cNvPicPr>
          <p:nvPr/>
        </p:nvPicPr>
        <p:blipFill>
          <a:blip r:embed="rId3">
            <a:extLst/>
          </a:blip>
          <a:srcRect l="3610" t="1555" r="1309" b="2174"/>
          <a:stretch>
            <a:fillRect/>
          </a:stretch>
        </p:blipFill>
        <p:spPr>
          <a:xfrm>
            <a:off x="431965" y="991274"/>
            <a:ext cx="3878486" cy="5065777"/>
          </a:xfrm>
          <a:prstGeom prst="rect">
            <a:avLst/>
          </a:prstGeom>
          <a:ln w="12700">
            <a:miter lim="400000"/>
          </a:ln>
        </p:spPr>
      </p:pic>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8" name="Shape 308"/>
          <p:cNvSpPr/>
          <p:nvPr/>
        </p:nvSpPr>
        <p:spPr>
          <a:xfrm>
            <a:off x="431966" y="240191"/>
            <a:ext cx="8559636" cy="486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sz="2800"/>
            </a:lvl1pPr>
          </a:lstStyle>
          <a:p>
            <a:pPr/>
            <a:r>
              <a:t>Questions?</a:t>
            </a:r>
          </a:p>
        </p:txBody>
      </p:sp>
      <p:sp>
        <p:nvSpPr>
          <p:cNvPr id="309" name="Shape 309"/>
          <p:cNvSpPr/>
          <p:nvPr/>
        </p:nvSpPr>
        <p:spPr>
          <a:xfrm>
            <a:off x="2552700" y="2746969"/>
            <a:ext cx="6134100" cy="30041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defRPr sz="2000"/>
            </a:pPr>
          </a:p>
          <a:p>
            <a:pPr algn="l">
              <a:defRPr sz="2000"/>
            </a:pPr>
            <a:r>
              <a:t>Arpita Chatterjee</a:t>
            </a:r>
          </a:p>
          <a:p>
            <a:pPr algn="l">
              <a:defRPr sz="2000"/>
            </a:pPr>
            <a:r>
              <a:rPr u="sng">
                <a:solidFill>
                  <a:srgbClr val="009999"/>
                </a:solidFill>
                <a:uFill>
                  <a:solidFill>
                    <a:srgbClr val="009999"/>
                  </a:solidFill>
                </a:uFill>
                <a:hlinkClick r:id="rId2" invalidUrl="" action="" tgtFrame="" tooltip="" history="1" highlightClick="0" endSnd="0"/>
              </a:rPr>
              <a:t>Arpita.Chatterjee@fairfaxcounty.gov</a:t>
            </a:r>
          </a:p>
          <a:p>
            <a:pPr algn="l">
              <a:defRPr sz="2000"/>
            </a:pPr>
          </a:p>
          <a:p>
            <a:pPr algn="l">
              <a:defRPr sz="2000"/>
            </a:pPr>
            <a:r>
              <a:t>Thomas Burke</a:t>
            </a:r>
          </a:p>
          <a:p>
            <a:pPr algn="l">
              <a:defRPr sz="2000"/>
            </a:pPr>
            <a:r>
              <a:rPr u="sng">
                <a:solidFill>
                  <a:srgbClr val="009999"/>
                </a:solidFill>
                <a:uFill>
                  <a:solidFill>
                    <a:srgbClr val="009999"/>
                  </a:solidFill>
                </a:uFill>
                <a:hlinkClick r:id="rId3" invalidUrl="" action="" tgtFrame="" tooltip="" history="1" highlightClick="0" endSnd="0"/>
              </a:rPr>
              <a:t>Thomas.Burke@fairfaxcounty.gov</a:t>
            </a:r>
          </a:p>
          <a:p>
            <a:pPr algn="l">
              <a:defRPr sz="2000"/>
            </a:pPr>
          </a:p>
          <a:p>
            <a:pPr algn="l">
              <a:defRPr sz="2000" u="sng"/>
            </a:pPr>
            <a:r>
              <a:rPr>
                <a:solidFill>
                  <a:srgbClr val="009999"/>
                </a:solidFill>
                <a:uFill>
                  <a:solidFill>
                    <a:srgbClr val="009999"/>
                  </a:solidFill>
                </a:uFill>
                <a:hlinkClick r:id="rId4" invalidUrl="" action="" tgtFrame="" tooltip="" history="1" highlightClick="0" endSnd="0"/>
              </a:rPr>
              <a:t>http</a:t>
            </a:r>
            <a:r>
              <a:rPr>
                <a:solidFill>
                  <a:srgbClr val="009999"/>
                </a:solidFill>
                <a:uFill>
                  <a:solidFill>
                    <a:srgbClr val="009999"/>
                  </a:solidFill>
                </a:uFill>
                <a:hlinkClick r:id="rId4" invalidUrl="" action="" tgtFrame="" tooltip="" history="1" highlightClick="0" endSnd="0"/>
              </a:rPr>
              <a:t>://www.fairfaxcounty.gov/fcdot/2050transitstudy</a:t>
            </a:r>
            <a:r>
              <a:rPr>
                <a:solidFill>
                  <a:srgbClr val="009999"/>
                </a:solidFill>
                <a:uFill>
                  <a:solidFill>
                    <a:srgbClr val="009999"/>
                  </a:solidFill>
                </a:uFill>
                <a:hlinkClick r:id="rId4" invalidUrl="" action="" tgtFrame="" tooltip="" history="1" highlightClick="0" endSnd="0"/>
              </a:rPr>
              <a:t>/</a:t>
            </a:r>
          </a:p>
          <a:p>
            <a:pPr algn="l">
              <a:defRPr sz="2000"/>
            </a:pPr>
          </a:p>
        </p:txBody>
      </p:sp>
      <p:sp>
        <p:nvSpPr>
          <p:cNvPr id="310" name="Shape 310"/>
          <p:cNvSpPr/>
          <p:nvPr/>
        </p:nvSpPr>
        <p:spPr>
          <a:xfrm>
            <a:off x="2552700" y="1132205"/>
            <a:ext cx="5410200" cy="1272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pc="150" sz="2600">
                <a:effectLst>
                  <a:outerShdw sx="100000" sy="100000" kx="0" ky="0" algn="b" rotWithShape="0" blurRad="25400" dist="0" dir="0">
                    <a:srgbClr val="000000">
                      <a:alpha val="43000"/>
                    </a:srgbClr>
                  </a:outerShdw>
                </a:effectLst>
                <a:latin typeface="Franklin Gothic Demi"/>
                <a:ea typeface="Franklin Gothic Demi"/>
                <a:cs typeface="Franklin Gothic Demi"/>
                <a:sym typeface="Franklin Gothic Demi"/>
              </a:defRPr>
            </a:pPr>
            <a:r>
              <a:t>FAIRFAX COUNTY </a:t>
            </a:r>
          </a:p>
          <a:p>
            <a:pPr>
              <a:defRPr b="1" spc="150" sz="2600">
                <a:effectLst>
                  <a:outerShdw sx="100000" sy="100000" kx="0" ky="0" algn="b" rotWithShape="0" blurRad="25400" dist="0" dir="0">
                    <a:srgbClr val="000000">
                      <a:alpha val="43000"/>
                    </a:srgbClr>
                  </a:outerShdw>
                </a:effectLst>
                <a:latin typeface="Franklin Gothic Demi"/>
                <a:ea typeface="Franklin Gothic Demi"/>
                <a:cs typeface="Franklin Gothic Demi"/>
                <a:sym typeface="Franklin Gothic Demi"/>
              </a:defRPr>
            </a:pPr>
            <a:r>
              <a:t>COUNTYWIDE TRANSIT NETWORK STUDY</a:t>
            </a:r>
          </a:p>
        </p:txBody>
      </p:sp>
      <p:grpSp>
        <p:nvGrpSpPr>
          <p:cNvPr id="315" name="Group 315"/>
          <p:cNvGrpSpPr/>
          <p:nvPr/>
        </p:nvGrpSpPr>
        <p:grpSpPr>
          <a:xfrm>
            <a:off x="309560" y="1090613"/>
            <a:ext cx="1519240" cy="4852988"/>
            <a:chOff x="0" y="0"/>
            <a:chExt cx="1519238" cy="4852987"/>
          </a:xfrm>
        </p:grpSpPr>
        <p:pic>
          <p:nvPicPr>
            <p:cNvPr id="311" name="image6.jpg" descr="035new.jpg"/>
            <p:cNvPicPr>
              <a:picLocks noChangeAspect="1"/>
            </p:cNvPicPr>
            <p:nvPr/>
          </p:nvPicPr>
          <p:blipFill>
            <a:blip r:embed="rId5">
              <a:extLst/>
            </a:blip>
            <a:stretch>
              <a:fillRect/>
            </a:stretch>
          </p:blipFill>
          <p:spPr>
            <a:xfrm>
              <a:off x="8533" y="2410390"/>
              <a:ext cx="1510706" cy="1070702"/>
            </a:xfrm>
            <a:prstGeom prst="rect">
              <a:avLst/>
            </a:prstGeom>
            <a:ln w="12700" cap="flat">
              <a:solidFill>
                <a:srgbClr val="4A452A"/>
              </a:solidFill>
              <a:prstDash val="solid"/>
              <a:miter lim="800000"/>
            </a:ln>
            <a:effectLst/>
          </p:spPr>
        </p:pic>
        <p:pic>
          <p:nvPicPr>
            <p:cNvPr id="312" name="image7.jpg" descr="fairfax hqtn field review june 2011 060.JPG"/>
            <p:cNvPicPr>
              <a:picLocks noChangeAspect="1"/>
            </p:cNvPicPr>
            <p:nvPr/>
          </p:nvPicPr>
          <p:blipFill>
            <a:blip r:embed="rId6">
              <a:extLst/>
            </a:blip>
            <a:stretch>
              <a:fillRect/>
            </a:stretch>
          </p:blipFill>
          <p:spPr>
            <a:xfrm>
              <a:off x="8533" y="1192558"/>
              <a:ext cx="1510706" cy="1070702"/>
            </a:xfrm>
            <a:prstGeom prst="rect">
              <a:avLst/>
            </a:prstGeom>
            <a:ln w="12700" cap="flat">
              <a:solidFill>
                <a:srgbClr val="4A452A"/>
              </a:solidFill>
              <a:prstDash val="solid"/>
              <a:miter lim="800000"/>
            </a:ln>
            <a:effectLst/>
          </p:spPr>
        </p:pic>
        <p:pic>
          <p:nvPicPr>
            <p:cNvPr id="313" name="image8.jpg" descr="043new.jpg"/>
            <p:cNvPicPr>
              <a:picLocks noChangeAspect="1"/>
            </p:cNvPicPr>
            <p:nvPr/>
          </p:nvPicPr>
          <p:blipFill>
            <a:blip r:embed="rId7">
              <a:extLst/>
            </a:blip>
            <a:stretch>
              <a:fillRect/>
            </a:stretch>
          </p:blipFill>
          <p:spPr>
            <a:xfrm>
              <a:off x="-1" y="0"/>
              <a:ext cx="1510707" cy="1070701"/>
            </a:xfrm>
            <a:prstGeom prst="rect">
              <a:avLst/>
            </a:prstGeom>
            <a:ln w="12700" cap="flat">
              <a:solidFill>
                <a:srgbClr val="4A452A"/>
              </a:solidFill>
              <a:prstDash val="solid"/>
              <a:miter lim="800000"/>
            </a:ln>
            <a:effectLst/>
          </p:spPr>
        </p:pic>
        <p:pic>
          <p:nvPicPr>
            <p:cNvPr id="314" name="image9.jpg" descr="C:\Users\dhard\Pictures\2011-06-29 fairfax hqtn field review june 2011\fairfax hqtn field review june 2011 021 reduced.jpg"/>
            <p:cNvPicPr>
              <a:picLocks noChangeAspect="1"/>
            </p:cNvPicPr>
            <p:nvPr/>
          </p:nvPicPr>
          <p:blipFill>
            <a:blip r:embed="rId8">
              <a:extLst/>
            </a:blip>
            <a:srcRect l="0" t="6597" r="0" b="30561"/>
            <a:stretch>
              <a:fillRect/>
            </a:stretch>
          </p:blipFill>
          <p:spPr>
            <a:xfrm>
              <a:off x="0" y="3610439"/>
              <a:ext cx="1519239" cy="1242549"/>
            </a:xfrm>
            <a:prstGeom prst="rect">
              <a:avLst/>
            </a:prstGeom>
            <a:ln w="9525" cap="flat">
              <a:solidFill>
                <a:srgbClr val="000000"/>
              </a:solidFill>
              <a:prstDash val="solid"/>
              <a:round/>
            </a:ln>
            <a:effectLst/>
          </p:spPr>
        </p:pic>
      </p:grpSp>
      <p:sp>
        <p:nvSpPr>
          <p:cNvPr id="316" name="Shape 316"/>
          <p:cNvSpPr/>
          <p:nvPr>
            <p:ph type="sldNum" sz="quarter" idx="4294967295"/>
          </p:nvPr>
        </p:nvSpPr>
        <p:spPr>
          <a:xfrm>
            <a:off x="122418" y="6284912"/>
            <a:ext cx="358414" cy="350663"/>
          </a:xfrm>
          <a:prstGeom prst="rect">
            <a:avLst/>
          </a:prstGeom>
          <a:extLst>
            <a:ext uri="{C572A759-6A51-4108-AA02-DFA0A04FC94B}">
              <ma14:wrappingTextBoxFlag xmlns:ma14="http://schemas.microsoft.com/office/mac/drawingml/2011/main" val="1"/>
            </a:ext>
          </a:extLst>
        </p:spPr>
        <p:txBody>
          <a:bodyPr anchor="t"/>
          <a:lstStyle>
            <a:lvl1pPr algn="ctr">
              <a:defRPr sz="1800"/>
            </a:lvl1pPr>
          </a:lstStyle>
          <a:p>
            <a:pPr/>
            <a:fld id="{86CB4B4D-7CA3-9044-876B-883B54F8677D}" type="slidenum"/>
          </a:p>
        </p:txBody>
      </p:sp>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1" name="Shape 141"/>
          <p:cNvSpPr/>
          <p:nvPr>
            <p:ph type="sldNum" sz="quarter" idx="4294967295"/>
          </p:nvPr>
        </p:nvSpPr>
        <p:spPr>
          <a:xfrm>
            <a:off x="185986" y="6284912"/>
            <a:ext cx="231278" cy="350663"/>
          </a:xfrm>
          <a:prstGeom prst="rect">
            <a:avLst/>
          </a:prstGeom>
          <a:extLst>
            <a:ext uri="{C572A759-6A51-4108-AA02-DFA0A04FC94B}">
              <ma14:wrappingTextBoxFlag xmlns:ma14="http://schemas.microsoft.com/office/mac/drawingml/2011/main" val="1"/>
            </a:ext>
          </a:extLst>
        </p:spPr>
        <p:txBody>
          <a:bodyPr anchor="t"/>
          <a:lstStyle>
            <a:lvl1pPr algn="ctr">
              <a:defRPr sz="1800"/>
            </a:lvl1pPr>
          </a:lstStyle>
          <a:p>
            <a:pPr/>
            <a:fld id="{86CB4B4D-7CA3-9044-876B-883B54F8677D}" type="slidenum"/>
          </a:p>
        </p:txBody>
      </p:sp>
      <p:sp>
        <p:nvSpPr>
          <p:cNvPr id="142" name="Shape 142"/>
          <p:cNvSpPr/>
          <p:nvPr/>
        </p:nvSpPr>
        <p:spPr>
          <a:xfrm>
            <a:off x="4771654" y="793365"/>
            <a:ext cx="4301590" cy="43486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defRPr sz="2400"/>
            </a:pPr>
            <a:r>
              <a:t>Establish the most effective way to serve the County’s future growth by improving public  transit usage.</a:t>
            </a:r>
          </a:p>
          <a:p>
            <a:pPr algn="l">
              <a:defRPr sz="2400"/>
            </a:pPr>
          </a:p>
          <a:p>
            <a:pPr algn="l">
              <a:defRPr sz="2400"/>
            </a:pPr>
            <a:r>
              <a:t>Replace the Enhanced Public Transportation Corridors (EPTC) in the Comp Plan with High Quality Transit Network (HQTN) and further define modes, right-of-way needs, and station locations. </a:t>
            </a:r>
          </a:p>
        </p:txBody>
      </p:sp>
      <p:sp>
        <p:nvSpPr>
          <p:cNvPr id="143" name="Shape 143"/>
          <p:cNvSpPr/>
          <p:nvPr/>
        </p:nvSpPr>
        <p:spPr>
          <a:xfrm>
            <a:off x="431966" y="240191"/>
            <a:ext cx="8559636" cy="486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sz="2800"/>
            </a:lvl1pPr>
          </a:lstStyle>
          <a:p>
            <a:pPr/>
            <a:r>
              <a:t>Study Purpose</a:t>
            </a:r>
          </a:p>
        </p:txBody>
      </p:sp>
      <p:pic>
        <p:nvPicPr>
          <p:cNvPr id="144" name="image11-small.png"/>
          <p:cNvPicPr>
            <a:picLocks noChangeAspect="1"/>
          </p:cNvPicPr>
          <p:nvPr/>
        </p:nvPicPr>
        <p:blipFill>
          <a:blip r:embed="rId3">
            <a:extLst/>
          </a:blip>
          <a:stretch>
            <a:fillRect/>
          </a:stretch>
        </p:blipFill>
        <p:spPr>
          <a:xfrm>
            <a:off x="138287" y="930442"/>
            <a:ext cx="4437473" cy="5120641"/>
          </a:xfrm>
          <a:prstGeom prst="rect">
            <a:avLst/>
          </a:prstGeom>
          <a:ln w="12700">
            <a:miter lim="400000"/>
          </a:ln>
        </p:spPr>
      </p:pic>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Shape 148"/>
          <p:cNvSpPr/>
          <p:nvPr/>
        </p:nvSpPr>
        <p:spPr>
          <a:xfrm>
            <a:off x="279274" y="152399"/>
            <a:ext cx="8679379" cy="48620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sz="2800"/>
            </a:lvl1pPr>
          </a:lstStyle>
          <a:p>
            <a:pPr/>
            <a:r>
              <a:t>Study Process</a:t>
            </a:r>
          </a:p>
        </p:txBody>
      </p:sp>
      <p:sp>
        <p:nvSpPr>
          <p:cNvPr id="149" name="Shape 149"/>
          <p:cNvSpPr/>
          <p:nvPr/>
        </p:nvSpPr>
        <p:spPr>
          <a:xfrm>
            <a:off x="2209800" y="960124"/>
            <a:ext cx="6248400" cy="535531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defRPr sz="2400"/>
            </a:pPr>
            <a:r>
              <a:t>We are at the final stage of public involvement and review:</a:t>
            </a:r>
          </a:p>
          <a:p>
            <a:pPr lvl="1" marL="800100" indent="-342900" algn="l">
              <a:buSzPct val="100000"/>
              <a:buFont typeface="Arial"/>
              <a:buChar char="•"/>
              <a:defRPr sz="2400"/>
            </a:pPr>
            <a:r>
              <a:t>Goals/objectives (July 2012)</a:t>
            </a:r>
          </a:p>
          <a:p>
            <a:pPr lvl="1" marL="800100" indent="-342900" algn="l">
              <a:buSzPct val="100000"/>
              <a:buFont typeface="Arial"/>
              <a:buChar char="•"/>
              <a:defRPr sz="2400"/>
            </a:pPr>
            <a:r>
              <a:t>Corridor functions (November 2012)</a:t>
            </a:r>
          </a:p>
          <a:p>
            <a:pPr lvl="1" marL="800100" indent="-342900" algn="l">
              <a:buSzPct val="100000"/>
              <a:buFont typeface="Arial"/>
              <a:buChar char="•"/>
              <a:defRPr sz="2400"/>
            </a:pPr>
            <a:r>
              <a:t>Proposed High Quality Transit Network Concept (July 2013)</a:t>
            </a:r>
            <a:endParaRPr>
              <a:solidFill>
                <a:srgbClr val="0070C0"/>
              </a:solidFill>
            </a:endParaRPr>
          </a:p>
          <a:p>
            <a:pPr lvl="1" marL="800100" indent="-342900" algn="l">
              <a:buSzPct val="100000"/>
              <a:buFont typeface="Arial"/>
              <a:buChar char="•"/>
              <a:defRPr sz="2400"/>
            </a:pPr>
            <a:r>
              <a:t>Final concept (early 2016)</a:t>
            </a:r>
          </a:p>
          <a:p>
            <a:pPr lvl="1" marL="800100" indent="-342900" algn="l">
              <a:buSzPct val="100000"/>
              <a:buFont typeface="Arial"/>
              <a:buChar char="•"/>
              <a:defRPr sz="2400"/>
            </a:pPr>
          </a:p>
          <a:p>
            <a:pPr algn="l">
              <a:defRPr sz="2400"/>
            </a:pPr>
            <a:r>
              <a:t>Our remaining steps are to:</a:t>
            </a:r>
          </a:p>
          <a:p>
            <a:pPr lvl="1" marL="800100" indent="-342900" algn="l">
              <a:buSzPct val="100000"/>
              <a:buFont typeface="Arial"/>
              <a:buChar char="•"/>
              <a:defRPr sz="2400"/>
            </a:pPr>
            <a:r>
              <a:t>Reflect current CLRP as baseline</a:t>
            </a:r>
          </a:p>
          <a:p>
            <a:pPr lvl="1" marL="800100" indent="-342900" algn="l">
              <a:buSzPct val="100000"/>
              <a:buFont typeface="Arial"/>
              <a:buChar char="•"/>
              <a:defRPr sz="2400"/>
            </a:pPr>
            <a:r>
              <a:t>Complete stakeholder engagement</a:t>
            </a:r>
            <a:endParaRPr i="1"/>
          </a:p>
          <a:p>
            <a:pPr lvl="1" marL="800100" indent="-342900" algn="l">
              <a:buSzPct val="100000"/>
              <a:buFont typeface="Arial"/>
              <a:buChar char="•"/>
              <a:defRPr sz="2400"/>
            </a:pPr>
            <a:r>
              <a:t>Develop additional details on alignments, stations, and costs</a:t>
            </a:r>
          </a:p>
          <a:p>
            <a:pPr lvl="1" marL="800100" indent="-342900" algn="l">
              <a:buSzPct val="100000"/>
              <a:buFont typeface="Arial"/>
              <a:buChar char="•"/>
              <a:defRPr sz="2400"/>
            </a:pPr>
            <a:r>
              <a:t>Finalize recommendations</a:t>
            </a:r>
          </a:p>
        </p:txBody>
      </p:sp>
      <p:pic>
        <p:nvPicPr>
          <p:cNvPr id="150" name="image6.jpg" descr="035new.jpg"/>
          <p:cNvPicPr>
            <a:picLocks noChangeAspect="1"/>
          </p:cNvPicPr>
          <p:nvPr/>
        </p:nvPicPr>
        <p:blipFill>
          <a:blip r:embed="rId3">
            <a:extLst/>
          </a:blip>
          <a:stretch>
            <a:fillRect/>
          </a:stretch>
        </p:blipFill>
        <p:spPr>
          <a:xfrm>
            <a:off x="318094" y="3501004"/>
            <a:ext cx="1510706" cy="1070702"/>
          </a:xfrm>
          <a:prstGeom prst="rect">
            <a:avLst/>
          </a:prstGeom>
          <a:ln w="12700">
            <a:solidFill>
              <a:srgbClr val="4A452A"/>
            </a:solidFill>
            <a:miter/>
          </a:ln>
        </p:spPr>
      </p:pic>
      <p:pic>
        <p:nvPicPr>
          <p:cNvPr id="151" name="image7.jpg" descr="fairfax hqtn field review june 2011 060.JPG"/>
          <p:cNvPicPr>
            <a:picLocks noChangeAspect="1"/>
          </p:cNvPicPr>
          <p:nvPr/>
        </p:nvPicPr>
        <p:blipFill>
          <a:blip r:embed="rId4">
            <a:extLst/>
          </a:blip>
          <a:stretch>
            <a:fillRect/>
          </a:stretch>
        </p:blipFill>
        <p:spPr>
          <a:xfrm>
            <a:off x="318094" y="2283172"/>
            <a:ext cx="1510706" cy="1070702"/>
          </a:xfrm>
          <a:prstGeom prst="rect">
            <a:avLst/>
          </a:prstGeom>
          <a:ln w="12700">
            <a:solidFill>
              <a:srgbClr val="4A452A"/>
            </a:solidFill>
            <a:miter/>
          </a:ln>
        </p:spPr>
      </p:pic>
      <p:pic>
        <p:nvPicPr>
          <p:cNvPr id="152" name="image8.jpg" descr="043new.jpg"/>
          <p:cNvPicPr>
            <a:picLocks noChangeAspect="1"/>
          </p:cNvPicPr>
          <p:nvPr/>
        </p:nvPicPr>
        <p:blipFill>
          <a:blip r:embed="rId5">
            <a:extLst/>
          </a:blip>
          <a:stretch>
            <a:fillRect/>
          </a:stretch>
        </p:blipFill>
        <p:spPr>
          <a:xfrm>
            <a:off x="309560" y="1090612"/>
            <a:ext cx="1510706" cy="1070703"/>
          </a:xfrm>
          <a:prstGeom prst="rect">
            <a:avLst/>
          </a:prstGeom>
          <a:ln w="12700">
            <a:solidFill>
              <a:srgbClr val="4A452A"/>
            </a:solidFill>
            <a:miter/>
          </a:ln>
        </p:spPr>
      </p:pic>
      <p:pic>
        <p:nvPicPr>
          <p:cNvPr id="153" name="image9.jpg" descr="C:\Users\dhard\Pictures\2011-06-29 fairfax hqtn field review june 2011\fairfax hqtn field review june 2011 021 reduced.jpg"/>
          <p:cNvPicPr>
            <a:picLocks noChangeAspect="1"/>
          </p:cNvPicPr>
          <p:nvPr/>
        </p:nvPicPr>
        <p:blipFill>
          <a:blip r:embed="rId6">
            <a:extLst/>
          </a:blip>
          <a:srcRect l="0" t="6597" r="0" b="30561"/>
          <a:stretch>
            <a:fillRect/>
          </a:stretch>
        </p:blipFill>
        <p:spPr>
          <a:xfrm>
            <a:off x="309561" y="4701052"/>
            <a:ext cx="1519239" cy="1242549"/>
          </a:xfrm>
          <a:prstGeom prst="rect">
            <a:avLst/>
          </a:prstGeom>
          <a:ln>
            <a:solidFill>
              <a:srgbClr val="000000"/>
            </a:solidFill>
          </a:ln>
        </p:spPr>
      </p:pic>
      <p:sp>
        <p:nvSpPr>
          <p:cNvPr id="154" name="Shape 154"/>
          <p:cNvSpPr/>
          <p:nvPr>
            <p:ph type="sldNum" sz="quarter" idx="4294967295"/>
          </p:nvPr>
        </p:nvSpPr>
        <p:spPr>
          <a:xfrm>
            <a:off x="185986" y="6284912"/>
            <a:ext cx="231278" cy="350663"/>
          </a:xfrm>
          <a:prstGeom prst="rect">
            <a:avLst/>
          </a:prstGeom>
          <a:extLst>
            <a:ext uri="{C572A759-6A51-4108-AA02-DFA0A04FC94B}">
              <ma14:wrappingTextBoxFlag xmlns:ma14="http://schemas.microsoft.com/office/mac/drawingml/2011/main" val="1"/>
            </a:ext>
          </a:extLst>
        </p:spPr>
        <p:txBody>
          <a:bodyPr anchor="t"/>
          <a:lstStyle>
            <a:lvl1pPr algn="ctr">
              <a:defRPr sz="1800"/>
            </a:lvl1pPr>
          </a:lstStyle>
          <a:p>
            <a:pPr/>
            <a:fld id="{86CB4B4D-7CA3-9044-876B-883B54F8677D}" type="slidenum"/>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sldNum" sz="quarter" idx="4294967295"/>
          </p:nvPr>
        </p:nvSpPr>
        <p:spPr>
          <a:xfrm>
            <a:off x="185986" y="6284912"/>
            <a:ext cx="231278" cy="350663"/>
          </a:xfrm>
          <a:prstGeom prst="rect">
            <a:avLst/>
          </a:prstGeom>
          <a:extLst>
            <a:ext uri="{C572A759-6A51-4108-AA02-DFA0A04FC94B}">
              <ma14:wrappingTextBoxFlag xmlns:ma14="http://schemas.microsoft.com/office/mac/drawingml/2011/main" val="1"/>
            </a:ext>
          </a:extLst>
        </p:spPr>
        <p:txBody>
          <a:bodyPr anchor="t"/>
          <a:lstStyle>
            <a:lvl1pPr algn="ctr">
              <a:defRPr sz="1800"/>
            </a:lvl1pPr>
          </a:lstStyle>
          <a:p>
            <a:pPr/>
            <a:fld id="{86CB4B4D-7CA3-9044-876B-883B54F8677D}" type="slidenum"/>
          </a:p>
        </p:txBody>
      </p:sp>
      <p:sp>
        <p:nvSpPr>
          <p:cNvPr id="159" name="Shape 159"/>
          <p:cNvSpPr/>
          <p:nvPr/>
        </p:nvSpPr>
        <p:spPr>
          <a:xfrm>
            <a:off x="451450" y="313489"/>
            <a:ext cx="8396856" cy="486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sz="2800"/>
            </a:lvl1pPr>
          </a:lstStyle>
          <a:p>
            <a:pPr/>
            <a:r>
              <a:t>Land Use Concept</a:t>
            </a:r>
          </a:p>
        </p:txBody>
      </p:sp>
      <p:sp>
        <p:nvSpPr>
          <p:cNvPr id="160" name="Shape 160"/>
          <p:cNvSpPr/>
          <p:nvPr/>
        </p:nvSpPr>
        <p:spPr>
          <a:xfrm>
            <a:off x="6392779" y="941034"/>
            <a:ext cx="2217822" cy="47042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defRPr sz="2400"/>
            </a:lvl1pPr>
          </a:lstStyle>
          <a:p>
            <a:pPr/>
            <a:r>
              <a:t>The proposed HQTN supports the County’s Concept for Future Development by focusing on service to and from activity centers both within the County and region-wide.</a:t>
            </a:r>
          </a:p>
        </p:txBody>
      </p:sp>
      <p:grpSp>
        <p:nvGrpSpPr>
          <p:cNvPr id="164" name="Group 164"/>
          <p:cNvGrpSpPr/>
          <p:nvPr/>
        </p:nvGrpSpPr>
        <p:grpSpPr>
          <a:xfrm>
            <a:off x="267370" y="1219200"/>
            <a:ext cx="6099177" cy="4882111"/>
            <a:chOff x="0" y="0"/>
            <a:chExt cx="6099175" cy="4882110"/>
          </a:xfrm>
        </p:grpSpPr>
        <p:pic>
          <p:nvPicPr>
            <p:cNvPr id="161" name="image12.png"/>
            <p:cNvPicPr>
              <a:picLocks noChangeAspect="1"/>
            </p:cNvPicPr>
            <p:nvPr/>
          </p:nvPicPr>
          <p:blipFill>
            <a:blip r:embed="rId3">
              <a:extLst/>
            </a:blip>
            <a:srcRect l="3618" t="0" r="0" b="0"/>
            <a:stretch>
              <a:fillRect/>
            </a:stretch>
          </p:blipFill>
          <p:spPr>
            <a:xfrm>
              <a:off x="-1" y="0"/>
              <a:ext cx="4380091" cy="4882111"/>
            </a:xfrm>
            <a:prstGeom prst="rect">
              <a:avLst/>
            </a:prstGeom>
            <a:ln w="12700" cap="flat">
              <a:noFill/>
              <a:miter lim="400000"/>
            </a:ln>
            <a:effectLst/>
          </p:spPr>
        </p:pic>
        <p:pic>
          <p:nvPicPr>
            <p:cNvPr id="162" name="image13.png"/>
            <p:cNvPicPr>
              <a:picLocks noChangeAspect="1"/>
            </p:cNvPicPr>
            <p:nvPr/>
          </p:nvPicPr>
          <p:blipFill>
            <a:blip r:embed="rId4">
              <a:extLst/>
            </a:blip>
            <a:srcRect l="0" t="5665" r="59175" b="1995"/>
            <a:stretch>
              <a:fillRect/>
            </a:stretch>
          </p:blipFill>
          <p:spPr>
            <a:xfrm>
              <a:off x="4380092" y="0"/>
              <a:ext cx="1719084" cy="4882110"/>
            </a:xfrm>
            <a:prstGeom prst="rect">
              <a:avLst/>
            </a:prstGeom>
            <a:ln w="12700" cap="flat">
              <a:noFill/>
              <a:miter lim="400000"/>
            </a:ln>
            <a:effectLst/>
          </p:spPr>
        </p:pic>
        <p:pic>
          <p:nvPicPr>
            <p:cNvPr id="163" name="image13.tif"/>
            <p:cNvPicPr>
              <a:picLocks noChangeAspect="1"/>
            </p:cNvPicPr>
            <p:nvPr/>
          </p:nvPicPr>
          <p:blipFill>
            <a:blip r:embed="rId4">
              <a:extLst/>
            </a:blip>
            <a:srcRect l="50000" t="6226" r="0" b="38666"/>
            <a:stretch>
              <a:fillRect/>
            </a:stretch>
          </p:blipFill>
          <p:spPr>
            <a:xfrm>
              <a:off x="3342815" y="20915"/>
              <a:ext cx="1019051" cy="1410269"/>
            </a:xfrm>
            <a:prstGeom prst="rect">
              <a:avLst/>
            </a:prstGeom>
            <a:ln w="12700" cap="flat">
              <a:noFill/>
              <a:miter lim="400000"/>
            </a:ln>
            <a:effectLst/>
          </p:spPr>
        </p:pic>
      </p:gr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ph type="sldNum" sz="quarter" idx="4294967295"/>
          </p:nvPr>
        </p:nvSpPr>
        <p:spPr>
          <a:xfrm>
            <a:off x="185986" y="6284912"/>
            <a:ext cx="231278" cy="350663"/>
          </a:xfrm>
          <a:prstGeom prst="rect">
            <a:avLst/>
          </a:prstGeom>
          <a:extLst>
            <a:ext uri="{C572A759-6A51-4108-AA02-DFA0A04FC94B}">
              <ma14:wrappingTextBoxFlag xmlns:ma14="http://schemas.microsoft.com/office/mac/drawingml/2011/main" val="1"/>
            </a:ext>
          </a:extLst>
        </p:spPr>
        <p:txBody>
          <a:bodyPr anchor="t"/>
          <a:lstStyle>
            <a:lvl1pPr algn="ctr">
              <a:defRPr sz="1800"/>
            </a:lvl1pPr>
          </a:lstStyle>
          <a:p>
            <a:pPr/>
            <a:fld id="{86CB4B4D-7CA3-9044-876B-883B54F8677D}" type="slidenum"/>
          </a:p>
        </p:txBody>
      </p:sp>
      <p:sp>
        <p:nvSpPr>
          <p:cNvPr id="169" name="Shape 169"/>
          <p:cNvSpPr/>
          <p:nvPr/>
        </p:nvSpPr>
        <p:spPr>
          <a:xfrm>
            <a:off x="451450" y="313489"/>
            <a:ext cx="8396856" cy="486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sz="2800"/>
            </a:lvl1pPr>
          </a:lstStyle>
          <a:p>
            <a:pPr/>
            <a:r>
              <a:t>High Quality Transit</a:t>
            </a:r>
          </a:p>
        </p:txBody>
      </p:sp>
      <p:sp>
        <p:nvSpPr>
          <p:cNvPr id="170" name="Shape 170"/>
          <p:cNvSpPr/>
          <p:nvPr/>
        </p:nvSpPr>
        <p:spPr>
          <a:xfrm>
            <a:off x="5410198" y="893574"/>
            <a:ext cx="3308446" cy="442182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spcBef>
                <a:spcPts val="500"/>
              </a:spcBef>
              <a:defRPr sz="2400"/>
            </a:pPr>
            <a:r>
              <a:t>Defining elements of the HQTN include providing improved travel speeds and reliable travel times, typically on exclusive right-of-way.  </a:t>
            </a:r>
          </a:p>
          <a:p>
            <a:pPr algn="l">
              <a:spcBef>
                <a:spcPts val="500"/>
              </a:spcBef>
              <a:defRPr sz="2400"/>
            </a:pPr>
            <a:r>
              <a:t>Commuter rail, Metrorail, LRT, and BRT are all examples of High Quality Transit modes.</a:t>
            </a:r>
          </a:p>
        </p:txBody>
      </p:sp>
      <p:pic>
        <p:nvPicPr>
          <p:cNvPr id="171" name="image14.jpg"/>
          <p:cNvPicPr>
            <a:picLocks noChangeAspect="1"/>
          </p:cNvPicPr>
          <p:nvPr/>
        </p:nvPicPr>
        <p:blipFill>
          <a:blip r:embed="rId3">
            <a:extLst/>
          </a:blip>
          <a:srcRect l="48293" t="15982" r="3714" b="23240"/>
          <a:stretch>
            <a:fillRect/>
          </a:stretch>
        </p:blipFill>
        <p:spPr>
          <a:xfrm>
            <a:off x="697171" y="1351127"/>
            <a:ext cx="1967067" cy="1866421"/>
          </a:xfrm>
          <a:prstGeom prst="rect">
            <a:avLst/>
          </a:prstGeom>
          <a:ln w="12700">
            <a:miter lim="400000"/>
          </a:ln>
        </p:spPr>
      </p:pic>
      <p:pic>
        <p:nvPicPr>
          <p:cNvPr id="172" name="image15.png"/>
          <p:cNvPicPr>
            <a:picLocks noChangeAspect="1"/>
          </p:cNvPicPr>
          <p:nvPr/>
        </p:nvPicPr>
        <p:blipFill>
          <a:blip r:embed="rId4">
            <a:extLst/>
          </a:blip>
          <a:srcRect l="40238" t="10031" r="3749" b="11167"/>
          <a:stretch>
            <a:fillRect/>
          </a:stretch>
        </p:blipFill>
        <p:spPr>
          <a:xfrm>
            <a:off x="2900633" y="1346578"/>
            <a:ext cx="1951417" cy="1865376"/>
          </a:xfrm>
          <a:prstGeom prst="rect">
            <a:avLst/>
          </a:prstGeom>
          <a:ln w="12700">
            <a:miter lim="400000"/>
          </a:ln>
        </p:spPr>
      </p:pic>
      <p:pic>
        <p:nvPicPr>
          <p:cNvPr id="173" name="image16.jpg"/>
          <p:cNvPicPr>
            <a:picLocks noChangeAspect="1"/>
          </p:cNvPicPr>
          <p:nvPr/>
        </p:nvPicPr>
        <p:blipFill>
          <a:blip r:embed="rId5">
            <a:extLst/>
          </a:blip>
          <a:srcRect l="7094" t="0" r="0" b="0"/>
          <a:stretch>
            <a:fillRect/>
          </a:stretch>
        </p:blipFill>
        <p:spPr>
          <a:xfrm>
            <a:off x="697171" y="3433107"/>
            <a:ext cx="1976166" cy="1865377"/>
          </a:xfrm>
          <a:prstGeom prst="rect">
            <a:avLst/>
          </a:prstGeom>
          <a:ln w="12700">
            <a:miter lim="400000"/>
          </a:ln>
        </p:spPr>
      </p:pic>
      <p:pic>
        <p:nvPicPr>
          <p:cNvPr id="174" name="image17.jpg"/>
          <p:cNvPicPr>
            <a:picLocks noChangeAspect="1"/>
          </p:cNvPicPr>
          <p:nvPr/>
        </p:nvPicPr>
        <p:blipFill>
          <a:blip r:embed="rId6">
            <a:extLst/>
          </a:blip>
          <a:srcRect l="18502" t="6367" r="21296" b="5348"/>
          <a:stretch>
            <a:fillRect/>
          </a:stretch>
        </p:blipFill>
        <p:spPr>
          <a:xfrm>
            <a:off x="2875883" y="3462837"/>
            <a:ext cx="2000917" cy="1821072"/>
          </a:xfrm>
          <a:prstGeom prst="rect">
            <a:avLst/>
          </a:prstGeom>
          <a:ln w="12700">
            <a:miter lim="400000"/>
          </a:ln>
        </p:spPr>
      </p:pic>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Shape 178"/>
          <p:cNvSpPr/>
          <p:nvPr/>
        </p:nvSpPr>
        <p:spPr>
          <a:xfrm>
            <a:off x="609600" y="836709"/>
            <a:ext cx="81534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defRPr sz="2000"/>
            </a:lvl1pPr>
          </a:lstStyle>
          <a:p>
            <a:pPr/>
            <a:r>
              <a:t>The type of premium transit service appropriate for each corridor will reflect the traveler needs and land use context in that corridor.</a:t>
            </a:r>
          </a:p>
        </p:txBody>
      </p:sp>
      <p:sp>
        <p:nvSpPr>
          <p:cNvPr id="179" name="Shape 179"/>
          <p:cNvSpPr/>
          <p:nvPr>
            <p:ph type="sldNum" sz="quarter" idx="4294967295"/>
          </p:nvPr>
        </p:nvSpPr>
        <p:spPr>
          <a:xfrm>
            <a:off x="185986" y="6284912"/>
            <a:ext cx="231278" cy="350663"/>
          </a:xfrm>
          <a:prstGeom prst="rect">
            <a:avLst/>
          </a:prstGeom>
          <a:extLst>
            <a:ext uri="{C572A759-6A51-4108-AA02-DFA0A04FC94B}">
              <ma14:wrappingTextBoxFlag xmlns:ma14="http://schemas.microsoft.com/office/mac/drawingml/2011/main" val="1"/>
            </a:ext>
          </a:extLst>
        </p:spPr>
        <p:txBody>
          <a:bodyPr anchor="t"/>
          <a:lstStyle>
            <a:lvl1pPr algn="ctr">
              <a:defRPr sz="1800"/>
            </a:lvl1pPr>
          </a:lstStyle>
          <a:p>
            <a:pPr/>
            <a:fld id="{86CB4B4D-7CA3-9044-876B-883B54F8677D}" type="slidenum"/>
          </a:p>
        </p:txBody>
      </p:sp>
      <p:sp>
        <p:nvSpPr>
          <p:cNvPr id="180" name="Shape 180"/>
          <p:cNvSpPr/>
          <p:nvPr/>
        </p:nvSpPr>
        <p:spPr>
          <a:xfrm>
            <a:off x="4565989" y="1726471"/>
            <a:ext cx="4152901" cy="44146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defRPr b="1" sz="2000"/>
            </a:pPr>
            <a:r>
              <a:t>Destination corridors</a:t>
            </a:r>
            <a:r>
              <a:rPr b="0"/>
              <a:t>, like the Crystal City Potomac Yards Transitway, connect neighborhoods to multiple activity centers, functioning primarily to provide </a:t>
            </a:r>
            <a:r>
              <a:rPr i="1" u="sng">
                <a:solidFill>
                  <a:srgbClr val="0070C0"/>
                </a:solidFill>
              </a:rPr>
              <a:t>access</a:t>
            </a:r>
            <a:r>
              <a:rPr b="0"/>
              <a:t>.</a:t>
            </a:r>
            <a:endParaRPr b="0"/>
          </a:p>
          <a:p>
            <a:pPr algn="l">
              <a:defRPr sz="2000"/>
            </a:pPr>
          </a:p>
          <a:p>
            <a:pPr algn="l">
              <a:defRPr b="1" sz="2000"/>
            </a:pPr>
            <a:r>
              <a:t>Commuter corridors</a:t>
            </a:r>
            <a:r>
              <a:rPr b="0"/>
              <a:t>, like the Virginia Railway Express, primarily serve one major activity center and tend to focus on journey-to-work trips and function primarily to provide </a:t>
            </a:r>
            <a:r>
              <a:rPr i="1" u="sng">
                <a:solidFill>
                  <a:srgbClr val="FF0000"/>
                </a:solidFill>
              </a:rPr>
              <a:t>mobility</a:t>
            </a:r>
            <a:r>
              <a:rPr b="0"/>
              <a:t>.</a:t>
            </a:r>
            <a:endParaRPr b="0"/>
          </a:p>
          <a:p>
            <a:pPr algn="l"/>
          </a:p>
        </p:txBody>
      </p:sp>
      <p:sp>
        <p:nvSpPr>
          <p:cNvPr id="181" name="Shape 181"/>
          <p:cNvSpPr/>
          <p:nvPr/>
        </p:nvSpPr>
        <p:spPr>
          <a:xfrm>
            <a:off x="451449" y="313489"/>
            <a:ext cx="8463951" cy="486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sz="2800"/>
            </a:lvl1pPr>
          </a:lstStyle>
          <a:p>
            <a:pPr/>
            <a:r>
              <a:t>Transit Corridor Function</a:t>
            </a:r>
          </a:p>
        </p:txBody>
      </p:sp>
      <p:pic>
        <p:nvPicPr>
          <p:cNvPr id="182" name="image18.png"/>
          <p:cNvPicPr>
            <a:picLocks noChangeAspect="1"/>
          </p:cNvPicPr>
          <p:nvPr/>
        </p:nvPicPr>
        <p:blipFill>
          <a:blip r:embed="rId3">
            <a:extLst/>
          </a:blip>
          <a:srcRect l="8667" t="0" r="62628" b="0"/>
          <a:stretch>
            <a:fillRect/>
          </a:stretch>
        </p:blipFill>
        <p:spPr>
          <a:xfrm rot="5400000">
            <a:off x="1886890" y="607535"/>
            <a:ext cx="1451932" cy="3581403"/>
          </a:xfrm>
          <a:prstGeom prst="rect">
            <a:avLst/>
          </a:prstGeom>
          <a:ln w="12700">
            <a:miter lim="400000"/>
          </a:ln>
        </p:spPr>
      </p:pic>
      <p:sp>
        <p:nvSpPr>
          <p:cNvPr id="183" name="Shape 183"/>
          <p:cNvSpPr/>
          <p:nvPr/>
        </p:nvSpPr>
        <p:spPr>
          <a:xfrm>
            <a:off x="822156" y="5234461"/>
            <a:ext cx="3743834" cy="2642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lvl1pPr>
          </a:lstStyle>
          <a:p>
            <a:pPr/>
            <a:r>
              <a:t>Source:  Center for Transit Oriented Development</a:t>
            </a:r>
          </a:p>
        </p:txBody>
      </p:sp>
      <p:pic>
        <p:nvPicPr>
          <p:cNvPr id="184" name="image18.png"/>
          <p:cNvPicPr>
            <a:picLocks noChangeAspect="1"/>
          </p:cNvPicPr>
          <p:nvPr/>
        </p:nvPicPr>
        <p:blipFill>
          <a:blip r:embed="rId3">
            <a:extLst/>
          </a:blip>
          <a:srcRect l="36397" t="0" r="38524" b="0"/>
          <a:stretch>
            <a:fillRect/>
          </a:stretch>
        </p:blipFill>
        <p:spPr>
          <a:xfrm rot="5400000">
            <a:off x="2141040" y="2735874"/>
            <a:ext cx="1268500" cy="3581402"/>
          </a:xfrm>
          <a:prstGeom prst="rect">
            <a:avLst/>
          </a:prstGeom>
          <a:ln w="12700">
            <a:miter lim="400000"/>
          </a:ln>
        </p:spPr>
      </p:pic>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Shape 188"/>
          <p:cNvSpPr/>
          <p:nvPr/>
        </p:nvSpPr>
        <p:spPr>
          <a:xfrm>
            <a:off x="304800" y="4926493"/>
            <a:ext cx="8613003" cy="11507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r>
              <a:t>The November 2012 public meeting presented different functional concepts for a High Quality Transit Network.  The </a:t>
            </a:r>
            <a:r>
              <a:rPr b="1">
                <a:solidFill>
                  <a:srgbClr val="0070C0"/>
                </a:solidFill>
              </a:rPr>
              <a:t>access</a:t>
            </a:r>
            <a:r>
              <a:rPr b="1">
                <a:solidFill>
                  <a:srgbClr val="72BFC5"/>
                </a:solidFill>
              </a:rPr>
              <a:t> </a:t>
            </a:r>
            <a:r>
              <a:t>focus attracted more total transit riders, whereas the </a:t>
            </a:r>
            <a:r>
              <a:rPr b="1">
                <a:solidFill>
                  <a:srgbClr val="FF0000"/>
                </a:solidFill>
              </a:rPr>
              <a:t>mobility</a:t>
            </a:r>
            <a:r>
              <a:t> focus provided better access to regional jobs.  Both had a similar benefit in reducing vehicle travel.  </a:t>
            </a:r>
          </a:p>
        </p:txBody>
      </p:sp>
      <p:grpSp>
        <p:nvGrpSpPr>
          <p:cNvPr id="191" name="Group 191"/>
          <p:cNvGrpSpPr/>
          <p:nvPr/>
        </p:nvGrpSpPr>
        <p:grpSpPr>
          <a:xfrm>
            <a:off x="5105400" y="828755"/>
            <a:ext cx="3536747" cy="4046386"/>
            <a:chOff x="0" y="0"/>
            <a:chExt cx="3536746" cy="4046384"/>
          </a:xfrm>
        </p:grpSpPr>
        <p:pic>
          <p:nvPicPr>
            <p:cNvPr id="189" name="image19.png"/>
            <p:cNvPicPr>
              <a:picLocks noChangeAspect="1"/>
            </p:cNvPicPr>
            <p:nvPr/>
          </p:nvPicPr>
          <p:blipFill>
            <a:blip r:embed="rId3">
              <a:extLst/>
            </a:blip>
            <a:stretch>
              <a:fillRect/>
            </a:stretch>
          </p:blipFill>
          <p:spPr>
            <a:xfrm>
              <a:off x="0" y="0"/>
              <a:ext cx="3536747" cy="4041992"/>
            </a:xfrm>
            <a:prstGeom prst="rect">
              <a:avLst/>
            </a:prstGeom>
            <a:ln w="12700" cap="flat">
              <a:noFill/>
              <a:miter lim="400000"/>
            </a:ln>
            <a:effectLst/>
          </p:spPr>
        </p:pic>
        <p:sp>
          <p:nvSpPr>
            <p:cNvPr id="190" name="Shape 190"/>
            <p:cNvSpPr/>
            <p:nvPr/>
          </p:nvSpPr>
          <p:spPr>
            <a:xfrm>
              <a:off x="1976426" y="3695723"/>
              <a:ext cx="1525765" cy="350662"/>
            </a:xfrm>
            <a:prstGeom prst="rect">
              <a:avLst/>
            </a:prstGeom>
            <a:solidFill>
              <a:srgbClr val="CECEEF"/>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a:solidFill>
                    <a:srgbClr val="FF0000"/>
                  </a:solidFill>
                </a:defRPr>
              </a:lvl1pPr>
            </a:lstStyle>
            <a:p>
              <a:pPr/>
              <a:r>
                <a:t>Mobility</a:t>
              </a:r>
            </a:p>
          </p:txBody>
        </p:sp>
      </p:grpSp>
      <p:grpSp>
        <p:nvGrpSpPr>
          <p:cNvPr id="194" name="Group 194"/>
          <p:cNvGrpSpPr/>
          <p:nvPr/>
        </p:nvGrpSpPr>
        <p:grpSpPr>
          <a:xfrm>
            <a:off x="1142999" y="843050"/>
            <a:ext cx="3382734" cy="4033776"/>
            <a:chOff x="0" y="0"/>
            <a:chExt cx="3382732" cy="4033775"/>
          </a:xfrm>
        </p:grpSpPr>
        <p:pic>
          <p:nvPicPr>
            <p:cNvPr id="192" name="image20.png"/>
            <p:cNvPicPr>
              <a:picLocks noChangeAspect="1"/>
            </p:cNvPicPr>
            <p:nvPr/>
          </p:nvPicPr>
          <p:blipFill>
            <a:blip r:embed="rId4">
              <a:extLst/>
            </a:blip>
            <a:stretch>
              <a:fillRect/>
            </a:stretch>
          </p:blipFill>
          <p:spPr>
            <a:xfrm>
              <a:off x="0" y="0"/>
              <a:ext cx="3368362" cy="4033776"/>
            </a:xfrm>
            <a:prstGeom prst="rect">
              <a:avLst/>
            </a:prstGeom>
            <a:ln w="12700" cap="flat">
              <a:noFill/>
              <a:miter lim="400000"/>
            </a:ln>
            <a:effectLst/>
          </p:spPr>
        </p:pic>
        <p:sp>
          <p:nvSpPr>
            <p:cNvPr id="193" name="Shape 193"/>
            <p:cNvSpPr/>
            <p:nvPr/>
          </p:nvSpPr>
          <p:spPr>
            <a:xfrm>
              <a:off x="2032344" y="3682146"/>
              <a:ext cx="1350389" cy="350663"/>
            </a:xfrm>
            <a:prstGeom prst="rect">
              <a:avLst/>
            </a:prstGeom>
            <a:solidFill>
              <a:srgbClr val="CECEEF"/>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a:solidFill>
                    <a:srgbClr val="6B6BCF"/>
                  </a:solidFill>
                </a:defRPr>
              </a:lvl1pPr>
            </a:lstStyle>
            <a:p>
              <a:pPr/>
              <a:r>
                <a:t>Access</a:t>
              </a:r>
            </a:p>
          </p:txBody>
        </p:sp>
      </p:grpSp>
      <p:sp>
        <p:nvSpPr>
          <p:cNvPr id="195" name="Shape 195"/>
          <p:cNvSpPr/>
          <p:nvPr/>
        </p:nvSpPr>
        <p:spPr>
          <a:xfrm>
            <a:off x="451450" y="313489"/>
            <a:ext cx="8466354" cy="486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sz="2800"/>
            </a:lvl1pPr>
          </a:lstStyle>
          <a:p>
            <a:pPr/>
            <a:r>
              <a:t>Functional Concepts</a:t>
            </a:r>
          </a:p>
        </p:txBody>
      </p:sp>
      <p:sp>
        <p:nvSpPr>
          <p:cNvPr id="196" name="Shape 196"/>
          <p:cNvSpPr/>
          <p:nvPr>
            <p:ph type="sldNum" sz="quarter" idx="4294967295"/>
          </p:nvPr>
        </p:nvSpPr>
        <p:spPr>
          <a:xfrm>
            <a:off x="185986" y="6284912"/>
            <a:ext cx="231278" cy="350663"/>
          </a:xfrm>
          <a:prstGeom prst="rect">
            <a:avLst/>
          </a:prstGeom>
          <a:extLst>
            <a:ext uri="{C572A759-6A51-4108-AA02-DFA0A04FC94B}">
              <ma14:wrappingTextBoxFlag xmlns:ma14="http://schemas.microsoft.com/office/mac/drawingml/2011/main" val="1"/>
            </a:ext>
          </a:extLst>
        </p:spPr>
        <p:txBody>
          <a:bodyPr anchor="t"/>
          <a:lstStyle>
            <a:lvl1pPr algn="ctr">
              <a:defRPr sz="1800"/>
            </a:lvl1pPr>
          </a:lstStyle>
          <a:p>
            <a:pPr/>
            <a:fld id="{86CB4B4D-7CA3-9044-876B-883B54F8677D}" type="slidenum"/>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nvSpPr>
        <p:spPr>
          <a:xfrm>
            <a:off x="304800" y="990599"/>
            <a:ext cx="5111151" cy="483461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defRPr sz="2300"/>
            </a:pPr>
            <a:r>
              <a:t>The public values multiple objectives:</a:t>
            </a:r>
          </a:p>
          <a:p>
            <a:pPr marL="342900" indent="-342900" algn="l">
              <a:buSzPct val="100000"/>
              <a:buFont typeface="Arial"/>
              <a:buChar char="•"/>
              <a:defRPr sz="2300"/>
            </a:pPr>
            <a:r>
              <a:t>Increase access to destinations</a:t>
            </a:r>
          </a:p>
          <a:p>
            <a:pPr marL="342900" indent="-342900" algn="l">
              <a:buSzPct val="100000"/>
              <a:buFont typeface="Arial"/>
              <a:buChar char="•"/>
              <a:defRPr sz="2300"/>
            </a:pPr>
            <a:r>
              <a:t>Include both high demand </a:t>
            </a:r>
            <a:r>
              <a:rPr>
                <a:solidFill>
                  <a:srgbClr val="FF0000"/>
                </a:solidFill>
              </a:rPr>
              <a:t>commuter</a:t>
            </a:r>
            <a:r>
              <a:t> and </a:t>
            </a:r>
            <a:r>
              <a:rPr>
                <a:solidFill>
                  <a:srgbClr val="0070C0"/>
                </a:solidFill>
              </a:rPr>
              <a:t>destination</a:t>
            </a:r>
            <a:r>
              <a:t> corridors</a:t>
            </a:r>
          </a:p>
          <a:p>
            <a:pPr marL="342900" indent="-342900" algn="l">
              <a:buSzPct val="100000"/>
              <a:buFont typeface="Arial"/>
              <a:buChar char="•"/>
              <a:defRPr sz="2300"/>
            </a:pPr>
            <a:r>
              <a:t>Reduce roadway congestion</a:t>
            </a:r>
          </a:p>
          <a:p>
            <a:pPr marL="342900" indent="-342900" algn="l">
              <a:buSzPct val="100000"/>
              <a:buFont typeface="Arial"/>
              <a:buChar char="•"/>
              <a:defRPr sz="2300"/>
            </a:pPr>
            <a:r>
              <a:t>Increase transit ridership</a:t>
            </a:r>
          </a:p>
          <a:p>
            <a:pPr marL="342900" indent="-342900" algn="l">
              <a:buSzPct val="100000"/>
              <a:buFont typeface="Arial"/>
              <a:buChar char="•"/>
              <a:defRPr sz="2300"/>
            </a:pPr>
            <a:r>
              <a:t>Take cars off the road</a:t>
            </a:r>
          </a:p>
          <a:p>
            <a:pPr marL="342900" indent="-342900" algn="l">
              <a:buSzPct val="100000"/>
              <a:buFont typeface="Arial"/>
              <a:buChar char="•"/>
              <a:defRPr sz="2300"/>
            </a:pPr>
            <a:r>
              <a:t>Encourage TOD</a:t>
            </a:r>
          </a:p>
          <a:p>
            <a:pPr marL="342900" indent="-342900" algn="l">
              <a:buSzPct val="100000"/>
              <a:buFont typeface="Arial"/>
              <a:buChar char="•"/>
              <a:defRPr sz="2300"/>
            </a:pPr>
            <a:r>
              <a:t>Support Countywide vision for managed growth</a:t>
            </a:r>
          </a:p>
          <a:p>
            <a:pPr marL="342900" indent="-342900" algn="l">
              <a:buSzPct val="100000"/>
              <a:buFont typeface="Arial"/>
              <a:buChar char="•"/>
              <a:defRPr sz="2300"/>
            </a:pPr>
            <a:r>
              <a:t>Be affordable</a:t>
            </a:r>
          </a:p>
          <a:p>
            <a:pPr marL="342900" indent="-342900" algn="l">
              <a:buSzPct val="100000"/>
              <a:buFont typeface="Arial"/>
              <a:buChar char="•"/>
              <a:defRPr sz="2300"/>
            </a:pPr>
            <a:r>
              <a:t>Be understandable/usable</a:t>
            </a:r>
          </a:p>
          <a:p>
            <a:pPr marL="342900" indent="-342900" algn="l">
              <a:buSzPct val="100000"/>
              <a:buFont typeface="Arial"/>
              <a:buChar char="•"/>
              <a:defRPr sz="2300"/>
            </a:pPr>
            <a:r>
              <a:t>Be connected</a:t>
            </a:r>
          </a:p>
        </p:txBody>
      </p:sp>
      <p:grpSp>
        <p:nvGrpSpPr>
          <p:cNvPr id="205" name="Group 205"/>
          <p:cNvGrpSpPr/>
          <p:nvPr/>
        </p:nvGrpSpPr>
        <p:grpSpPr>
          <a:xfrm>
            <a:off x="5410201" y="829205"/>
            <a:ext cx="3001450" cy="3585842"/>
            <a:chOff x="0" y="0"/>
            <a:chExt cx="3001448" cy="3585840"/>
          </a:xfrm>
        </p:grpSpPr>
        <p:pic>
          <p:nvPicPr>
            <p:cNvPr id="201" name="image21.jpg"/>
            <p:cNvPicPr>
              <a:picLocks noChangeAspect="1"/>
            </p:cNvPicPr>
            <p:nvPr/>
          </p:nvPicPr>
          <p:blipFill>
            <a:blip r:embed="rId3">
              <a:extLst/>
            </a:blip>
            <a:stretch>
              <a:fillRect/>
            </a:stretch>
          </p:blipFill>
          <p:spPr>
            <a:xfrm>
              <a:off x="0" y="10912"/>
              <a:ext cx="1474462" cy="1702348"/>
            </a:xfrm>
            <a:prstGeom prst="rect">
              <a:avLst/>
            </a:prstGeom>
            <a:ln w="12700" cap="flat">
              <a:noFill/>
              <a:miter lim="400000"/>
            </a:ln>
            <a:effectLst/>
          </p:spPr>
        </p:pic>
        <p:pic>
          <p:nvPicPr>
            <p:cNvPr id="202" name="image22.jpg"/>
            <p:cNvPicPr>
              <a:picLocks noChangeAspect="1"/>
            </p:cNvPicPr>
            <p:nvPr/>
          </p:nvPicPr>
          <p:blipFill>
            <a:blip r:embed="rId4">
              <a:extLst/>
            </a:blip>
            <a:stretch>
              <a:fillRect/>
            </a:stretch>
          </p:blipFill>
          <p:spPr>
            <a:xfrm>
              <a:off x="1474461" y="-1"/>
              <a:ext cx="1471769" cy="1702348"/>
            </a:xfrm>
            <a:prstGeom prst="rect">
              <a:avLst/>
            </a:prstGeom>
            <a:ln w="12700" cap="flat">
              <a:noFill/>
              <a:miter lim="400000"/>
            </a:ln>
            <a:effectLst/>
          </p:spPr>
        </p:pic>
        <p:pic>
          <p:nvPicPr>
            <p:cNvPr id="203" name="image23.jpg"/>
            <p:cNvPicPr>
              <a:picLocks noChangeAspect="1"/>
            </p:cNvPicPr>
            <p:nvPr/>
          </p:nvPicPr>
          <p:blipFill>
            <a:blip r:embed="rId5">
              <a:extLst/>
            </a:blip>
            <a:stretch>
              <a:fillRect/>
            </a:stretch>
          </p:blipFill>
          <p:spPr>
            <a:xfrm>
              <a:off x="30040" y="1883493"/>
              <a:ext cx="1469680" cy="1702348"/>
            </a:xfrm>
            <a:prstGeom prst="rect">
              <a:avLst/>
            </a:prstGeom>
            <a:ln w="12700" cap="flat">
              <a:noFill/>
              <a:miter lim="400000"/>
            </a:ln>
            <a:effectLst/>
          </p:spPr>
        </p:pic>
        <p:pic>
          <p:nvPicPr>
            <p:cNvPr id="204" name="image24.png"/>
            <p:cNvPicPr>
              <a:picLocks noChangeAspect="1"/>
            </p:cNvPicPr>
            <p:nvPr/>
          </p:nvPicPr>
          <p:blipFill>
            <a:blip r:embed="rId6">
              <a:extLst/>
            </a:blip>
            <a:stretch>
              <a:fillRect/>
            </a:stretch>
          </p:blipFill>
          <p:spPr>
            <a:xfrm>
              <a:off x="1521588" y="1883493"/>
              <a:ext cx="1479861" cy="1702348"/>
            </a:xfrm>
            <a:prstGeom prst="rect">
              <a:avLst/>
            </a:prstGeom>
            <a:ln w="12700" cap="flat">
              <a:noFill/>
              <a:miter lim="400000"/>
            </a:ln>
            <a:effectLst/>
          </p:spPr>
        </p:pic>
      </p:grpSp>
      <p:sp>
        <p:nvSpPr>
          <p:cNvPr id="206" name="Shape 206"/>
          <p:cNvSpPr/>
          <p:nvPr/>
        </p:nvSpPr>
        <p:spPr>
          <a:xfrm>
            <a:off x="5181600" y="4415047"/>
            <a:ext cx="3949226" cy="16841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lstStyle>
          <a:p>
            <a:pPr/>
            <a:r>
              <a:t>Four concepts were reviewed with the public in November 2012.  The proposed HQTN concept utilizes the best ideas from each for a context-sensitive fit to individual corridor needs.</a:t>
            </a:r>
          </a:p>
        </p:txBody>
      </p:sp>
      <p:sp>
        <p:nvSpPr>
          <p:cNvPr id="207" name="Shape 207"/>
          <p:cNvSpPr/>
          <p:nvPr/>
        </p:nvSpPr>
        <p:spPr>
          <a:xfrm>
            <a:off x="451449" y="313489"/>
            <a:ext cx="8540151" cy="486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sz="2800"/>
            </a:lvl1pPr>
          </a:lstStyle>
          <a:p>
            <a:pPr/>
            <a:r>
              <a:t>Alternative Concepts</a:t>
            </a:r>
          </a:p>
        </p:txBody>
      </p:sp>
      <p:sp>
        <p:nvSpPr>
          <p:cNvPr id="208" name="Shape 208"/>
          <p:cNvSpPr/>
          <p:nvPr>
            <p:ph type="sldNum" sz="quarter" idx="4294967295"/>
          </p:nvPr>
        </p:nvSpPr>
        <p:spPr>
          <a:xfrm>
            <a:off x="185986" y="6284912"/>
            <a:ext cx="231278" cy="350663"/>
          </a:xfrm>
          <a:prstGeom prst="rect">
            <a:avLst/>
          </a:prstGeom>
          <a:extLst>
            <a:ext uri="{C572A759-6A51-4108-AA02-DFA0A04FC94B}">
              <ma14:wrappingTextBoxFlag xmlns:ma14="http://schemas.microsoft.com/office/mac/drawingml/2011/main" val="1"/>
            </a:ext>
          </a:extLst>
        </p:spPr>
        <p:txBody>
          <a:bodyPr anchor="t"/>
          <a:lstStyle>
            <a:lvl1pPr algn="ctr">
              <a:defRPr sz="1800"/>
            </a:lvl1pPr>
          </a:lstStyle>
          <a:p>
            <a:pPr/>
            <a:fld id="{86CB4B4D-7CA3-9044-876B-883B54F8677D}" type="slidenum"/>
          </a:p>
        </p:txBody>
      </p:sp>
    </p:spTree>
  </p:cSld>
  <p:clrMapOvr>
    <a:masterClrMapping/>
  </p:clrMapOvr>
  <p:transition xmlns:p14="http://schemas.microsoft.com/office/powerpoint/2010/main" spd="med" advClick="1" p14:dur="1000"/>
</p:sld>
</file>

<file path=ppt/theme/theme1.xml><?xml version="1.0" encoding="utf-8"?>
<a:theme xmlns:a="http://schemas.openxmlformats.org/drawingml/2006/main" xmlns:r="http://schemas.openxmlformats.org/officeDocument/2006/relationships" name="FCDOT">
  <a:themeElements>
    <a:clrScheme name="FCDOT">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FCDOT">
      <a:majorFont>
        <a:latin typeface="Arial"/>
        <a:ea typeface="Arial"/>
        <a:cs typeface="Arial"/>
      </a:majorFont>
      <a:minorFont>
        <a:latin typeface="Helvetica"/>
        <a:ea typeface="Helvetica"/>
        <a:cs typeface="Helvetica"/>
      </a:minorFont>
    </a:fontScheme>
    <a:fmtScheme name="FCDO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FCDOT">
  <a:themeElements>
    <a:clrScheme name="FCDOT">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FCDOT">
      <a:majorFont>
        <a:latin typeface="Arial"/>
        <a:ea typeface="Arial"/>
        <a:cs typeface="Arial"/>
      </a:majorFont>
      <a:minorFont>
        <a:latin typeface="Helvetica"/>
        <a:ea typeface="Helvetica"/>
        <a:cs typeface="Helvetica"/>
      </a:minorFont>
    </a:fontScheme>
    <a:fmtScheme name="FCDO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