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30" r:id="rId2"/>
    <p:sldId id="445" r:id="rId3"/>
    <p:sldId id="446" r:id="rId4"/>
    <p:sldId id="412" r:id="rId5"/>
    <p:sldId id="424" r:id="rId6"/>
    <p:sldId id="466" r:id="rId7"/>
    <p:sldId id="467" r:id="rId8"/>
    <p:sldId id="468" r:id="rId9"/>
    <p:sldId id="473" r:id="rId10"/>
    <p:sldId id="448" r:id="rId11"/>
    <p:sldId id="474" r:id="rId12"/>
    <p:sldId id="469" r:id="rId13"/>
    <p:sldId id="470" r:id="rId14"/>
    <p:sldId id="471" r:id="rId15"/>
    <p:sldId id="390" r:id="rId16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dultra" initials="j" lastIdx="8" clrIdx="0"/>
  <p:cmAuthor id="1" name="Nguyen, Janet L." initials="NJL" lastIdx="1" clrIdx="1"/>
  <p:cmAuthor id="2" name="Riddle, Michael" initials="RM" lastIdx="3" clrIdx="2"/>
  <p:cmAuthor id="3" name="Johnson, Carroll R" initials="JCR" lastIdx="4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336699"/>
    <a:srgbClr val="989A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82" autoAdjust="0"/>
    <p:restoredTop sz="82597" autoAdjust="0"/>
  </p:normalViewPr>
  <p:slideViewPr>
    <p:cSldViewPr>
      <p:cViewPr varScale="1">
        <p:scale>
          <a:sx n="103" d="100"/>
          <a:sy n="103" d="100"/>
        </p:scale>
        <p:origin x="152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050" y="-96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2" name="Rectangle 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7630" y="77791"/>
            <a:ext cx="6699903" cy="7746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212" tIns="45605" rIns="91212" bIns="4560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28675" name="Picture 7" descr="CoSeal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89" y="123838"/>
            <a:ext cx="653334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8"/>
          <p:cNvSpPr txBox="1">
            <a:spLocks noChangeArrowheads="1"/>
          </p:cNvSpPr>
          <p:nvPr/>
        </p:nvSpPr>
        <p:spPr bwMode="auto">
          <a:xfrm>
            <a:off x="1133632" y="279401"/>
            <a:ext cx="3462344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2000" dirty="0">
                <a:latin typeface="Times New Roman" pitchFamily="18" charset="0"/>
              </a:rPr>
              <a:t>County of Fairfax, Virginia</a:t>
            </a:r>
            <a:endParaRPr lang="en-US" dirty="0" smtClean="0"/>
          </a:p>
        </p:txBody>
      </p:sp>
      <p:sp>
        <p:nvSpPr>
          <p:cNvPr id="28677" name="Line 9"/>
          <p:cNvSpPr>
            <a:spLocks noChangeShapeType="1"/>
          </p:cNvSpPr>
          <p:nvPr/>
        </p:nvSpPr>
        <p:spPr bwMode="auto">
          <a:xfrm>
            <a:off x="1170830" y="619124"/>
            <a:ext cx="560670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12" tIns="45605" rIns="91212" bIns="45605"/>
          <a:lstStyle/>
          <a:p>
            <a:endParaRPr lang="en-US" dirty="0"/>
          </a:p>
        </p:txBody>
      </p:sp>
      <p:sp>
        <p:nvSpPr>
          <p:cNvPr id="28678" name="Rectangle 10"/>
          <p:cNvSpPr>
            <a:spLocks noChangeArrowheads="1"/>
          </p:cNvSpPr>
          <p:nvPr/>
        </p:nvSpPr>
        <p:spPr bwMode="auto">
          <a:xfrm>
            <a:off x="312119" y="8599501"/>
            <a:ext cx="2959407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12" tIns="45605" rIns="91212" bIns="45605"/>
          <a:lstStyle/>
          <a:p>
            <a:pPr algn="l"/>
            <a:r>
              <a:rPr lang="en-US" sz="1000" dirty="0"/>
              <a:t>Department of Transportation</a:t>
            </a:r>
          </a:p>
          <a:p>
            <a:pPr algn="l"/>
            <a:endParaRPr lang="en-US" sz="1000" dirty="0"/>
          </a:p>
          <a:p>
            <a:pPr algn="l"/>
            <a:endParaRPr lang="en-US" sz="1000" dirty="0"/>
          </a:p>
        </p:txBody>
      </p:sp>
      <p:pic>
        <p:nvPicPr>
          <p:cNvPr id="28679" name="Picture 11" descr="logo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613" y="8677288"/>
            <a:ext cx="1018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Line 12"/>
          <p:cNvSpPr>
            <a:spLocks noChangeShapeType="1"/>
          </p:cNvSpPr>
          <p:nvPr/>
        </p:nvSpPr>
        <p:spPr bwMode="auto">
          <a:xfrm>
            <a:off x="389744" y="8599487"/>
            <a:ext cx="6074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12" tIns="45605" rIns="91212" bIns="45605"/>
          <a:lstStyle/>
          <a:p>
            <a:endParaRPr lang="en-US" dirty="0"/>
          </a:p>
        </p:txBody>
      </p:sp>
      <p:sp>
        <p:nvSpPr>
          <p:cNvPr id="22537" name="Text Box 14"/>
          <p:cNvSpPr txBox="1">
            <a:spLocks noChangeArrowheads="1"/>
          </p:cNvSpPr>
          <p:nvPr/>
        </p:nvSpPr>
        <p:spPr bwMode="auto">
          <a:xfrm>
            <a:off x="3038657" y="8815401"/>
            <a:ext cx="77785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12" tIns="45605" rIns="91212" bIns="4560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01A5E6C3-9F3B-40D2-A59D-4038AC97F83A}" type="slidenum">
              <a:rPr lang="en-US" sz="1000"/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829084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7630" y="9"/>
            <a:ext cx="6699903" cy="7746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212" tIns="45605" rIns="91212" bIns="4560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2560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84288" y="854075"/>
            <a:ext cx="4441825" cy="3330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850" y="4416425"/>
            <a:ext cx="5608320" cy="40274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212" tIns="45605" rIns="91212" bIns="456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pic>
        <p:nvPicPr>
          <p:cNvPr id="25605" name="Picture 8" descr="logo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613" y="8677288"/>
            <a:ext cx="1018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5" descr="CoSeal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89" y="123838"/>
            <a:ext cx="653334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 Box 17"/>
          <p:cNvSpPr txBox="1">
            <a:spLocks noChangeArrowheads="1"/>
          </p:cNvSpPr>
          <p:nvPr/>
        </p:nvSpPr>
        <p:spPr bwMode="auto">
          <a:xfrm>
            <a:off x="1133632" y="279401"/>
            <a:ext cx="3462344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2000" dirty="0" smtClean="0">
                <a:latin typeface="Times New Roman" pitchFamily="18" charset="0"/>
              </a:rPr>
              <a:t>County of Fairfax, Virginia</a:t>
            </a:r>
            <a:endParaRPr lang="en-US" dirty="0" smtClean="0"/>
          </a:p>
        </p:txBody>
      </p:sp>
      <p:sp>
        <p:nvSpPr>
          <p:cNvPr id="25608" name="Line 20"/>
          <p:cNvSpPr>
            <a:spLocks noChangeShapeType="1"/>
          </p:cNvSpPr>
          <p:nvPr/>
        </p:nvSpPr>
        <p:spPr bwMode="auto">
          <a:xfrm>
            <a:off x="1170830" y="619124"/>
            <a:ext cx="560670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12" tIns="45605" rIns="91212" bIns="45605"/>
          <a:lstStyle/>
          <a:p>
            <a:endParaRPr lang="en-US" dirty="0"/>
          </a:p>
        </p:txBody>
      </p:sp>
      <p:sp>
        <p:nvSpPr>
          <p:cNvPr id="25609" name="Line 21"/>
          <p:cNvSpPr>
            <a:spLocks noChangeShapeType="1"/>
          </p:cNvSpPr>
          <p:nvPr/>
        </p:nvSpPr>
        <p:spPr bwMode="auto">
          <a:xfrm>
            <a:off x="389744" y="8599487"/>
            <a:ext cx="6074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12" tIns="45605" rIns="91212" bIns="45605"/>
          <a:lstStyle/>
          <a:p>
            <a:endParaRPr lang="en-US" dirty="0"/>
          </a:p>
        </p:txBody>
      </p:sp>
      <p:sp>
        <p:nvSpPr>
          <p:cNvPr id="25610" name="Rectangle 22"/>
          <p:cNvSpPr>
            <a:spLocks noChangeArrowheads="1"/>
          </p:cNvSpPr>
          <p:nvPr/>
        </p:nvSpPr>
        <p:spPr bwMode="auto">
          <a:xfrm>
            <a:off x="312119" y="8599501"/>
            <a:ext cx="2959407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12" tIns="45605" rIns="91212" bIns="45605"/>
          <a:lstStyle/>
          <a:p>
            <a:pPr algn="l"/>
            <a:r>
              <a:rPr lang="en-US" sz="1000" dirty="0"/>
              <a:t>Department of Transportation</a:t>
            </a:r>
          </a:p>
          <a:p>
            <a:pPr algn="l"/>
            <a:endParaRPr lang="en-US" sz="1000" dirty="0"/>
          </a:p>
          <a:p>
            <a:pPr algn="l"/>
            <a:endParaRPr lang="en-US" sz="1000" dirty="0"/>
          </a:p>
        </p:txBody>
      </p:sp>
      <p:sp>
        <p:nvSpPr>
          <p:cNvPr id="20491" name="Text Box 24"/>
          <p:cNvSpPr txBox="1">
            <a:spLocks noChangeArrowheads="1"/>
          </p:cNvSpPr>
          <p:nvPr/>
        </p:nvSpPr>
        <p:spPr bwMode="auto">
          <a:xfrm>
            <a:off x="3038657" y="8815401"/>
            <a:ext cx="77785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12" tIns="45605" rIns="91212" bIns="4560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AB5B75C5-2DF7-4B88-9B96-9F4CCCB3FEEF}" type="slidenum">
              <a:rPr lang="en-US" sz="1000" smtClean="0"/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47671989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148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458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908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187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226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41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935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874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4395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083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096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704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87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214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20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oSealColo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63976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 userDrawn="1"/>
        </p:nvSpPr>
        <p:spPr bwMode="auto">
          <a:xfrm>
            <a:off x="1185863" y="381000"/>
            <a:ext cx="338613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2000" dirty="0" smtClean="0">
                <a:latin typeface="Times New Roman" pitchFamily="18" charset="0"/>
              </a:rPr>
              <a:t>County of Fairfax, Virginia</a:t>
            </a:r>
            <a:endParaRPr lang="en-US" dirty="0" smtClean="0"/>
          </a:p>
        </p:txBody>
      </p:sp>
      <p:sp>
        <p:nvSpPr>
          <p:cNvPr id="6" name="Line 5"/>
          <p:cNvSpPr>
            <a:spLocks noChangeShapeType="1"/>
          </p:cNvSpPr>
          <p:nvPr userDrawn="1"/>
        </p:nvSpPr>
        <p:spPr bwMode="auto">
          <a:xfrm>
            <a:off x="1220788" y="762000"/>
            <a:ext cx="73136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8" name="Picture 14" descr="FCDOT-Logo_COLOR_3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913" y="6248400"/>
            <a:ext cx="1004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6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2957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300537"/>
            <a:ext cx="8229600" cy="47625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 smtClean="0"/>
              <a:t>Department of Transportation </a:t>
            </a:r>
          </a:p>
          <a:p>
            <a:pPr>
              <a:defRPr/>
            </a:pPr>
            <a:fld id="{187D92B6-258D-488F-941E-D1DF7B2CAD55}" type="slidenum">
              <a:rPr lang="en-US" smtClean="0"/>
              <a:pPr>
                <a:defRPr/>
              </a:pPr>
              <a:t>‹#›</a:t>
            </a:fld>
            <a:endParaRPr lang="en-US" smtClean="0"/>
          </a:p>
          <a:p>
            <a:pPr>
              <a:defRPr/>
            </a:pPr>
            <a:endParaRPr lang="en-US" dirty="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54330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8F7FD-6DBD-42E2-ADA8-0047B2987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52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 smtClean="0"/>
              <a:t>Department of Transportation  ‹#› 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54330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8F7FD-6DBD-42E2-ADA8-0047B2987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79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0"/>
            <a:ext cx="2057400" cy="5364163"/>
          </a:xfrm>
        </p:spPr>
        <p:txBody>
          <a:bodyPr vert="eaVert"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0"/>
            <a:ext cx="6019800" cy="5364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 smtClean="0"/>
              <a:t>Department of Transportation  ‹#› 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54330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8F7FD-6DBD-42E2-ADA8-0047B2987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58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400800"/>
            <a:ext cx="8229600" cy="457200"/>
          </a:xfrm>
        </p:spPr>
        <p:txBody>
          <a:bodyPr/>
          <a:lstStyle>
            <a:lvl1pPr algn="l">
              <a:defRPr sz="1000"/>
            </a:lvl1pPr>
          </a:lstStyle>
          <a:p>
            <a:pPr>
              <a:defRPr/>
            </a:pPr>
            <a:r>
              <a:rPr lang="en-US" dirty="0" smtClean="0"/>
              <a:t>Department of Transportation  ‹#› 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54330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8F7FD-6DBD-42E2-ADA8-0047B29876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78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 smtClean="0"/>
              <a:t>Department of Transportation  ‹#› 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54330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8F7FD-6DBD-42E2-ADA8-0047B2987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75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 smtClean="0"/>
              <a:t>Department of Transportation  ‹#› 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54330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8F7FD-6DBD-42E2-ADA8-0047B2987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50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 smtClean="0"/>
              <a:t>Department of Transportation  ‹#› </a:t>
            </a:r>
            <a:endParaRPr lang="en-US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354330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8F7FD-6DBD-42E2-ADA8-0047B2987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14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 smtClean="0"/>
              <a:t>Department of Transportation  ‹#› 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54330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8F7FD-6DBD-42E2-ADA8-0047B2987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82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 smtClean="0"/>
              <a:t>Department of Transportation  ‹#› </a:t>
            </a:r>
            <a:endParaRPr lang="en-US" dirty="0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54330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8F7FD-6DBD-42E2-ADA8-0047B2987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8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 smtClean="0"/>
              <a:t>Department of Transportation  ‹#› 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54330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8F7FD-6DBD-42E2-ADA8-0047B2987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24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 smtClean="0"/>
              <a:t>Department of Transportation  ‹#› 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54330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8F7FD-6DBD-42E2-ADA8-0047B2987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5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CoSealColor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2237"/>
            <a:ext cx="63976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Box 19"/>
          <p:cNvSpPr txBox="1">
            <a:spLocks noChangeArrowheads="1"/>
          </p:cNvSpPr>
          <p:nvPr userDrawn="1"/>
        </p:nvSpPr>
        <p:spPr bwMode="auto">
          <a:xfrm>
            <a:off x="1185863" y="228600"/>
            <a:ext cx="338613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2000" dirty="0" smtClean="0">
                <a:latin typeface="Times New Roman" pitchFamily="18" charset="0"/>
              </a:rPr>
              <a:t>County of Fairfax, Virginia</a:t>
            </a:r>
            <a:endParaRPr lang="en-US" dirty="0" smtClean="0"/>
          </a:p>
        </p:txBody>
      </p:sp>
      <p:sp>
        <p:nvSpPr>
          <p:cNvPr id="1028" name="Line 20"/>
          <p:cNvSpPr>
            <a:spLocks noChangeShapeType="1"/>
          </p:cNvSpPr>
          <p:nvPr userDrawn="1"/>
        </p:nvSpPr>
        <p:spPr bwMode="auto">
          <a:xfrm>
            <a:off x="1220788" y="609600"/>
            <a:ext cx="7466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9" name="Line 22"/>
          <p:cNvSpPr>
            <a:spLocks noChangeShapeType="1"/>
          </p:cNvSpPr>
          <p:nvPr userDrawn="1"/>
        </p:nvSpPr>
        <p:spPr bwMode="auto">
          <a:xfrm>
            <a:off x="457200" y="64008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30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2" name="Picture 29" descr="FCDOT-Logo_COLOR_30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13" y="6400800"/>
            <a:ext cx="776287" cy="3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400800"/>
            <a:ext cx="8229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dirty="0" smtClean="0"/>
              <a:t>Department of Transportation  ‹#›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86200" y="63801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8F7FD-6DBD-42E2-ADA8-0047B29876B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1" r:id="rId1"/>
    <p:sldLayoutId id="2147484432" r:id="rId2"/>
    <p:sldLayoutId id="2147484433" r:id="rId3"/>
    <p:sldLayoutId id="2147484434" r:id="rId4"/>
    <p:sldLayoutId id="2147484435" r:id="rId5"/>
    <p:sldLayoutId id="2147484436" r:id="rId6"/>
    <p:sldLayoutId id="2147484437" r:id="rId7"/>
    <p:sldLayoutId id="2147484438" r:id="rId8"/>
    <p:sldLayoutId id="2147484439" r:id="rId9"/>
    <p:sldLayoutId id="2147484440" r:id="rId10"/>
    <p:sldLayoutId id="214748444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381000" y="1676400"/>
            <a:ext cx="83820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Update of Transportation Priorities Plan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>
                <a:latin typeface="Cambria" pitchFamily="18" charset="0"/>
              </a:rPr>
              <a:t/>
            </a:r>
            <a:br>
              <a:rPr lang="en-US" sz="4000" dirty="0">
                <a:latin typeface="Cambria" pitchFamily="18" charset="0"/>
              </a:rPr>
            </a:b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838200" y="3962400"/>
            <a:ext cx="7467600" cy="17526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Transportation Advisory Committee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June 20, 2017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Tom Biesiadny/Ray Johnson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Fairfax County Department of Transportation</a:t>
            </a:r>
          </a:p>
          <a:p>
            <a:pPr eaLnBrk="1" hangingPunct="1"/>
            <a:endParaRPr lang="en-US" sz="20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81"/>
          <a:stretch/>
        </p:blipFill>
        <p:spPr bwMode="auto">
          <a:xfrm>
            <a:off x="3429000" y="2590800"/>
            <a:ext cx="1706137" cy="145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BA58F7FD-6DBD-42E2-ADA8-0047B29876B0}" type="slidenum">
              <a:rPr lang="en-US" smtClean="0"/>
              <a:pPr algn="ctr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8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5587" y="1933659"/>
            <a:ext cx="8112826" cy="470898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Congestion Reduction*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Economically Disadvantaged Populations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Mode Balance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Safety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Travel Time Savings*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Community Input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School and Park Access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Regional Consideration (included in NVTA TransAction 2040)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Countywide Balance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Disabled/Elderly Populations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Economic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Development (support for revitalization areas and major Activity Centers)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Healthy Communities Initiative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Air Quality*</a:t>
            </a: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sz="2200" dirty="0">
              <a:latin typeface="Cambria" pitchFamily="18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US" sz="2200" dirty="0" smtClean="0">
              <a:latin typeface="Cambria" pitchFamily="18" charset="0"/>
            </a:endParaRPr>
          </a:p>
          <a:p>
            <a:pPr algn="l"/>
            <a:endParaRPr lang="en-US" dirty="0"/>
          </a:p>
        </p:txBody>
      </p:sp>
      <p:sp>
        <p:nvSpPr>
          <p:cNvPr id="11776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Recap of Criteria for Project Selection</a:t>
            </a:r>
            <a:b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(Not in Priority Order)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20532" y="5747266"/>
            <a:ext cx="370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*Included in the Cost Benefit Analysis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58F7FD-6DBD-42E2-ADA8-0047B29876B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4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Reserve Funding (Input Requested)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endParaRPr lang="en-US" sz="2000" i="1" dirty="0" smtClean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Funding level available for new projects in TPP Update:  $</a:t>
            </a:r>
            <a:r>
              <a:rPr lang="en-US" sz="2000" dirty="0" smtClean="0">
                <a:latin typeface="Calibri" panose="020F0502020204030204" pitchFamily="34" charset="0"/>
              </a:rPr>
              <a:t>170M.</a:t>
            </a:r>
            <a:endParaRPr lang="en-US" sz="2000" dirty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Recommend using $100M for new projects, and $70M for projects in need of additional funding.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Considerations in allocating new funds: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Future </a:t>
            </a:r>
            <a:r>
              <a:rPr lang="en-US" sz="2000" dirty="0">
                <a:latin typeface="Calibri" panose="020F0502020204030204" pitchFamily="34" charset="0"/>
              </a:rPr>
              <a:t>funding plans (Innovation, Seven Corners, Richmond Hwy, </a:t>
            </a:r>
            <a:r>
              <a:rPr lang="en-US" sz="2000" dirty="0" err="1">
                <a:latin typeface="Calibri" panose="020F0502020204030204" pitchFamily="34" charset="0"/>
              </a:rPr>
              <a:t>etc</a:t>
            </a:r>
            <a:r>
              <a:rPr lang="en-US" sz="2000" dirty="0">
                <a:latin typeface="Calibri" panose="020F0502020204030204" pitchFamily="34" charset="0"/>
              </a:rPr>
              <a:t>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Metro/Transit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Atlantic Gateway</a:t>
            </a:r>
            <a:endParaRPr lang="en-US" sz="2000" dirty="0">
              <a:latin typeface="Calibri" panose="020F050202020403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smtClean="0">
                <a:latin typeface="Calibri" panose="020F0502020204030204" pitchFamily="34" charset="0"/>
              </a:rPr>
              <a:t>Fairfax </a:t>
            </a:r>
            <a:r>
              <a:rPr lang="en-US" sz="2000" dirty="0" smtClean="0">
                <a:latin typeface="Calibri" panose="020F0502020204030204" pitchFamily="34" charset="0"/>
              </a:rPr>
              <a:t>County Parkway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Unexpected cost overruns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Small scale projects that may arise between FY 2021 and FY 2023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58F7FD-6DBD-42E2-ADA8-0047B29876B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4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Potential Projects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 numCol="2"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List of potential projects consolidated from various sources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Cost estimates developed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Benefit Cost </a:t>
            </a:r>
            <a:r>
              <a:rPr lang="en-US" sz="2000" dirty="0" smtClean="0">
                <a:latin typeface="Calibri" panose="020F0502020204030204" pitchFamily="34" charset="0"/>
              </a:rPr>
              <a:t>Analysis (BCA) </a:t>
            </a:r>
            <a:r>
              <a:rPr lang="en-US" sz="2000" dirty="0">
                <a:latin typeface="Calibri" panose="020F0502020204030204" pitchFamily="34" charset="0"/>
              </a:rPr>
              <a:t>being </a:t>
            </a:r>
            <a:r>
              <a:rPr lang="en-US" sz="2000" dirty="0" smtClean="0">
                <a:latin typeface="Calibri" panose="020F0502020204030204" pitchFamily="34" charset="0"/>
              </a:rPr>
              <a:t>conducted</a:t>
            </a:r>
            <a:endParaRPr lang="en-US" sz="2000" dirty="0"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Bicycle and Pedestrian BCA </a:t>
            </a:r>
            <a:r>
              <a:rPr lang="en-US" sz="2000" dirty="0">
                <a:latin typeface="Calibri" panose="020F0502020204030204" pitchFamily="34" charset="0"/>
              </a:rPr>
              <a:t>being prepared with separate </a:t>
            </a:r>
            <a:r>
              <a:rPr lang="en-US" sz="2000" dirty="0" smtClean="0">
                <a:latin typeface="Calibri" panose="020F0502020204030204" pitchFamily="34" charset="0"/>
              </a:rPr>
              <a:t>methodology</a:t>
            </a:r>
            <a:endParaRPr lang="en-US" sz="2000" dirty="0"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Non-BCA Factors being </a:t>
            </a:r>
            <a:r>
              <a:rPr lang="en-US" sz="2000" dirty="0" smtClean="0">
                <a:latin typeface="Calibri" panose="020F0502020204030204" pitchFamily="34" charset="0"/>
              </a:rPr>
              <a:t>evaluated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Efforts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included outreach to multiple County agencies, the public, and various associations.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Review of project list by district (attachment)</a:t>
            </a:r>
          </a:p>
        </p:txBody>
      </p:sp>
      <p:pic>
        <p:nvPicPr>
          <p:cNvPr id="5" name="Picture 3" descr="C:\Users\cjohn4\AppData\Local\Microsoft\Windows\Temporary Internet Files\Content.IE5\QWVHNH1S\MP90040744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861" y="4337228"/>
            <a:ext cx="2400298" cy="16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4337228"/>
            <a:ext cx="2838450" cy="18859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58F7FD-6DBD-42E2-ADA8-0047B29876B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Outreach (Input Requested)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Meeting with TAC on June </a:t>
            </a:r>
            <a:r>
              <a:rPr lang="en-US" sz="2000" dirty="0" smtClean="0">
                <a:latin typeface="Calibri" panose="020F0502020204030204" pitchFamily="34" charset="0"/>
              </a:rPr>
              <a:t>20 </a:t>
            </a:r>
            <a:r>
              <a:rPr lang="en-US" sz="2000" dirty="0">
                <a:latin typeface="Calibri" panose="020F0502020204030204" pitchFamily="34" charset="0"/>
              </a:rPr>
              <a:t>to receive input on outreach efforts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Proposed outreach strategy to include: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Direct-to-community outreach including community meetings (September-October 2017)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Partner agency outreach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Online survey  and geo-targeted social</a:t>
            </a:r>
          </a:p>
          <a:p>
            <a:pPr marL="914400" lvl="2" indent="0">
              <a:buNone/>
            </a:pP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   media </a:t>
            </a:r>
            <a:r>
              <a:rPr lang="en-US" sz="2000" dirty="0">
                <a:latin typeface="Calibri" panose="020F0502020204030204" pitchFamily="34" charset="0"/>
              </a:rPr>
              <a:t>advertising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Traditional media outreach</a:t>
            </a:r>
          </a:p>
          <a:p>
            <a:pPr marL="914400" lvl="2" indent="0">
              <a:buNone/>
            </a:pP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   and </a:t>
            </a:r>
            <a:r>
              <a:rPr lang="en-US" sz="2000" dirty="0">
                <a:latin typeface="Calibri" panose="020F0502020204030204" pitchFamily="34" charset="0"/>
              </a:rPr>
              <a:t>advertising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3276600"/>
            <a:ext cx="3248025" cy="28765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58F7FD-6DBD-42E2-ADA8-0047B29876B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4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Schedule (Tentative: Input Requested)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058150" cy="167640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July 18: Board Transportation Committee Meeting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Finalize potential project list and outreach activities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August:  Preparation for public outreach; preparation of materials, etc.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September-October: Public </a:t>
            </a:r>
            <a:r>
              <a:rPr lang="en-US" sz="2000" dirty="0" smtClean="0">
                <a:latin typeface="Calibri" panose="020F0502020204030204" pitchFamily="34" charset="0"/>
              </a:rPr>
              <a:t>Outreach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157605"/>
            <a:ext cx="8058150" cy="250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eaLnBrk="0" hangingPunct="0">
              <a:spcBef>
                <a:spcPct val="20000"/>
              </a:spcBef>
              <a:buChar char="•"/>
              <a:defRPr sz="1400">
                <a:latin typeface="+mn-lt"/>
                <a:cs typeface="+mn-cs"/>
              </a:defRPr>
            </a:lvl1pPr>
            <a:lvl2pPr marL="742950" lvl="1" indent="-28575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  <a:cs typeface="+mn-cs"/>
              </a:defRPr>
            </a:lvl2pPr>
            <a:lvl3pPr marL="1143000" lvl="2" indent="-228600" algn="l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  <a:cs typeface="+mn-cs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1400">
                <a:latin typeface="+mn-lt"/>
                <a:cs typeface="+mn-cs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4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lvl="1"/>
            <a:r>
              <a:rPr lang="en-US" dirty="0"/>
              <a:t>October-November:  Staff review of input and preparation of draft recommendations</a:t>
            </a:r>
          </a:p>
          <a:p>
            <a:pPr lvl="1"/>
            <a:r>
              <a:rPr lang="en-US" dirty="0" smtClean="0"/>
              <a:t>Mid-November/Early </a:t>
            </a:r>
            <a:r>
              <a:rPr lang="en-US" dirty="0"/>
              <a:t>December:  </a:t>
            </a:r>
            <a:r>
              <a:rPr lang="en-US" dirty="0" smtClean="0"/>
              <a:t>One-on-One meetings with </a:t>
            </a:r>
            <a:r>
              <a:rPr lang="en-US" dirty="0"/>
              <a:t>Supervisors</a:t>
            </a:r>
          </a:p>
          <a:p>
            <a:pPr lvl="1"/>
            <a:r>
              <a:rPr lang="en-US" dirty="0" smtClean="0"/>
              <a:t>December 12:  </a:t>
            </a:r>
            <a:r>
              <a:rPr lang="en-US" dirty="0"/>
              <a:t>Board Transportation Committee Meeting</a:t>
            </a:r>
          </a:p>
          <a:p>
            <a:pPr lvl="2"/>
            <a:r>
              <a:rPr lang="en-US" dirty="0"/>
              <a:t>Review of Final Draft Plan Recommendations</a:t>
            </a:r>
          </a:p>
          <a:p>
            <a:pPr lvl="1"/>
            <a:r>
              <a:rPr lang="en-US" dirty="0"/>
              <a:t>January-February 2018: Board Adoption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58F7FD-6DBD-42E2-ADA8-0047B29876B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8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676400"/>
          </a:xfrm>
        </p:spPr>
        <p:txBody>
          <a:bodyPr/>
          <a:lstStyle/>
          <a:p>
            <a:r>
              <a:rPr lang="en-US" sz="4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  <a:endParaRPr lang="en-US" sz="4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667000"/>
            <a:ext cx="6858000" cy="34591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58F7FD-6DBD-42E2-ADA8-0047B29876B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3900" y="838200"/>
            <a:ext cx="7696200" cy="6858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62000" y="1676400"/>
            <a:ext cx="76581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2012 - Countywide Dialogue on Transportation (CDOT)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Transportation needs, </a:t>
            </a:r>
            <a:r>
              <a:rPr lang="en-US" altLang="en-US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potential revenue sources</a:t>
            </a:r>
            <a:endParaRPr lang="en-US" altLang="en-US" sz="20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2013 – General Assembly approved state and regional </a:t>
            </a:r>
            <a:r>
              <a:rPr lang="en-US" altLang="en-US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transportation funding </a:t>
            </a:r>
            <a:r>
              <a:rPr lang="en-US" alt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(HB 2313) </a:t>
            </a:r>
            <a:endParaRPr lang="en-US" altLang="en-US" sz="20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Countywide Dialogue continued; focused on projects and project selection</a:t>
            </a:r>
            <a:endParaRPr lang="en-US" altLang="en-US" sz="20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All available revenues considered for Transportation Priorities Plan (TPP)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January </a:t>
            </a:r>
            <a:r>
              <a:rPr lang="en-US" altLang="en-US" sz="2000" dirty="0">
                <a:latin typeface="Calibri" panose="020F0502020204030204" pitchFamily="34" charset="0"/>
                <a:cs typeface="Arial" panose="020B0604020202020204" pitchFamily="34" charset="0"/>
              </a:rPr>
              <a:t>2014 - TPP approved by the </a:t>
            </a:r>
            <a:r>
              <a:rPr lang="en-US" altLang="en-US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Board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May 2014 – Project timelines completed</a:t>
            </a:r>
            <a:endParaRPr lang="en-US" altLang="en-US" sz="20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defRPr/>
            </a:pPr>
            <a:endParaRPr lang="en-US" sz="2000" kern="0" dirty="0" smtClean="0">
              <a:latin typeface="Calibri" panose="020F0502020204030204" pitchFamily="34" charset="0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BA58F7FD-6DBD-42E2-ADA8-0047B29876B0}" type="slidenum">
              <a:rPr lang="en-US" smtClean="0"/>
              <a:pPr algn="ctr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6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838200"/>
            <a:ext cx="8077200" cy="6858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TPP (FY 2015 to FY 2020)</a:t>
            </a:r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1524000"/>
            <a:ext cx="8458200" cy="4572000"/>
          </a:xfrm>
        </p:spPr>
        <p:txBody>
          <a:bodyPr>
            <a:no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Funding Level:  $1.4 B over Six Years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Included approximately 220 projects</a:t>
            </a:r>
            <a:endParaRPr lang="en-US" sz="2000" dirty="0">
              <a:latin typeface="Calibri" panose="020F0502020204030204" pitchFamily="34" charset="0"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Include </a:t>
            </a:r>
            <a:r>
              <a:rPr lang="en-US" sz="2000" dirty="0">
                <a:latin typeface="Calibri" panose="020F0502020204030204" pitchFamily="34" charset="0"/>
              </a:rPr>
              <a:t>reserves for several project </a:t>
            </a:r>
            <a:r>
              <a:rPr lang="en-US" sz="2000" dirty="0" smtClean="0">
                <a:latin typeface="Calibri" panose="020F0502020204030204" pitchFamily="34" charset="0"/>
              </a:rPr>
              <a:t>areas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Fairfax </a:t>
            </a:r>
            <a:r>
              <a:rPr lang="en-US" sz="2000" dirty="0">
                <a:latin typeface="Calibri" panose="020F0502020204030204" pitchFamily="34" charset="0"/>
              </a:rPr>
              <a:t>County </a:t>
            </a:r>
            <a:r>
              <a:rPr lang="en-US" sz="2000" dirty="0" smtClean="0">
                <a:latin typeface="Calibri" panose="020F0502020204030204" pitchFamily="34" charset="0"/>
              </a:rPr>
              <a:t>Parkway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Transit </a:t>
            </a:r>
            <a:r>
              <a:rPr lang="en-US" sz="2000" dirty="0">
                <a:latin typeface="Calibri" panose="020F0502020204030204" pitchFamily="34" charset="0"/>
              </a:rPr>
              <a:t>(Including Metro, Richmond Hwy</a:t>
            </a:r>
            <a:r>
              <a:rPr lang="en-US" sz="2000" dirty="0" smtClean="0">
                <a:latin typeface="Calibri" panose="020F0502020204030204" pitchFamily="34" charset="0"/>
              </a:rPr>
              <a:t>,</a:t>
            </a:r>
          </a:p>
          <a:p>
            <a:pPr lvl="1" indent="0">
              <a:buNone/>
            </a:pP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     </a:t>
            </a:r>
            <a:r>
              <a:rPr lang="en-US" sz="2000" dirty="0">
                <a:latin typeface="Calibri" panose="020F0502020204030204" pitchFamily="34" charset="0"/>
              </a:rPr>
              <a:t>Route 7 and </a:t>
            </a:r>
            <a:r>
              <a:rPr lang="en-US" sz="2000" dirty="0" smtClean="0">
                <a:latin typeface="Calibri" panose="020F0502020204030204" pitchFamily="34" charset="0"/>
              </a:rPr>
              <a:t>others)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Bicycle and Pedestrian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Roadway Spot Improvements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Reminder:  </a:t>
            </a:r>
            <a:r>
              <a:rPr lang="en-US" sz="2000" dirty="0" smtClean="0">
                <a:latin typeface="Calibri" panose="020F0502020204030204" pitchFamily="34" charset="0"/>
              </a:rPr>
              <a:t>Several large  projects </a:t>
            </a:r>
          </a:p>
          <a:p>
            <a:pPr algn="l"/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     were </a:t>
            </a:r>
            <a:r>
              <a:rPr lang="en-US" sz="2000" dirty="0">
                <a:latin typeface="Calibri" panose="020F0502020204030204" pitchFamily="34" charset="0"/>
              </a:rPr>
              <a:t>only partial funded in TPP</a:t>
            </a:r>
          </a:p>
          <a:p>
            <a:pPr algn="l"/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1" name="Picture 3" descr="C:\Users\cjohn4\AppData\Local\Microsoft\Windows\Temporary Internet Files\Content.IE5\ATEMS6IG\MC90043163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91000"/>
            <a:ext cx="20193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2695" y="1406236"/>
            <a:ext cx="1593605" cy="207168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BA58F7FD-6DBD-42E2-ADA8-0047B29876B0}" type="slidenum">
              <a:rPr lang="en-US" smtClean="0"/>
              <a:pPr algn="ctr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1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Progress Since January 2014 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676400"/>
            <a:ext cx="8001000" cy="4221163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000" b="1" dirty="0" smtClean="0">
                <a:latin typeface="Calibri" panose="020F0502020204030204" pitchFamily="34" charset="0"/>
              </a:rPr>
              <a:t>Projects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72 projects in queue/32 projects currently in scoping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95 projects </a:t>
            </a:r>
            <a:r>
              <a:rPr lang="en-US" sz="2000" dirty="0">
                <a:latin typeface="Calibri" panose="020F0502020204030204" pitchFamily="34" charset="0"/>
              </a:rPr>
              <a:t>in design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13 projects in land acquisition/utility relocation/pre-construction</a:t>
            </a:r>
            <a:endParaRPr lang="en-US" sz="2000" dirty="0"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22 </a:t>
            </a:r>
            <a:r>
              <a:rPr lang="en-US" sz="2000" dirty="0">
                <a:latin typeface="Calibri" panose="020F0502020204030204" pitchFamily="34" charset="0"/>
              </a:rPr>
              <a:t>projects completed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10 projects under construction</a:t>
            </a:r>
            <a:endParaRPr lang="en-US" sz="2000" dirty="0"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8 studies completed/18 underway</a:t>
            </a:r>
            <a:endParaRPr lang="en-US" sz="2000" dirty="0">
              <a:latin typeface="Calibri" panose="020F050202020403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Cleveland Ramp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Route 7/123 Interchange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Route 123 Superstreets</a:t>
            </a:r>
            <a:endParaRPr lang="en-US" sz="2000" dirty="0"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        </a:t>
            </a:r>
          </a:p>
        </p:txBody>
      </p:sp>
      <p:pic>
        <p:nvPicPr>
          <p:cNvPr id="4" name="Picture 4" descr="C:\Users\cjohn4\AppData\Local\Microsoft\Windows\Temporary Internet Files\Content.IE5\QWVHNH1S\MC90043152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14800"/>
            <a:ext cx="1809749" cy="180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1669" y="5414476"/>
            <a:ext cx="5054332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latin typeface="Calibri" panose="020F0502020204030204" pitchFamily="34" charset="0"/>
              </a:rPr>
              <a:t>Does not include projects previously </a:t>
            </a:r>
            <a:r>
              <a:rPr lang="en-US" dirty="0" smtClean="0">
                <a:latin typeface="Calibri" panose="020F0502020204030204" pitchFamily="34" charset="0"/>
              </a:rPr>
              <a:t>approved  </a:t>
            </a:r>
            <a:r>
              <a:rPr lang="en-US" dirty="0">
                <a:latin typeface="Calibri" panose="020F0502020204030204" pitchFamily="34" charset="0"/>
              </a:rPr>
              <a:t>as part of the Board’s 1</a:t>
            </a:r>
            <a:r>
              <a:rPr lang="en-US" baseline="30000" dirty="0">
                <a:latin typeface="Calibri" panose="020F0502020204030204" pitchFamily="34" charset="0"/>
              </a:rPr>
              <a:t>st</a:t>
            </a:r>
            <a:r>
              <a:rPr lang="en-US" dirty="0">
                <a:latin typeface="Calibri" panose="020F0502020204030204" pitchFamily="34" charset="0"/>
              </a:rPr>
              <a:t> – 3</a:t>
            </a:r>
            <a:r>
              <a:rPr lang="en-US" baseline="30000" dirty="0">
                <a:latin typeface="Calibri" panose="020F0502020204030204" pitchFamily="34" charset="0"/>
              </a:rPr>
              <a:t>rd</a:t>
            </a:r>
            <a:r>
              <a:rPr lang="en-US" dirty="0">
                <a:latin typeface="Calibri" panose="020F0502020204030204" pitchFamily="34" charset="0"/>
              </a:rPr>
              <a:t> Four Year Plans.</a:t>
            </a:r>
          </a:p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58F7FD-6DBD-42E2-ADA8-0047B29876B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07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Changes Since January 2014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I-66 Inside and Outside the Beltway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Several </a:t>
            </a:r>
            <a:r>
              <a:rPr lang="en-US" sz="2000" dirty="0" smtClean="0">
                <a:latin typeface="Calibri" panose="020F0502020204030204" pitchFamily="34" charset="0"/>
              </a:rPr>
              <a:t>projects included in the reserves </a:t>
            </a:r>
            <a:r>
              <a:rPr lang="en-US" sz="2000" dirty="0">
                <a:latin typeface="Calibri" panose="020F0502020204030204" pitchFamily="34" charset="0"/>
              </a:rPr>
              <a:t>have been further defined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Transit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Richmond Highway transit solution: </a:t>
            </a:r>
            <a:r>
              <a:rPr lang="en-US" sz="2000" dirty="0" smtClean="0">
                <a:latin typeface="Calibri" panose="020F0502020204030204" pitchFamily="34" charset="0"/>
              </a:rPr>
              <a:t>Bus Rapid Transit (BRT)</a:t>
            </a:r>
            <a:endParaRPr lang="en-US" sz="2000" dirty="0">
              <a:latin typeface="Calibri" panose="020F0502020204030204" pitchFamily="34" charset="0"/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Metro: continuing discussions regionally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Route 7 transit solution: BRT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Fairfax County Parkway (FCP): </a:t>
            </a:r>
            <a:r>
              <a:rPr lang="en-US" sz="2000" dirty="0">
                <a:latin typeface="Calibri" panose="020F0502020204030204" pitchFamily="34" charset="0"/>
              </a:rPr>
              <a:t>First Priority: Route 29 to Route 123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Additional study of the entire </a:t>
            </a:r>
            <a:r>
              <a:rPr lang="en-US" sz="2000" dirty="0" smtClean="0">
                <a:latin typeface="Calibri" panose="020F0502020204030204" pitchFamily="34" charset="0"/>
              </a:rPr>
              <a:t>FCP underway</a:t>
            </a:r>
            <a:endParaRPr lang="en-US" sz="2000" dirty="0">
              <a:latin typeface="Calibri" panose="020F050202020403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Many bicycle, pedestrian, and Spot Roadway Improvements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58F7FD-6DBD-42E2-ADA8-0047B29876B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 Plan Amendments Since January 2014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739775" lvl="2" indent="-2730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Reston (February </a:t>
            </a:r>
            <a:r>
              <a:rPr lang="en-US" sz="2000" dirty="0" smtClean="0">
                <a:latin typeface="Calibri" panose="020F0502020204030204" pitchFamily="34" charset="0"/>
              </a:rPr>
              <a:t>2014)</a:t>
            </a:r>
          </a:p>
          <a:p>
            <a:pPr marL="1196975" lvl="3" indent="-2730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Reston </a:t>
            </a:r>
            <a:r>
              <a:rPr lang="en-US" sz="2000" dirty="0">
                <a:latin typeface="Calibri" panose="020F0502020204030204" pitchFamily="34" charset="0"/>
              </a:rPr>
              <a:t>Transportation Funding Plan Adopted – April </a:t>
            </a:r>
            <a:r>
              <a:rPr lang="en-US" sz="2000" dirty="0" smtClean="0">
                <a:latin typeface="Calibri" panose="020F0502020204030204" pitchFamily="34" charset="0"/>
              </a:rPr>
              <a:t>2017</a:t>
            </a:r>
          </a:p>
          <a:p>
            <a:pPr marL="1196975" lvl="3" indent="-2730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Project </a:t>
            </a:r>
            <a:r>
              <a:rPr lang="en-US" sz="2000" dirty="0">
                <a:latin typeface="Calibri" panose="020F0502020204030204" pitchFamily="34" charset="0"/>
              </a:rPr>
              <a:t>Prioritization </a:t>
            </a:r>
            <a:r>
              <a:rPr lang="en-US" sz="2000" dirty="0" smtClean="0">
                <a:latin typeface="Calibri" panose="020F0502020204030204" pitchFamily="34" charset="0"/>
              </a:rPr>
              <a:t>Completed</a:t>
            </a:r>
          </a:p>
          <a:p>
            <a:pPr marL="739775" lvl="2" indent="-2730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Seven </a:t>
            </a:r>
            <a:r>
              <a:rPr lang="en-US" sz="2000" dirty="0">
                <a:latin typeface="Calibri" panose="020F0502020204030204" pitchFamily="34" charset="0"/>
              </a:rPr>
              <a:t>Corners (July </a:t>
            </a:r>
            <a:r>
              <a:rPr lang="en-US" sz="2000" dirty="0" smtClean="0">
                <a:latin typeface="Calibri" panose="020F0502020204030204" pitchFamily="34" charset="0"/>
              </a:rPr>
              <a:t>2015)</a:t>
            </a:r>
          </a:p>
          <a:p>
            <a:pPr marL="1196975" lvl="3" indent="-2730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Next steps, Project Prioritization</a:t>
            </a:r>
          </a:p>
          <a:p>
            <a:pPr marL="923925" lvl="3" indent="0">
              <a:buNone/>
            </a:pP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    </a:t>
            </a:r>
            <a:r>
              <a:rPr lang="en-US" sz="2000" dirty="0">
                <a:latin typeface="Calibri" panose="020F0502020204030204" pitchFamily="34" charset="0"/>
              </a:rPr>
              <a:t>and </a:t>
            </a:r>
            <a:r>
              <a:rPr lang="en-US" sz="2000" dirty="0" smtClean="0">
                <a:latin typeface="Calibri" panose="020F0502020204030204" pitchFamily="34" charset="0"/>
              </a:rPr>
              <a:t>Funding</a:t>
            </a:r>
          </a:p>
          <a:p>
            <a:pPr marL="739775" lvl="2" indent="-2730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Richmond Highway underway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352800"/>
            <a:ext cx="3417064" cy="30194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58F7FD-6DBD-42E2-ADA8-0047B29876B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6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TPP 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Update (FY 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 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FY </a:t>
            </a: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2023)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Financial Analysis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Incorporating all revenue </a:t>
            </a:r>
            <a:r>
              <a:rPr lang="en-US" sz="2000" dirty="0" smtClean="0">
                <a:latin typeface="Calibri" panose="020F0502020204030204" pitchFamily="34" charset="0"/>
              </a:rPr>
              <a:t>sources: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State: Smart Scale, Revenue Sharing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Federal: New Starts, Congestion Mitigation Air Quality, Regional Surface Transportation Program, and Transportation Alternatives Grants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Local: C&amp;I, NVTA 30%, General Obligation and Revenue </a:t>
            </a:r>
            <a:r>
              <a:rPr lang="en-US" sz="2000" dirty="0">
                <a:latin typeface="Calibri" panose="020F0502020204030204" pitchFamily="34" charset="0"/>
              </a:rPr>
              <a:t>Bonds, Service </a:t>
            </a:r>
            <a:r>
              <a:rPr lang="en-US" sz="2000" dirty="0" smtClean="0">
                <a:latin typeface="Calibri" panose="020F0502020204030204" pitchFamily="34" charset="0"/>
              </a:rPr>
              <a:t>Districts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Regional: NVTA 70%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Private: Proffers, In-kind contributions</a:t>
            </a:r>
            <a:endParaRPr lang="en-US" sz="2000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Includes: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Tysons </a:t>
            </a:r>
            <a:r>
              <a:rPr lang="en-US" sz="2000" dirty="0">
                <a:latin typeface="Calibri" panose="020F0502020204030204" pitchFamily="34" charset="0"/>
              </a:rPr>
              <a:t>Transportation Funding Plan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Reston Transportation Funding </a:t>
            </a:r>
            <a:r>
              <a:rPr lang="en-US" sz="2000" dirty="0" smtClean="0">
                <a:latin typeface="Calibri" panose="020F0502020204030204" pitchFamily="34" charset="0"/>
              </a:rPr>
              <a:t>Plan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58F7FD-6DBD-42E2-ADA8-0047B29876B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Started in calendar year 2016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Update </a:t>
            </a:r>
            <a:r>
              <a:rPr lang="en-US" sz="2000" dirty="0">
                <a:latin typeface="Calibri" panose="020F0502020204030204" pitchFamily="34" charset="0"/>
              </a:rPr>
              <a:t>cost estimates and timelines for current </a:t>
            </a:r>
            <a:r>
              <a:rPr lang="en-US" sz="2000" dirty="0" smtClean="0">
                <a:latin typeface="Calibri" panose="020F0502020204030204" pitchFamily="34" charset="0"/>
              </a:rPr>
              <a:t>projects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Unfunded project input received from a variety of sources (citizens, board, schools, </a:t>
            </a:r>
            <a:r>
              <a:rPr lang="en-US" sz="2000" dirty="0" err="1" smtClean="0">
                <a:latin typeface="Calibri" panose="020F0502020204030204" pitchFamily="34" charset="0"/>
              </a:rPr>
              <a:t>etc</a:t>
            </a:r>
            <a:r>
              <a:rPr lang="en-US" sz="2000" dirty="0" smtClean="0">
                <a:latin typeface="Calibri" panose="020F0502020204030204" pitchFamily="34" charset="0"/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Perform Benefit Cost Analysis (BCA) on new projects</a:t>
            </a:r>
            <a:endParaRPr lang="en-US" sz="2000" dirty="0"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Remove completed and cancelled projects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Over $600M in new revenues (FY 2021 to 2023) needed to ensure: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All projects that were intended to be fully funded between FY 2015 and 2020 are fully funded due to increased costs, scope changes, inflation, unexpected situations, citizen input, etc.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Projects partially funded between FY 2015 &amp; 2020 receive the remainder of </a:t>
            </a:r>
            <a:r>
              <a:rPr lang="en-US" sz="2000" dirty="0" smtClean="0">
                <a:latin typeface="Calibri" panose="020F0502020204030204" pitchFamily="34" charset="0"/>
              </a:rPr>
              <a:t>funding</a:t>
            </a:r>
            <a:r>
              <a:rPr lang="en-US" sz="2000" dirty="0">
                <a:latin typeface="Calibri" panose="020F0502020204030204" pitchFamily="34" charset="0"/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Funding </a:t>
            </a:r>
            <a:r>
              <a:rPr lang="en-US" sz="2000" dirty="0">
                <a:latin typeface="Calibri" panose="020F0502020204030204" pitchFamily="34" charset="0"/>
              </a:rPr>
              <a:t>l</a:t>
            </a:r>
            <a:r>
              <a:rPr lang="en-US" sz="2000" dirty="0" smtClean="0">
                <a:latin typeface="Calibri" panose="020F0502020204030204" pitchFamily="34" charset="0"/>
              </a:rPr>
              <a:t>evel </a:t>
            </a:r>
            <a:r>
              <a:rPr lang="en-US" sz="2000" dirty="0">
                <a:latin typeface="Calibri" panose="020F0502020204030204" pitchFamily="34" charset="0"/>
              </a:rPr>
              <a:t>available for </a:t>
            </a:r>
            <a:r>
              <a:rPr lang="en-US" sz="2000" dirty="0" smtClean="0">
                <a:latin typeface="Calibri" panose="020F0502020204030204" pitchFamily="34" charset="0"/>
              </a:rPr>
              <a:t>new projects in TPP </a:t>
            </a:r>
            <a:r>
              <a:rPr lang="en-US" sz="2000" dirty="0">
                <a:latin typeface="Calibri" panose="020F0502020204030204" pitchFamily="34" charset="0"/>
              </a:rPr>
              <a:t>Update:  </a:t>
            </a:r>
            <a:r>
              <a:rPr lang="en-US" sz="2000" dirty="0" smtClean="0">
                <a:latin typeface="Calibri" panose="020F0502020204030204" pitchFamily="34" charset="0"/>
              </a:rPr>
              <a:t>$170M</a:t>
            </a:r>
            <a:endParaRPr lang="en-US" sz="2000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58F7FD-6DBD-42E2-ADA8-0047B29876B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Continued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Does not include additional funding Fairfax County may receive from the $500M concession payment associated with the I-66 Express Lanes project (Outside the Beltway</a:t>
            </a:r>
            <a:r>
              <a:rPr lang="en-US" sz="2000" dirty="0" smtClean="0">
                <a:latin typeface="Calibri" panose="020F0502020204030204" pitchFamily="34" charset="0"/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Also does not include investments associated with the Atlantic Gateway project, or projects and services that can be funded  with toll and transit funding associated with the I-66 Outside the Beltway, I-66 Inside the Beltway, and I-395 Express Lanes projects.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58F7FD-6DBD-42E2-ADA8-0047B29876B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3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CDOT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FCDO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FCD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CD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CD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CD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CD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CD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CD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CD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CD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CD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CD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CD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17758</TotalTime>
  <Words>925</Words>
  <Application>Microsoft Macintosh PowerPoint</Application>
  <PresentationFormat>On-screen Show (4:3)</PresentationFormat>
  <Paragraphs>162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</vt:lpstr>
      <vt:lpstr>Times New Roman</vt:lpstr>
      <vt:lpstr>FCDOT</vt:lpstr>
      <vt:lpstr>Update of Transportation Priorities Plan  </vt:lpstr>
      <vt:lpstr>Background</vt:lpstr>
      <vt:lpstr>TPP (FY 2015 to FY 2020)</vt:lpstr>
      <vt:lpstr>Progress Since January 2014 </vt:lpstr>
      <vt:lpstr>Changes Since January 2014</vt:lpstr>
      <vt:lpstr>Comp Plan Amendments Since January 2014</vt:lpstr>
      <vt:lpstr>TPP Update (FY 2018 to FY 2023)</vt:lpstr>
      <vt:lpstr>Process</vt:lpstr>
      <vt:lpstr>Process Continued</vt:lpstr>
      <vt:lpstr>Recap of Criteria for Project Selection (Not in Priority Order)</vt:lpstr>
      <vt:lpstr>Reserve Funding (Input Requested)</vt:lpstr>
      <vt:lpstr>Potential Projects</vt:lpstr>
      <vt:lpstr>Public Outreach (Input Requested)</vt:lpstr>
      <vt:lpstr>Schedule (Tentative: Input Requested)</vt:lpstr>
      <vt:lpstr>Questions?</vt:lpstr>
    </vt:vector>
  </TitlesOfParts>
  <Company>Fairfax County Government</Company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Lannon</dc:creator>
  <cp:lastModifiedBy>jeff parnes</cp:lastModifiedBy>
  <cp:revision>1260</cp:revision>
  <cp:lastPrinted>2017-06-20T14:18:06Z</cp:lastPrinted>
  <dcterms:created xsi:type="dcterms:W3CDTF">2005-08-25T13:54:33Z</dcterms:created>
  <dcterms:modified xsi:type="dcterms:W3CDTF">2017-06-22T19:01:07Z</dcterms:modified>
</cp:coreProperties>
</file>