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1" r:id="rId4"/>
    <p:sldId id="257" r:id="rId5"/>
    <p:sldId id="258" r:id="rId6"/>
    <p:sldId id="259" r:id="rId7"/>
    <p:sldId id="260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95" d="100"/>
          <a:sy n="95" d="100"/>
        </p:scale>
        <p:origin x="-154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29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C9545-D0C2-44DA-8832-D4A085DA0C1D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0C275-515D-4B49-A92B-CF77F2D06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9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C275-515D-4B49-A92B-CF77F2D067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0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2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0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8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5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6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2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75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0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AC481-0768-4B45-8167-495FED429646}" type="datetimeFigureOut">
              <a:rPr lang="en-US" smtClean="0"/>
              <a:t>22-May-13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F9F4A-C14D-434A-B39A-0C78B928E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 on the </a:t>
            </a:r>
            <a:br>
              <a:rPr lang="en-US" dirty="0" smtClean="0"/>
            </a:br>
            <a:r>
              <a:rPr lang="en-US" dirty="0" smtClean="0"/>
              <a:t>Cohn-Tennyson Proposal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Thiel</a:t>
            </a:r>
          </a:p>
          <a:p>
            <a:r>
              <a:rPr lang="en-US" dirty="0" smtClean="0"/>
              <a:t>TAC Member, Springfield District</a:t>
            </a:r>
          </a:p>
          <a:p>
            <a:r>
              <a:rPr lang="en-US" dirty="0" smtClean="0"/>
              <a:t>May 2013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78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TAC Members Cohn &amp; Tennyson have raised an important set of questions  </a:t>
            </a:r>
          </a:p>
          <a:p>
            <a:r>
              <a:rPr lang="en-US" dirty="0" smtClean="0"/>
              <a:t>Clearly, this is NOT just a Fairfax County problem </a:t>
            </a:r>
          </a:p>
          <a:p>
            <a:r>
              <a:rPr lang="en-US" dirty="0" smtClean="0"/>
              <a:t>This is a National/International scale problem &amp; set of key questions</a:t>
            </a:r>
          </a:p>
          <a:p>
            <a:r>
              <a:rPr lang="en-US" dirty="0" smtClean="0"/>
              <a:t>Where will automobile traffic demand* be in 2020/2030, 2040….and what are the “control loops” involved?</a:t>
            </a:r>
          </a:p>
          <a:p>
            <a:pPr lvl="1"/>
            <a:r>
              <a:rPr lang="en-US" dirty="0" smtClean="0"/>
              <a:t>(i.e. Who is driving?) </a:t>
            </a:r>
          </a:p>
          <a:p>
            <a:r>
              <a:rPr lang="en-US" dirty="0" smtClean="0"/>
              <a:t>What are the implications for transit?</a:t>
            </a:r>
          </a:p>
          <a:p>
            <a:r>
              <a:rPr lang="en-US" dirty="0" smtClean="0"/>
              <a:t>What land (If any) should we reserve for transit? </a:t>
            </a:r>
          </a:p>
          <a:p>
            <a:r>
              <a:rPr lang="en-US" dirty="0" smtClean="0"/>
              <a:t>What is the upside/downside tradeoff between “over acquisition” and “under acquisition” of ROW?  </a:t>
            </a:r>
          </a:p>
          <a:p>
            <a:r>
              <a:rPr lang="en-US" dirty="0" smtClean="0"/>
              <a:t>Strongly suspect we will not obtain agreement on the initial proposal, so….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72200" y="6359093"/>
            <a:ext cx="270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*Includes “robot” vehicles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61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Require transit forecast demand for the “longer range” future “tech upside/downside” is required </a:t>
            </a:r>
          </a:p>
          <a:p>
            <a:pPr lvl="1"/>
            <a:r>
              <a:rPr lang="en-US" dirty="0" smtClean="0"/>
              <a:t>2030/2040 “current models” and “tech adjusted” forecasts </a:t>
            </a:r>
          </a:p>
          <a:p>
            <a:pPr lvl="2"/>
            <a:r>
              <a:rPr lang="en-US" dirty="0" smtClean="0"/>
              <a:t>Likely requires “alternative assessments” </a:t>
            </a:r>
          </a:p>
          <a:p>
            <a:pPr lvl="3"/>
            <a:r>
              <a:rPr lang="en-US" dirty="0" smtClean="0"/>
              <a:t>A. </a:t>
            </a:r>
            <a:r>
              <a:rPr lang="en-US" dirty="0" err="1" smtClean="0"/>
              <a:t>Toffler</a:t>
            </a:r>
            <a:r>
              <a:rPr lang="en-US" dirty="0" err="1" smtClean="0">
                <a:sym typeface="Wingdings" pitchFamily="2" charset="2"/>
              </a:rPr>
              <a:t>M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/>
              <a:t>Minsky</a:t>
            </a:r>
            <a:r>
              <a:rPr lang="en-US" dirty="0" smtClean="0"/>
              <a:t>* class upper end, skeptics for lower end, TBD for ‘normative’ </a:t>
            </a:r>
          </a:p>
          <a:p>
            <a:pPr lvl="1"/>
            <a:r>
              <a:rPr lang="en-US" dirty="0" smtClean="0"/>
              <a:t>“Futures/Conservative/Appropriate/Normative”** assessment </a:t>
            </a:r>
          </a:p>
          <a:p>
            <a:pPr lvl="1"/>
            <a:r>
              <a:rPr lang="en-US" dirty="0" smtClean="0"/>
              <a:t>Must include “Future Transit Tech Needs”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“Cars” may not be smart, but large buses? </a:t>
            </a:r>
          </a:p>
          <a:p>
            <a:r>
              <a:rPr lang="en-US" dirty="0" smtClean="0"/>
              <a:t>Comparison to current/forecast ROW status </a:t>
            </a:r>
          </a:p>
          <a:p>
            <a:r>
              <a:rPr lang="en-US" dirty="0" smtClean="0"/>
              <a:t>Land acquisition needs assessment </a:t>
            </a: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product </a:t>
            </a:r>
          </a:p>
          <a:p>
            <a:pPr lvl="1"/>
            <a:r>
              <a:rPr lang="en-US" dirty="0" smtClean="0"/>
              <a:t>Including:</a:t>
            </a:r>
          </a:p>
          <a:p>
            <a:pPr lvl="2"/>
            <a:r>
              <a:rPr lang="en-US" dirty="0" smtClean="0"/>
              <a:t>Error assessment: “Buy Too Much vs. Bus Too Little”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6019800"/>
            <a:ext cx="3906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*NOT Ray Kurzweil </a:t>
            </a:r>
          </a:p>
          <a:p>
            <a:r>
              <a:rPr lang="en-US" dirty="0" smtClean="0"/>
              <a:t>**Conservative in an Engineering Sense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32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Original Tasking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Tasking </a:t>
            </a:r>
          </a:p>
          <a:p>
            <a:pPr lvl="4"/>
            <a:r>
              <a:rPr lang="en-US" dirty="0" smtClean="0"/>
              <a:t>(Partially self-imposed, TAC Chair recommended that I implement my verbal comments) </a:t>
            </a:r>
          </a:p>
          <a:p>
            <a:pPr lvl="1"/>
            <a:r>
              <a:rPr lang="en-US" dirty="0" smtClean="0"/>
              <a:t>Add Mr. Tennyson’s rail/bus argument as a “front-matter rationale” </a:t>
            </a:r>
          </a:p>
          <a:p>
            <a:pPr lvl="1"/>
            <a:r>
              <a:rPr lang="en-US" dirty="0" smtClean="0"/>
              <a:t>Update recommendation to accommodate concerns </a:t>
            </a:r>
          </a:p>
          <a:p>
            <a:r>
              <a:rPr lang="en-US" dirty="0" smtClean="0"/>
              <a:t>Which I did not do, because…..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Original resolution &amp; concerns appeared “irreconcilable”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Alternative, and similar, options exist 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886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“Subtext”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 TAC members expressed view that TAC is “reactive” not “proactive” </a:t>
            </a:r>
          </a:p>
          <a:p>
            <a:pPr lvl="1"/>
            <a:endParaRPr lang="en-US" dirty="0"/>
          </a:p>
          <a:p>
            <a:r>
              <a:rPr lang="en-US" dirty="0" smtClean="0"/>
              <a:t>Proposal is an attempt in the proactive direction</a:t>
            </a:r>
          </a:p>
          <a:p>
            <a:pPr lvl="1"/>
            <a:endParaRPr lang="en-US" dirty="0"/>
          </a:p>
          <a:p>
            <a:r>
              <a:rPr lang="en-US" dirty="0" smtClean="0"/>
              <a:t>Raises an important question: </a:t>
            </a:r>
          </a:p>
          <a:p>
            <a:r>
              <a:rPr lang="en-US" dirty="0" smtClean="0"/>
              <a:t>Are we supposed to be one or the other? </a:t>
            </a:r>
          </a:p>
          <a:p>
            <a:pPr lvl="1"/>
            <a:r>
              <a:rPr lang="en-US" dirty="0" smtClean="0"/>
              <a:t>Suggest this is a both important, and a question for a later time.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6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Proposal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Rail is the best solution </a:t>
            </a:r>
          </a:p>
          <a:p>
            <a:r>
              <a:rPr lang="en-US" dirty="0" smtClean="0"/>
              <a:t>Rail should be on the radials </a:t>
            </a:r>
          </a:p>
          <a:p>
            <a:pPr lvl="1"/>
            <a:r>
              <a:rPr lang="en-US" dirty="0" smtClean="0"/>
              <a:t>495 outwards consistent w/ “Super Nova” </a:t>
            </a:r>
          </a:p>
          <a:p>
            <a:pPr lvl="1"/>
            <a:r>
              <a:rPr lang="en-US" dirty="0" smtClean="0"/>
              <a:t>Bus transit to support/create grid </a:t>
            </a:r>
          </a:p>
          <a:p>
            <a:r>
              <a:rPr lang="en-US" dirty="0" smtClean="0"/>
              <a:t>Comp Plan needs updating to reflect this </a:t>
            </a:r>
          </a:p>
          <a:p>
            <a:pPr lvl="1"/>
            <a:r>
              <a:rPr lang="en-US" dirty="0" smtClean="0"/>
              <a:t>Details need to be based on: </a:t>
            </a:r>
          </a:p>
          <a:p>
            <a:pPr lvl="2"/>
            <a:r>
              <a:rPr lang="en-US" dirty="0" smtClean="0"/>
              <a:t>Travel distances &amp; </a:t>
            </a:r>
            <a:r>
              <a:rPr lang="en-US" dirty="0"/>
              <a:t>volume, </a:t>
            </a:r>
            <a:r>
              <a:rPr lang="en-US" dirty="0" smtClean="0"/>
              <a:t>costs </a:t>
            </a:r>
            <a:r>
              <a:rPr lang="en-US" dirty="0"/>
              <a:t>of </a:t>
            </a:r>
            <a:r>
              <a:rPr lang="en-US" dirty="0" smtClean="0"/>
              <a:t>construction &amp; operation, </a:t>
            </a:r>
            <a:r>
              <a:rPr lang="en-US" dirty="0"/>
              <a:t>speed of travel, </a:t>
            </a:r>
            <a:r>
              <a:rPr lang="en-US" dirty="0" smtClean="0"/>
              <a:t>terrain/geography &amp; environment </a:t>
            </a:r>
          </a:p>
          <a:p>
            <a:r>
              <a:rPr lang="en-US" dirty="0" smtClean="0"/>
              <a:t>ROW procurements need to be planned now </a:t>
            </a:r>
          </a:p>
          <a:p>
            <a:pPr lvl="1"/>
            <a:r>
              <a:rPr lang="en-US" dirty="0" smtClean="0"/>
              <a:t>This is a “Thiel add” based on last meeting’s discussion—probably the first “active point” in any future doc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1491734"/>
            <a:ext cx="210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≡ Right Of 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&amp;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Not 100% agreement in TAC on proposal </a:t>
            </a:r>
          </a:p>
          <a:p>
            <a:pPr lvl="1"/>
            <a:r>
              <a:rPr lang="en-US" dirty="0" smtClean="0"/>
              <a:t>Emotional content exists &amp; disagreements may be “static/unresolvable” </a:t>
            </a:r>
          </a:p>
          <a:p>
            <a:r>
              <a:rPr lang="en-US" dirty="0" smtClean="0"/>
              <a:t>Concerns expressed are:</a:t>
            </a:r>
          </a:p>
          <a:p>
            <a:r>
              <a:rPr lang="en-US" dirty="0" smtClean="0"/>
              <a:t>Right of Way (ROW) </a:t>
            </a:r>
          </a:p>
          <a:p>
            <a:pPr lvl="1"/>
            <a:r>
              <a:rPr lang="en-US" dirty="0" smtClean="0"/>
              <a:t>Potentially significant expansion of required purchase on radials </a:t>
            </a:r>
          </a:p>
          <a:p>
            <a:pPr lvl="1"/>
            <a:r>
              <a:rPr lang="en-US" dirty="0" smtClean="0"/>
              <a:t>Patchwork implementation by FFXCTY &amp; VA</a:t>
            </a:r>
          </a:p>
          <a:p>
            <a:pPr lvl="1"/>
            <a:r>
              <a:rPr lang="en-US" dirty="0" smtClean="0"/>
              <a:t>Uncertainty for planners, land use, businesses </a:t>
            </a:r>
          </a:p>
          <a:p>
            <a:r>
              <a:rPr lang="en-US" dirty="0" smtClean="0"/>
              <a:t>Funding diversion/opportunity cost </a:t>
            </a:r>
          </a:p>
          <a:p>
            <a:r>
              <a:rPr lang="en-US" dirty="0" smtClean="0"/>
              <a:t>Tech impacts to demand assumptions </a:t>
            </a:r>
          </a:p>
          <a:p>
            <a:pPr lvl="1"/>
            <a:r>
              <a:rPr lang="en-US" dirty="0" smtClean="0"/>
              <a:t>(Implicit in the proposal is a “need”) </a:t>
            </a:r>
          </a:p>
          <a:p>
            <a:r>
              <a:rPr lang="en-US" dirty="0" smtClean="0"/>
              <a:t>“Due Diligence” on the topic </a:t>
            </a:r>
          </a:p>
          <a:p>
            <a:pPr lvl="1"/>
            <a:r>
              <a:rPr lang="en-US" dirty="0" smtClean="0"/>
              <a:t>Specifically ROW need vs. “map”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15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(1)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Both the proposal &amp; concerns express valid points </a:t>
            </a:r>
          </a:p>
          <a:p>
            <a:r>
              <a:rPr lang="en-US" dirty="0" smtClean="0"/>
              <a:t>Given Mr. Tennyson’s numbers (separate document)…</a:t>
            </a:r>
          </a:p>
          <a:p>
            <a:pPr lvl="1"/>
            <a:r>
              <a:rPr lang="en-US" dirty="0" smtClean="0"/>
              <a:t>Rail $ &lt; bus operationally, Rail $ &gt; bus capital cost </a:t>
            </a:r>
          </a:p>
          <a:p>
            <a:pPr lvl="1"/>
            <a:r>
              <a:rPr lang="en-US" dirty="0" smtClean="0"/>
              <a:t>Rail, and obtaining ROW, appears to provide better service (With caveats) </a:t>
            </a:r>
          </a:p>
          <a:p>
            <a:pPr lvl="1"/>
            <a:r>
              <a:rPr lang="en-US" dirty="0" smtClean="0"/>
              <a:t>This appears to be a historically accurate condition </a:t>
            </a:r>
          </a:p>
          <a:p>
            <a:r>
              <a:rPr lang="en-US" dirty="0" smtClean="0"/>
              <a:t>Procurement of ROW desirable </a:t>
            </a:r>
          </a:p>
          <a:p>
            <a:pPr lvl="1"/>
            <a:r>
              <a:rPr lang="en-US" dirty="0" smtClean="0"/>
              <a:t>Dulles example (1960’s) </a:t>
            </a:r>
          </a:p>
          <a:p>
            <a:pPr lvl="1"/>
            <a:r>
              <a:rPr lang="en-US" dirty="0" smtClean="0"/>
              <a:t>Dependent on stable/forecast demand profile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6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(2)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diversion/opportunity cost is true, but—assuming proper “system engineering trades”—should not drive us </a:t>
            </a:r>
          </a:p>
          <a:p>
            <a:pPr lvl="1"/>
            <a:r>
              <a:rPr lang="en-US" dirty="0" smtClean="0"/>
              <a:t>Unless we believe key drivers behind the proposal are incorrect </a:t>
            </a:r>
          </a:p>
          <a:p>
            <a:r>
              <a:rPr lang="en-US" dirty="0" smtClean="0"/>
              <a:t>ROW patchwork/timeline/uncertainty </a:t>
            </a:r>
          </a:p>
          <a:p>
            <a:pPr lvl="1"/>
            <a:r>
              <a:rPr lang="en-US" dirty="0" smtClean="0"/>
              <a:t>Assumes poor implementation (Personal assessment </a:t>
            </a:r>
            <a:r>
              <a:rPr lang="en-US" dirty="0" smtClean="0">
                <a:sym typeface="Wingdings" pitchFamily="2" charset="2"/>
              </a:rPr>
              <a:t>&lt;==&gt; “Religious Debate” about </a:t>
            </a:r>
            <a:r>
              <a:rPr lang="en-US" dirty="0" err="1" smtClean="0">
                <a:sym typeface="Wingdings" pitchFamily="2" charset="2"/>
              </a:rPr>
              <a:t>govt</a:t>
            </a:r>
            <a:r>
              <a:rPr lang="en-US" dirty="0" smtClean="0">
                <a:sym typeface="Wingdings" pitchFamily="2" charset="2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6862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(3)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Tech Impacts </a:t>
            </a:r>
          </a:p>
          <a:p>
            <a:pPr lvl="1"/>
            <a:r>
              <a:rPr lang="en-US" dirty="0" smtClean="0"/>
              <a:t>Timeline (Using Dulles example) &gt; 40 years </a:t>
            </a:r>
          </a:p>
          <a:p>
            <a:pPr lvl="1"/>
            <a:r>
              <a:rPr lang="en-US" dirty="0" smtClean="0"/>
              <a:t> Tech development &amp; adoption rates exponential </a:t>
            </a:r>
          </a:p>
          <a:p>
            <a:pPr lvl="2"/>
            <a:r>
              <a:rPr lang="en-US" dirty="0" smtClean="0"/>
              <a:t>Moore’s Law (Special case of Wright’s Law) </a:t>
            </a:r>
          </a:p>
          <a:p>
            <a:pPr lvl="1"/>
            <a:r>
              <a:rPr lang="en-US" dirty="0" smtClean="0"/>
              <a:t>Implications of </a:t>
            </a:r>
            <a:r>
              <a:rPr lang="en-US" dirty="0" err="1" smtClean="0"/>
              <a:t>Telepresence</a:t>
            </a:r>
            <a:r>
              <a:rPr lang="en-US" dirty="0" smtClean="0"/>
              <a:t>* (Telework) likely large </a:t>
            </a:r>
          </a:p>
          <a:p>
            <a:pPr lvl="2"/>
            <a:r>
              <a:rPr lang="en-US" dirty="0" err="1" smtClean="0"/>
              <a:t>Millennials</a:t>
            </a:r>
            <a:r>
              <a:rPr lang="en-US" dirty="0" smtClean="0"/>
              <a:t> (Gen Y, etc.) and/or successors may </a:t>
            </a:r>
            <a:r>
              <a:rPr lang="en-US" b="1" i="1" u="sng" dirty="0" smtClean="0"/>
              <a:t>prefer</a:t>
            </a:r>
            <a:r>
              <a:rPr lang="en-US" dirty="0" smtClean="0"/>
              <a:t> </a:t>
            </a:r>
            <a:r>
              <a:rPr lang="en-US" dirty="0" err="1" smtClean="0"/>
              <a:t>telemeetings</a:t>
            </a:r>
            <a:r>
              <a:rPr lang="en-US" dirty="0" smtClean="0"/>
              <a:t> to direct interaction </a:t>
            </a:r>
          </a:p>
          <a:p>
            <a:pPr lvl="2"/>
            <a:r>
              <a:rPr lang="en-US" dirty="0" smtClean="0"/>
              <a:t>FIOS/</a:t>
            </a:r>
            <a:r>
              <a:rPr lang="en-US" dirty="0" err="1" smtClean="0"/>
              <a:t>Xfinity</a:t>
            </a:r>
            <a:r>
              <a:rPr lang="en-US" dirty="0" smtClean="0"/>
              <a:t> bandwidth &amp; time delays now support HIL** operations </a:t>
            </a:r>
          </a:p>
          <a:p>
            <a:pPr lvl="1"/>
            <a:r>
              <a:rPr lang="en-US" dirty="0" smtClean="0"/>
              <a:t>“Robot” vehicles TBD, but “autopilots” likely </a:t>
            </a:r>
          </a:p>
          <a:p>
            <a:pPr lvl="2"/>
            <a:r>
              <a:rPr lang="en-US" dirty="0" smtClean="0"/>
              <a:t>Traffic density, other effects TBD </a:t>
            </a:r>
          </a:p>
          <a:p>
            <a:pPr lvl="3"/>
            <a:r>
              <a:rPr lang="en-US" dirty="0" smtClean="0"/>
              <a:t>Human factors may be largest limitation </a:t>
            </a:r>
          </a:p>
          <a:p>
            <a:pPr lvl="4"/>
            <a:r>
              <a:rPr lang="en-US" dirty="0" smtClean="0"/>
              <a:t>i.e. Robots can tolerate </a:t>
            </a:r>
            <a:r>
              <a:rPr lang="en-US" dirty="0" err="1" smtClean="0"/>
              <a:t>Disneys</a:t>
            </a:r>
            <a:r>
              <a:rPr lang="en-US" dirty="0" smtClean="0"/>
              <a:t>’ “Mr. Toad’s Wild Ride”, can you? </a:t>
            </a:r>
          </a:p>
          <a:p>
            <a:pPr lvl="3"/>
            <a:r>
              <a:rPr lang="en-US" dirty="0" smtClean="0"/>
              <a:t>UAVs (Predators , et al) growth vs. other military vehicles </a:t>
            </a:r>
          </a:p>
          <a:p>
            <a:r>
              <a:rPr lang="en-US" dirty="0" smtClean="0"/>
              <a:t>Conclusion: Long term (20+ </a:t>
            </a:r>
            <a:r>
              <a:rPr lang="en-US" dirty="0" err="1" smtClean="0"/>
              <a:t>yr</a:t>
            </a:r>
            <a:r>
              <a:rPr lang="en-US" dirty="0" smtClean="0"/>
              <a:t>) demand profile NOT predictable </a:t>
            </a:r>
          </a:p>
          <a:p>
            <a:pPr lvl="1"/>
            <a:r>
              <a:rPr lang="en-US" dirty="0" smtClean="0"/>
              <a:t>e.g. Digital TV conversion… </a:t>
            </a:r>
          </a:p>
          <a:p>
            <a:pPr lvl="2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6019800"/>
            <a:ext cx="75438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*Refs: Prof. T. Sheridan, MIT Man Machine Sys. Lab, E. Thiel, MS Thesis 1983, MIT SSL </a:t>
            </a:r>
          </a:p>
          <a:p>
            <a:r>
              <a:rPr lang="en-US" sz="1400" dirty="0" smtClean="0"/>
              <a:t>** Human In Loop, &amp; assumes likely future QOS (Quality of Service) implementation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908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(4)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Due Diligence </a:t>
            </a:r>
          </a:p>
          <a:p>
            <a:pPr lvl="1"/>
            <a:r>
              <a:rPr lang="en-US" dirty="0" smtClean="0"/>
              <a:t>Assertion: This concern is “true”…on both “sides of the fence” </a:t>
            </a:r>
          </a:p>
          <a:p>
            <a:pPr lvl="2"/>
            <a:r>
              <a:rPr lang="en-US" dirty="0" smtClean="0"/>
              <a:t>We, probably, do not have a full “handle” on the full ROW requirements of the initial proposal </a:t>
            </a:r>
          </a:p>
          <a:p>
            <a:pPr lvl="2"/>
            <a:r>
              <a:rPr lang="en-US" dirty="0" smtClean="0"/>
              <a:t>We do not have the equivalent assessment for the concerns either </a:t>
            </a:r>
          </a:p>
          <a:p>
            <a:pPr lvl="3"/>
            <a:r>
              <a:rPr lang="en-US" dirty="0" smtClean="0"/>
              <a:t>i.e. Future demand and “tech implications” </a:t>
            </a:r>
          </a:p>
          <a:p>
            <a:pPr lvl="1"/>
            <a:r>
              <a:rPr lang="en-US" dirty="0" smtClean="0"/>
              <a:t>Question: Tech impact implications for transit demand and ROW?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.g. Demand may increase, but “road efficiency” might increase as well </a:t>
            </a:r>
          </a:p>
          <a:p>
            <a:r>
              <a:rPr lang="en-US" dirty="0" smtClean="0"/>
              <a:t>So, what do we do?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61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940</Words>
  <Application>Microsoft Office PowerPoint</Application>
  <PresentationFormat>On-screen Show (4:3)</PresentationFormat>
  <Paragraphs>115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Thoughts on the  Cohn-Tennyson Proposal </vt:lpstr>
      <vt:lpstr>Original Tasking </vt:lpstr>
      <vt:lpstr>Important “Subtext” </vt:lpstr>
      <vt:lpstr>Current Proposal Points </vt:lpstr>
      <vt:lpstr>Situation &amp; Concerns </vt:lpstr>
      <vt:lpstr>Assessment (1)  </vt:lpstr>
      <vt:lpstr>Assessment (2)  </vt:lpstr>
      <vt:lpstr>Assessment (3)  </vt:lpstr>
      <vt:lpstr>Assessment (4)  </vt:lpstr>
      <vt:lpstr>Observations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the  Cohn-Tennyson Proposal</dc:title>
  <dc:creator>Eric</dc:creator>
  <cp:lastModifiedBy>Parnes, Jeffrey - ETA CTR</cp:lastModifiedBy>
  <cp:revision>53</cp:revision>
  <dcterms:created xsi:type="dcterms:W3CDTF">2013-05-21T01:09:47Z</dcterms:created>
  <dcterms:modified xsi:type="dcterms:W3CDTF">2013-05-22T15:55:57Z</dcterms:modified>
</cp:coreProperties>
</file>