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4" r:id="rId3"/>
    <p:sldId id="280" r:id="rId4"/>
    <p:sldId id="270" r:id="rId5"/>
    <p:sldId id="271" r:id="rId6"/>
    <p:sldId id="272" r:id="rId7"/>
    <p:sldId id="297" r:id="rId8"/>
    <p:sldId id="281" r:id="rId9"/>
    <p:sldId id="275" r:id="rId10"/>
    <p:sldId id="263" r:id="rId11"/>
    <p:sldId id="264" r:id="rId12"/>
    <p:sldId id="274" r:id="rId13"/>
    <p:sldId id="282" r:id="rId14"/>
    <p:sldId id="266" r:id="rId15"/>
    <p:sldId id="277" r:id="rId16"/>
    <p:sldId id="259" r:id="rId17"/>
    <p:sldId id="294" r:id="rId18"/>
    <p:sldId id="265" r:id="rId19"/>
    <p:sldId id="262" r:id="rId20"/>
    <p:sldId id="257" r:id="rId21"/>
    <p:sldId id="321" r:id="rId22"/>
    <p:sldId id="299" r:id="rId23"/>
    <p:sldId id="300" r:id="rId24"/>
    <p:sldId id="258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98" d="100"/>
          <a:sy n="98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F998-CBAB-4CAE-B08B-D080A16B52CF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BA39-850A-4838-8D0F-F428C05A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DABC6-4C9E-4D6B-B72E-9A900B7ACF0B}" type="datetimeFigureOut">
              <a:rPr lang="en-US" smtClean="0"/>
              <a:t>21 Sep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0uPtZ2lDaA" TargetMode="Externa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llydistrict.org/" TargetMode="External"/><Relationship Id="rId3" Type="http://schemas.openxmlformats.org/officeDocument/2006/relationships/hyperlink" Target="http://www.virginiadot.org/projects/northern%20virginia/default.as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land-use and transportation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Neighbors</a:t>
            </a:r>
          </a:p>
          <a:p>
            <a:r>
              <a:rPr lang="en-US" dirty="0" smtClean="0"/>
              <a:t>jimneighbors@verizon.net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Loudoun County: Dulles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41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500% increase of population since 2002</a:t>
            </a:r>
          </a:p>
          <a:p>
            <a:r>
              <a:rPr lang="en-US" dirty="0"/>
              <a:t>32.5 years old median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Health care and aviation cargo jobs growing</a:t>
            </a:r>
          </a:p>
          <a:p>
            <a:r>
              <a:rPr lang="en-US" dirty="0" smtClean="0"/>
              <a:t>Projected 42K jobs in 2040</a:t>
            </a:r>
          </a:p>
          <a:p>
            <a:r>
              <a:rPr lang="en-US" dirty="0"/>
              <a:t>Over 17K housing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33K housing units in the “pipeline” in LC</a:t>
            </a:r>
          </a:p>
          <a:p>
            <a:r>
              <a:rPr lang="en-US" dirty="0" smtClean="0">
                <a:hlinkClick r:id="rId2"/>
              </a:rPr>
              <a:t>YouTube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1371600"/>
            <a:ext cx="3962400" cy="533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1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Dulles Airport: </a:t>
            </a:r>
            <a:r>
              <a:rPr lang="en-US" sz="3200" dirty="0"/>
              <a:t>Dulles Air Cargo, Passenger</a:t>
            </a:r>
            <a:r>
              <a:rPr lang="en-US" sz="3200" dirty="0" smtClean="0"/>
              <a:t>, and Metro Access Highway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4196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2014: 21.6 M passengers</a:t>
            </a:r>
          </a:p>
          <a:p>
            <a:r>
              <a:rPr lang="en-US" dirty="0" smtClean="0"/>
              <a:t>2040: 37.8 M passengers</a:t>
            </a:r>
          </a:p>
          <a:p>
            <a:r>
              <a:rPr lang="en-US" dirty="0" smtClean="0"/>
              <a:t>Economic Engine of Northern Virginia if not Virginia</a:t>
            </a:r>
          </a:p>
          <a:p>
            <a:r>
              <a:rPr lang="en-US" dirty="0" smtClean="0"/>
              <a:t>Air Cargo Support for North-South Corridor</a:t>
            </a:r>
          </a:p>
          <a:p>
            <a:r>
              <a:rPr lang="en-US" dirty="0" smtClean="0"/>
              <a:t>5 options include no-build</a:t>
            </a:r>
          </a:p>
          <a:p>
            <a:r>
              <a:rPr lang="en-US" dirty="0" smtClean="0"/>
              <a:t>Costs: $239-936M for each option</a:t>
            </a:r>
          </a:p>
          <a:p>
            <a:r>
              <a:rPr lang="en-US" dirty="0" smtClean="0"/>
              <a:t>Keeps traffic at Level of Service “C” on most roads</a:t>
            </a:r>
          </a:p>
          <a:p>
            <a:r>
              <a:rPr lang="en-US" dirty="0" smtClean="0"/>
              <a:t>Environmental Impact Study (EIS) is TBD</a:t>
            </a:r>
            <a:endParaRPr lang="en-US" dirty="0"/>
          </a:p>
        </p:txBody>
      </p:sp>
      <p:pic>
        <p:nvPicPr>
          <p:cNvPr id="5" name="Picture 8" descr="N:\45607-007\Engineering\Environmental\Partnering Meeting 13-Nov-2013\StudyA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794725"/>
            <a:ext cx="3113315" cy="238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" y="1600200"/>
            <a:ext cx="4162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75"/>
          <a:stretch/>
        </p:blipFill>
        <p:spPr bwMode="auto">
          <a:xfrm>
            <a:off x="2133600" y="5210175"/>
            <a:ext cx="1997529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96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Metro Silver Line Phase II</a:t>
            </a:r>
            <a:br>
              <a:rPr lang="en-US" dirty="0" smtClean="0"/>
            </a:br>
            <a:r>
              <a:rPr lang="en-US" dirty="0" smtClean="0"/>
              <a:t>As of January 2015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442791" cy="332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1654629"/>
            <a:ext cx="441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Aerial </a:t>
            </a:r>
            <a:r>
              <a:rPr lang="en-US" dirty="0" err="1" smtClean="0"/>
              <a:t>guideway</a:t>
            </a:r>
            <a:r>
              <a:rPr lang="en-US" dirty="0" smtClean="0"/>
              <a:t> under construction</a:t>
            </a:r>
          </a:p>
          <a:p>
            <a:r>
              <a:rPr lang="en-US" dirty="0" smtClean="0"/>
              <a:t>Construction at 1%</a:t>
            </a:r>
          </a:p>
          <a:p>
            <a:r>
              <a:rPr lang="en-US" dirty="0" smtClean="0"/>
              <a:t>Two garages </a:t>
            </a:r>
          </a:p>
          <a:p>
            <a:pPr lvl="1"/>
            <a:r>
              <a:rPr lang="en-US" dirty="0" smtClean="0"/>
              <a:t>Innovation Center Station ($57M)</a:t>
            </a:r>
          </a:p>
          <a:p>
            <a:pPr lvl="1"/>
            <a:r>
              <a:rPr lang="en-US" dirty="0" smtClean="0"/>
              <a:t>Herndon ($58.7 M) </a:t>
            </a:r>
          </a:p>
          <a:p>
            <a:pPr lvl="1"/>
            <a:r>
              <a:rPr lang="en-US" dirty="0" smtClean="0"/>
              <a:t>Construction starts March 2016</a:t>
            </a:r>
          </a:p>
          <a:p>
            <a:r>
              <a:rPr lang="en-US" dirty="0" smtClean="0"/>
              <a:t>Completion from 2018 to 2020</a:t>
            </a: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5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SULLY District</a:t>
            </a:r>
            <a:br>
              <a:rPr lang="en-US" dirty="0" smtClean="0"/>
            </a:br>
            <a:r>
              <a:rPr lang="en-US" dirty="0" err="1" smtClean="0"/>
              <a:t>fairfax</a:t>
            </a:r>
            <a:r>
              <a:rPr lang="en-US" dirty="0" smtClean="0"/>
              <a:t>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2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Sully District Population Growth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1230"/>
              </p:ext>
            </p:extLst>
          </p:nvPr>
        </p:nvGraphicFramePr>
        <p:xfrm>
          <a:off x="1219199" y="1506360"/>
          <a:ext cx="4191001" cy="2259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750"/>
                <a:gridCol w="1135063"/>
                <a:gridCol w="1076854"/>
                <a:gridCol w="931334"/>
              </a:tblGrid>
              <a:tr h="3445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Sully District </a:t>
                      </a:r>
                      <a:r>
                        <a:rPr lang="en-US" sz="1600" dirty="0" smtClean="0">
                          <a:effectLst/>
                        </a:rPr>
                        <a:t> Population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Population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Households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Housing Units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</a:tr>
              <a:tr h="34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129,582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42,042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42,603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</a:tr>
              <a:tr h="34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130,820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42,493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43,067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</a:tr>
              <a:tr h="34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2030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140,810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46,216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46,875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</a:tr>
              <a:tr h="344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2040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150,058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49,665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50,403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31530"/>
              </p:ext>
            </p:extLst>
          </p:nvPr>
        </p:nvGraphicFramePr>
        <p:xfrm>
          <a:off x="5562600" y="1524000"/>
          <a:ext cx="2667000" cy="4191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439"/>
                <a:gridCol w="653761"/>
                <a:gridCol w="685800"/>
              </a:tblGrid>
              <a:tr h="720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Ages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</a:t>
                      </a:r>
                      <a:r>
                        <a:rPr lang="en-US" sz="1800" dirty="0" smtClean="0">
                          <a:effectLst/>
                        </a:rPr>
                        <a:t>in </a:t>
                      </a:r>
                      <a:r>
                        <a:rPr lang="en-US" sz="1800" dirty="0">
                          <a:effectLst/>
                        </a:rPr>
                        <a:t>2013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% in </a:t>
                      </a: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15-20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20-24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25-34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35-44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45-54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55-64-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3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 and above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70099"/>
              </p:ext>
            </p:extLst>
          </p:nvPr>
        </p:nvGraphicFramePr>
        <p:xfrm>
          <a:off x="1209773" y="3795903"/>
          <a:ext cx="4200427" cy="2944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288"/>
                <a:gridCol w="136513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 or Ethnicity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of Sully </a:t>
                      </a:r>
                      <a:r>
                        <a:rPr lang="en-US" sz="1400" dirty="0" smtClean="0">
                          <a:effectLst/>
                        </a:rPr>
                        <a:t>Population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White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African American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American Indian and Alaska Native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Pacific Islander or Hawaiian native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Asian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other race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or more races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 or Latino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0" y="4992277"/>
            <a:ext cx="1295400" cy="4572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Sully Woodlands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" y="1352561"/>
            <a:ext cx="4134163" cy="520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121128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4,400 </a:t>
            </a:r>
            <a:r>
              <a:rPr lang="en-US" sz="2800" dirty="0">
                <a:latin typeface="Arial" charset="0"/>
              </a:rPr>
              <a:t>acres of parkland </a:t>
            </a:r>
            <a:endParaRPr lang="en-US" sz="28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43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175 acres of active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Over 20 miles of new trails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</a:rPr>
              <a:t>78% undisturbed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8"/>
            <a:ext cx="9111087" cy="68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410200" y="5170714"/>
            <a:ext cx="2133600" cy="914400"/>
          </a:xfrm>
          <a:prstGeom prst="wedgeRectCallout">
            <a:avLst>
              <a:gd name="adj1" fmla="val -96683"/>
              <a:gd name="adj2" fmla="val -17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Proposed Preserve of </a:t>
            </a:r>
            <a:r>
              <a:rPr lang="en-US" dirty="0" err="1" smtClean="0"/>
              <a:t>Westfields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2057400" y="4354286"/>
            <a:ext cx="2133600" cy="1273628"/>
          </a:xfrm>
          <a:prstGeom prst="wedgeRectCallout">
            <a:avLst>
              <a:gd name="adj1" fmla="val 45155"/>
              <a:gd name="adj2" fmla="val -109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Aerospace Corp Phase I Completion; Phase II TBD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41515" y="3272758"/>
            <a:ext cx="2068286" cy="1019736"/>
          </a:xfrm>
          <a:prstGeom prst="wedgeRectCallout">
            <a:avLst>
              <a:gd name="adj1" fmla="val 124117"/>
              <a:gd name="adj2" fmla="val -38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Office Building Construction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400800" y="3378094"/>
            <a:ext cx="2133600" cy="914400"/>
          </a:xfrm>
          <a:prstGeom prst="wedgeRectCallout">
            <a:avLst>
              <a:gd name="adj1" fmla="val -123724"/>
              <a:gd name="adj2" fmla="val -36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Proposed </a:t>
            </a:r>
            <a:r>
              <a:rPr lang="en-US" dirty="0" err="1" smtClean="0"/>
              <a:t>Wegmans</a:t>
            </a:r>
            <a:r>
              <a:rPr lang="en-US" dirty="0" smtClean="0"/>
              <a:t> (Unknown Date)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2770" y="35858"/>
            <a:ext cx="2621230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Land-Use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62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4690" y="-244489"/>
            <a:ext cx="5422775" cy="8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Chantilly </a:t>
            </a:r>
            <a:r>
              <a:rPr lang="en-US" dirty="0" err="1" smtClean="0"/>
              <a:t>Wegemans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7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246880" cy="40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Mountain Road District Park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35052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 acres</a:t>
            </a:r>
          </a:p>
          <a:p>
            <a:r>
              <a:rPr lang="en-US" dirty="0" smtClean="0"/>
              <a:t>Lighted athletic fields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Picnic areas</a:t>
            </a:r>
          </a:p>
          <a:p>
            <a:r>
              <a:rPr lang="en-US" dirty="0" smtClean="0"/>
              <a:t>Flex space</a:t>
            </a:r>
          </a:p>
          <a:p>
            <a:r>
              <a:rPr lang="en-US" dirty="0" smtClean="0"/>
              <a:t>Natural resource management</a:t>
            </a:r>
          </a:p>
          <a:p>
            <a:r>
              <a:rPr lang="en-US" dirty="0" smtClean="0"/>
              <a:t>Trails</a:t>
            </a:r>
          </a:p>
          <a:p>
            <a:r>
              <a:rPr lang="en-US" dirty="0" smtClean="0"/>
              <a:t>Probably 2020 or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1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0"/>
          <a:stretch/>
        </p:blipFill>
        <p:spPr bwMode="auto">
          <a:xfrm>
            <a:off x="4687262" y="1447800"/>
            <a:ext cx="44785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5" b="11446"/>
          <a:stretch/>
        </p:blipFill>
        <p:spPr bwMode="auto">
          <a:xfrm>
            <a:off x="4704164" y="4267200"/>
            <a:ext cx="44398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1817" y="0"/>
            <a:ext cx="4192183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Preserve at </a:t>
            </a:r>
            <a:r>
              <a:rPr lang="en-US" sz="4400" dirty="0" err="1" smtClean="0"/>
              <a:t>Westfields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13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Gross National Product (GDP) by State</a:t>
            </a:r>
            <a:endParaRPr lang="en-US" dirty="0"/>
          </a:p>
        </p:txBody>
      </p:sp>
      <p:pic>
        <p:nvPicPr>
          <p:cNvPr id="1026" name="Picture 2" descr="https://img.washingtonpost.com/news/digger/wp-content/uploads/sites/31/2015/06/GDPMa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8469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0" y="1752600"/>
            <a:ext cx="4190999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Ranked 48</a:t>
            </a:r>
            <a:r>
              <a:rPr lang="en-US" baseline="30000" dirty="0" smtClean="0"/>
              <a:t>th</a:t>
            </a:r>
            <a:r>
              <a:rPr lang="en-US" dirty="0" smtClean="0"/>
              <a:t> state for real GDP in 2014</a:t>
            </a:r>
          </a:p>
          <a:p>
            <a:pPr lvl="1"/>
            <a:r>
              <a:rPr lang="en-US" dirty="0" smtClean="0"/>
              <a:t>Only ahead of AL and MS</a:t>
            </a:r>
          </a:p>
          <a:p>
            <a:r>
              <a:rPr lang="en-US" dirty="0" smtClean="0"/>
              <a:t>Mainly due to federal employment and contracting cuts</a:t>
            </a:r>
          </a:p>
          <a:p>
            <a:r>
              <a:rPr lang="en-US" dirty="0" smtClean="0"/>
              <a:t>Seeking new business opportunities by state leadership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917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8"/>
            <a:ext cx="9111087" cy="68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79771" y="4345159"/>
            <a:ext cx="2133600" cy="1215679"/>
          </a:xfrm>
          <a:prstGeom prst="wedgeRectCallout">
            <a:avLst>
              <a:gd name="adj1" fmla="val -110459"/>
              <a:gd name="adj2" fmla="val 120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I-66/Braddock Road/RT-28: Design is underway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629399" y="2819400"/>
            <a:ext cx="2383971" cy="990600"/>
          </a:xfrm>
          <a:prstGeom prst="wedgeRectCallout">
            <a:avLst>
              <a:gd name="adj1" fmla="val -113007"/>
              <a:gd name="adj2" fmla="val -17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Walney</a:t>
            </a:r>
            <a:r>
              <a:rPr lang="en-US" dirty="0" smtClean="0"/>
              <a:t> Road Bridge</a:t>
            </a:r>
          </a:p>
          <a:p>
            <a:pPr algn="ctr"/>
            <a:r>
              <a:rPr lang="en-US" dirty="0" smtClean="0"/>
              <a:t>4 Lanes/Bike Path:</a:t>
            </a:r>
          </a:p>
          <a:p>
            <a:pPr algn="ctr"/>
            <a:r>
              <a:rPr lang="en-US" dirty="0"/>
              <a:t>Dec 14 – Sept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752600" y="5560838"/>
            <a:ext cx="2416629" cy="1297162"/>
          </a:xfrm>
          <a:prstGeom prst="wedgeRectCallout">
            <a:avLst>
              <a:gd name="adj1" fmla="val -37072"/>
              <a:gd name="adj2" fmla="val -24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PV Road/Braddock Road Roundabout: </a:t>
            </a:r>
          </a:p>
          <a:p>
            <a:pPr algn="ctr"/>
            <a:r>
              <a:rPr lang="en-US" dirty="0" smtClean="0"/>
              <a:t>June 2015 – Spring 2016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74171" y="152400"/>
            <a:ext cx="2133600" cy="1447800"/>
          </a:xfrm>
          <a:prstGeom prst="wedgeRectCallout">
            <a:avLst>
              <a:gd name="adj1" fmla="val 116582"/>
              <a:gd name="adj2" fmla="val -19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RT-50 Widening</a:t>
            </a:r>
          </a:p>
          <a:p>
            <a:pPr algn="ctr"/>
            <a:r>
              <a:rPr lang="en-US" dirty="0" smtClean="0"/>
              <a:t>6 Lanes/Bike Path:</a:t>
            </a:r>
          </a:p>
          <a:p>
            <a:pPr algn="ctr"/>
            <a:r>
              <a:rPr lang="en-US" dirty="0" smtClean="0"/>
              <a:t>Dec 2015 Completion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-32657" y="3505200"/>
            <a:ext cx="2068286" cy="1019736"/>
          </a:xfrm>
          <a:prstGeom prst="wedgeRectCallout">
            <a:avLst>
              <a:gd name="adj1" fmla="val 18854"/>
              <a:gd name="adj2" fmla="val -149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Pleasant Forest Project: Bike Path </a:t>
            </a:r>
          </a:p>
          <a:p>
            <a:pPr algn="ctr"/>
            <a:r>
              <a:rPr lang="en-US" dirty="0" smtClean="0"/>
              <a:t>July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8463" y="35858"/>
            <a:ext cx="4065537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Transportation </a:t>
            </a:r>
            <a:endParaRPr lang="en-US" sz="4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977486" y="5918306"/>
            <a:ext cx="2133600" cy="607840"/>
          </a:xfrm>
          <a:prstGeom prst="wedgeRectCallout">
            <a:avLst>
              <a:gd name="adj1" fmla="val -99234"/>
              <a:gd name="adj2" fmla="val 47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I-66 ATM: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4" cy="68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0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I-66 Corridor Improvement: Alternative 2A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6193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3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1429189"/>
            <a:ext cx="9144000" cy="54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I-66 Corridor Improvement: Alternative 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8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Organizations and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Western Fairfax County Citizens Association (WFCCA) Land-Use Committee</a:t>
            </a:r>
          </a:p>
          <a:p>
            <a:pPr lvl="1"/>
            <a:r>
              <a:rPr lang="en-US" dirty="0" smtClean="0"/>
              <a:t>Third Tuesday of the month</a:t>
            </a:r>
          </a:p>
          <a:p>
            <a:pPr lvl="1"/>
            <a:r>
              <a:rPr lang="en-US" dirty="0" smtClean="0"/>
              <a:t>7:00 PM</a:t>
            </a:r>
          </a:p>
          <a:p>
            <a:pPr lvl="1"/>
            <a:r>
              <a:rPr lang="en-US" dirty="0" smtClean="0"/>
              <a:t>Sully Government Center </a:t>
            </a:r>
          </a:p>
          <a:p>
            <a:r>
              <a:rPr lang="en-US" dirty="0" smtClean="0"/>
              <a:t>Sully District Council (SDC)</a:t>
            </a:r>
          </a:p>
          <a:p>
            <a:pPr lvl="1"/>
            <a:r>
              <a:rPr lang="en-US" dirty="0" smtClean="0">
                <a:hlinkClick r:id="rId2"/>
              </a:rPr>
              <a:t>http://www.sullydistrict.org</a:t>
            </a:r>
            <a:endParaRPr lang="en-US" dirty="0" smtClean="0"/>
          </a:p>
          <a:p>
            <a:pPr lvl="1"/>
            <a:r>
              <a:rPr lang="en-US" dirty="0" smtClean="0"/>
              <a:t>Fourth Wednesday of the month</a:t>
            </a:r>
          </a:p>
          <a:p>
            <a:pPr lvl="1"/>
            <a:r>
              <a:rPr lang="en-US" dirty="0" smtClean="0"/>
              <a:t>7:00 PM</a:t>
            </a:r>
          </a:p>
          <a:p>
            <a:pPr lvl="1"/>
            <a:r>
              <a:rPr lang="en-US" dirty="0" smtClean="0"/>
              <a:t>Sully Government Center</a:t>
            </a:r>
          </a:p>
          <a:p>
            <a:r>
              <a:rPr lang="en-US" dirty="0" smtClean="0"/>
              <a:t>VDOT Projects (Northern Virginia)</a:t>
            </a:r>
          </a:p>
          <a:p>
            <a:pPr lvl="1"/>
            <a:r>
              <a:rPr lang="en-US" dirty="0" smtClean="0">
                <a:hlinkClick r:id="rId3"/>
              </a:rPr>
              <a:t>http://www.virginiadot.org/projects/northern%20virginia/default.asp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867400"/>
            <a:ext cx="5748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Everyone is welcome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1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Economic Growth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7695" cy="486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Economic Growth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55126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9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Economic Growth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9" y="1447800"/>
            <a:ext cx="869985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Northern Virginia Population Growth Changes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33522"/>
              </p:ext>
            </p:extLst>
          </p:nvPr>
        </p:nvGraphicFramePr>
        <p:xfrm>
          <a:off x="228600" y="1865034"/>
          <a:ext cx="8458198" cy="4708521"/>
        </p:xfrm>
        <a:graphic>
          <a:graphicData uri="http://schemas.openxmlformats.org/drawingml/2006/table">
            <a:tbl>
              <a:tblPr/>
              <a:tblGrid>
                <a:gridCol w="1208314"/>
                <a:gridCol w="1208314"/>
                <a:gridCol w="1208314"/>
                <a:gridCol w="1208314"/>
                <a:gridCol w="1208314"/>
                <a:gridCol w="1208314"/>
                <a:gridCol w="1208314"/>
              </a:tblGrid>
              <a:tr h="28413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Locality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percent change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Loudoun County,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315,505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326,900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338,165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350,959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363,050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15.07%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Manassas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38276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39,358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40,742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41,725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42,081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9.94%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52767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Prince William County,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406,370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420,004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431,226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440,166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446,094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9.78%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52767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Falls Church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12,446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12720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13,136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13,469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13,601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9.28%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52767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Arlington County,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209,395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216,603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221,947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226,012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226,908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8.36%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Fairfax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22,604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22,792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23,461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24,194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24,483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8.31%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Alexandria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140,829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144,461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146,934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149,312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150,575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6.92%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Manassas Park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14,409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14,891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15,079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15,409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15,174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5.31%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Winchester city,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26,183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26,756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27,178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27,497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27,543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5.19%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  <a:tr h="4059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Fairfax County, Virginia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1,086,723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1,105,624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1,121,050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1,134,423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1,137,538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4.68%</a:t>
                      </a:r>
                    </a:p>
                  </a:txBody>
                  <a:tcPr marL="40591" marR="40591" marT="20295" marB="202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5F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1425518"/>
            <a:ext cx="57896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cs typeface="Arial" pitchFamily="34" charset="0"/>
              </a:rPr>
              <a:t>Population Numbers in Northern Virginia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8077200" cy="28886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670" y="2225737"/>
            <a:ext cx="8077200" cy="28886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LOUDOUN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Loudoun County Population Growth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0" y="4114800"/>
            <a:ext cx="4362339" cy="20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54770" y="1752600"/>
            <a:ext cx="4489229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Significant increase of population since 2000</a:t>
            </a:r>
          </a:p>
          <a:p>
            <a:r>
              <a:rPr lang="en-US" dirty="0" smtClean="0"/>
              <a:t>More diverse especially with the Asian population </a:t>
            </a:r>
          </a:p>
          <a:p>
            <a:r>
              <a:rPr lang="en-US" dirty="0" smtClean="0"/>
              <a:t>Planned communities such as Sterling Park and Sugarland Run as well as Dulles International Airport responsible for early population growth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114800" cy="1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0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41097</TotalTime>
  <Words>758</Words>
  <Application>Microsoft Macintosh PowerPoint</Application>
  <PresentationFormat>On-screen Show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Local land-use and transportation</vt:lpstr>
      <vt:lpstr>Gross National Product (GDP) by State</vt:lpstr>
      <vt:lpstr>Virginia</vt:lpstr>
      <vt:lpstr>Virginia Economic Growth</vt:lpstr>
      <vt:lpstr>Virginia Economic Growth</vt:lpstr>
      <vt:lpstr>Virginia Economic Growth</vt:lpstr>
      <vt:lpstr>Northern Virginia Population Growth Changes </vt:lpstr>
      <vt:lpstr>LOUDOUN COUNTY</vt:lpstr>
      <vt:lpstr>Loudoun County Population Growth</vt:lpstr>
      <vt:lpstr>Loudoun County: Dulles Community</vt:lpstr>
      <vt:lpstr>Dulles Airport: Dulles Air Cargo, Passenger, and Metro Access Highway </vt:lpstr>
      <vt:lpstr>Metro Silver Line Phase II As of January 2015</vt:lpstr>
      <vt:lpstr>SULLY District fairfax county</vt:lpstr>
      <vt:lpstr>Sully District Population Growth</vt:lpstr>
      <vt:lpstr>Sully Woodlands </vt:lpstr>
      <vt:lpstr>PowerPoint Presentation</vt:lpstr>
      <vt:lpstr>Proposed Chantilly Wegemans </vt:lpstr>
      <vt:lpstr>Mountain Road District Park</vt:lpstr>
      <vt:lpstr>PowerPoint Presentation</vt:lpstr>
      <vt:lpstr>PowerPoint Presentation</vt:lpstr>
      <vt:lpstr>PowerPoint Presentation</vt:lpstr>
      <vt:lpstr>I-66 Corridor Improvement: Alternative 2A</vt:lpstr>
      <vt:lpstr>I-66 Corridor Improvement: Alternative 2B</vt:lpstr>
      <vt:lpstr>Organizations and Meetings</vt:lpstr>
      <vt:lpstr>Back-Up Slides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Neighbors</dc:creator>
  <cp:lastModifiedBy>Jeffrey Parnes</cp:lastModifiedBy>
  <cp:revision>151</cp:revision>
  <dcterms:created xsi:type="dcterms:W3CDTF">2014-11-27T17:30:51Z</dcterms:created>
  <dcterms:modified xsi:type="dcterms:W3CDTF">2015-09-21T21:24:26Z</dcterms:modified>
</cp:coreProperties>
</file>