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99CCFF"/>
            </a:gs>
            <a:gs pos="100000">
              <a:srgbClr val="FFFFC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130 Sullyfield Circle Chantilly, VA   20151"/>
          <p:cNvSpPr txBox="1"/>
          <p:nvPr/>
        </p:nvSpPr>
        <p:spPr>
          <a:xfrm>
            <a:off x="7163224" y="914400"/>
            <a:ext cx="186330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i="1" sz="1400"/>
            </a:pPr>
            <a:r>
              <a:t>14130 Sullyfield Circle</a:t>
            </a:r>
            <a:br/>
            <a:r>
              <a:t>Chantilly, VA   20151</a:t>
            </a:r>
          </a:p>
        </p:txBody>
      </p:sp>
      <p:pic>
        <p:nvPicPr>
          <p:cNvPr id="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76200"/>
            <a:ext cx="285750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What is Monster Mini Golf?…"/>
          <p:cNvSpPr txBox="1"/>
          <p:nvPr>
            <p:ph type="body" sz="half" idx="4294967295"/>
          </p:nvPr>
        </p:nvSpPr>
        <p:spPr>
          <a:xfrm>
            <a:off x="76200" y="1524000"/>
            <a:ext cx="5029200" cy="3429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400"/>
              </a:spcBef>
              <a:buSzTx/>
              <a:buNone/>
              <a:defRPr sz="2400">
                <a:solidFill>
                  <a:srgbClr val="993300"/>
                </a:solidFill>
              </a:defRPr>
            </a:pPr>
            <a:r>
              <a:t>What is Monster Mini Golf?</a:t>
            </a:r>
          </a:p>
          <a:p>
            <a:pPr>
              <a:spcBef>
                <a:spcPts val="400"/>
              </a:spcBef>
              <a:buChar char="•"/>
              <a:defRPr sz="1800"/>
            </a:pPr>
            <a:r>
              <a:t>Indoor, glow-in-the-dark miniature golf</a:t>
            </a:r>
          </a:p>
          <a:p>
            <a:pPr lvl="1" marL="742950" indent="-285750">
              <a:spcBef>
                <a:spcPts val="0"/>
              </a:spcBef>
              <a:defRPr sz="1600"/>
            </a:pPr>
            <a:r>
              <a:t>Animated monsters</a:t>
            </a:r>
          </a:p>
          <a:p>
            <a:pPr lvl="1" marL="742950" indent="-285750">
              <a:spcBef>
                <a:spcPts val="0"/>
              </a:spcBef>
              <a:defRPr sz="1600"/>
            </a:pPr>
            <a:r>
              <a:t>Monster-themed artwork</a:t>
            </a:r>
          </a:p>
          <a:p>
            <a:pPr lvl="1" marL="742950" indent="-285750">
              <a:spcBef>
                <a:spcPts val="0"/>
              </a:spcBef>
              <a:defRPr sz="1600"/>
            </a:pPr>
            <a:r>
              <a:t>Music, DJ station, and lighting</a:t>
            </a:r>
          </a:p>
          <a:p>
            <a:pPr>
              <a:spcBef>
                <a:spcPts val="400"/>
              </a:spcBef>
              <a:buChar char="•"/>
              <a:defRPr sz="1800"/>
            </a:pPr>
            <a:r>
              <a:t>Party rooms hosting birthdays and special events</a:t>
            </a:r>
          </a:p>
          <a:p>
            <a:pPr>
              <a:spcBef>
                <a:spcPts val="400"/>
              </a:spcBef>
              <a:buChar char="•"/>
              <a:defRPr sz="1800"/>
            </a:pPr>
            <a:r>
              <a:t>Arcades with prize redemption</a:t>
            </a:r>
          </a:p>
          <a:p>
            <a:pPr>
              <a:spcBef>
                <a:spcPts val="400"/>
              </a:spcBef>
              <a:buChar char="•"/>
              <a:defRPr sz="1800"/>
            </a:pPr>
            <a:r>
              <a:t>Special attractions including mini bowling alley and laser maze</a:t>
            </a:r>
          </a:p>
        </p:txBody>
      </p:sp>
      <p:pic>
        <p:nvPicPr>
          <p:cNvPr id="3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6953" t="17483" r="7815" b="14132"/>
          <a:stretch>
            <a:fillRect/>
          </a:stretch>
        </p:blipFill>
        <p:spPr>
          <a:xfrm>
            <a:off x="5029200" y="1879600"/>
            <a:ext cx="4022725" cy="21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16494" r="0" b="15463"/>
          <a:stretch>
            <a:fillRect/>
          </a:stretch>
        </p:blipFill>
        <p:spPr>
          <a:xfrm>
            <a:off x="4838700" y="4571999"/>
            <a:ext cx="4229100" cy="1925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4953000"/>
            <a:ext cx="2857500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Line"/>
          <p:cNvSpPr/>
          <p:nvPr/>
        </p:nvSpPr>
        <p:spPr>
          <a:xfrm>
            <a:off x="-1" y="14478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52400"/>
            <a:ext cx="175260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ho We Are…"/>
          <p:cNvSpPr txBox="1"/>
          <p:nvPr>
            <p:ph type="body" idx="4294967295"/>
          </p:nvPr>
        </p:nvSpPr>
        <p:spPr>
          <a:xfrm>
            <a:off x="457200" y="1524000"/>
            <a:ext cx="8229600" cy="5181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1600"/>
              </a:spcBef>
              <a:buSzTx/>
              <a:buNone/>
              <a:defRPr sz="2800">
                <a:solidFill>
                  <a:srgbClr val="993300"/>
                </a:solidFill>
              </a:defRPr>
            </a:pPr>
            <a:r>
              <a:t>Who We Are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2000"/>
            </a:pPr>
            <a:r>
              <a:t>Tony Claridge and Beth Spratt</a:t>
            </a:r>
          </a:p>
          <a:p>
            <a:pPr lvl="1" marL="742950" indent="-285750">
              <a:lnSpc>
                <a:spcPct val="125000"/>
              </a:lnSpc>
              <a:spcBef>
                <a:spcPts val="0"/>
              </a:spcBef>
              <a:defRPr sz="1800"/>
            </a:pPr>
            <a:r>
              <a:t>Owners of A&amp;E Entertainment, LLC</a:t>
            </a:r>
          </a:p>
          <a:p>
            <a:pPr lvl="1" marL="742950" indent="-285750">
              <a:lnSpc>
                <a:spcPct val="125000"/>
              </a:lnSpc>
              <a:spcBef>
                <a:spcPts val="0"/>
              </a:spcBef>
              <a:defRPr sz="1800"/>
            </a:pPr>
            <a:r>
              <a:t>Opened Monster Mini Golf franchise on February 17, 2017</a:t>
            </a:r>
          </a:p>
          <a:p>
            <a:pPr lvl="1" marL="742950" indent="-285750">
              <a:lnSpc>
                <a:spcPct val="125000"/>
              </a:lnSpc>
              <a:spcBef>
                <a:spcPts val="0"/>
              </a:spcBef>
              <a:defRPr sz="1800"/>
            </a:pPr>
            <a:r>
              <a:t>Parents of four boys combined</a:t>
            </a:r>
          </a:p>
          <a:p>
            <a:pPr lvl="1" marL="742950" indent="-285750">
              <a:lnSpc>
                <a:spcPct val="125000"/>
              </a:lnSpc>
              <a:spcBef>
                <a:spcPts val="0"/>
              </a:spcBef>
              <a:defRPr sz="1800"/>
            </a:pPr>
            <a:r>
              <a:t>Lived and worked in Fairfax County for over 60 combined years</a:t>
            </a:r>
          </a:p>
          <a:p>
            <a:pPr>
              <a:lnSpc>
                <a:spcPct val="80000"/>
              </a:lnSpc>
              <a:spcBef>
                <a:spcPts val="1600"/>
              </a:spcBef>
              <a:buSzTx/>
              <a:buNone/>
              <a:defRPr sz="2800">
                <a:solidFill>
                  <a:srgbClr val="993300"/>
                </a:solidFill>
              </a:defRPr>
            </a:pPr>
            <a:r>
              <a:t>Expansion to Include</a:t>
            </a:r>
          </a:p>
          <a:p>
            <a:pPr>
              <a:spcBef>
                <a:spcPts val="400"/>
              </a:spcBef>
              <a:buChar char="•"/>
              <a:defRPr sz="2000"/>
            </a:pPr>
            <a:r>
              <a:t>Consistent theme throughout</a:t>
            </a:r>
          </a:p>
          <a:p>
            <a:pPr>
              <a:spcBef>
                <a:spcPts val="400"/>
              </a:spcBef>
              <a:buChar char="•"/>
              <a:defRPr sz="2000"/>
            </a:pPr>
            <a:r>
              <a:t>Laser Tag Arena</a:t>
            </a:r>
          </a:p>
          <a:p>
            <a:pPr>
              <a:spcBef>
                <a:spcPts val="400"/>
              </a:spcBef>
              <a:buChar char="•"/>
              <a:defRPr sz="2000"/>
            </a:pPr>
            <a:r>
              <a:t>Café to include</a:t>
            </a:r>
          </a:p>
          <a:p>
            <a:pPr lvl="1" marL="742950" indent="-285750">
              <a:spcBef>
                <a:spcPts val="0"/>
              </a:spcBef>
              <a:defRPr sz="1800"/>
            </a:pPr>
            <a:r>
              <a:t>pizza, wraps, salads, desserts</a:t>
            </a:r>
          </a:p>
          <a:p>
            <a:pPr lvl="1" marL="742950" indent="-285750">
              <a:spcBef>
                <a:spcPts val="0"/>
              </a:spcBef>
              <a:defRPr sz="1800"/>
            </a:pPr>
            <a:r>
              <a:t>local craft beer and wine</a:t>
            </a:r>
          </a:p>
        </p:txBody>
      </p:sp>
      <p:sp>
        <p:nvSpPr>
          <p:cNvPr id="39" name="Line"/>
          <p:cNvSpPr/>
          <p:nvPr/>
        </p:nvSpPr>
        <p:spPr>
          <a:xfrm>
            <a:off x="-1" y="13716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4111" t="58624" r="12055" b="1203"/>
          <a:stretch>
            <a:fillRect/>
          </a:stretch>
        </p:blipFill>
        <p:spPr>
          <a:xfrm>
            <a:off x="66675" y="57150"/>
            <a:ext cx="1752600" cy="1271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ur Location…"/>
          <p:cNvSpPr txBox="1"/>
          <p:nvPr>
            <p:ph type="body" sz="half" idx="4294967295"/>
          </p:nvPr>
        </p:nvSpPr>
        <p:spPr>
          <a:xfrm>
            <a:off x="152400" y="1371600"/>
            <a:ext cx="51054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900"/>
              </a:spcBef>
              <a:buSzTx/>
              <a:buNone/>
              <a:defRPr>
                <a:solidFill>
                  <a:srgbClr val="993300"/>
                </a:solidFill>
              </a:defRPr>
            </a:pPr>
            <a:r>
              <a:t>Our Location</a:t>
            </a:r>
          </a:p>
          <a:p>
            <a:pPr>
              <a:spcBef>
                <a:spcPts val="400"/>
              </a:spcBef>
              <a:buChar char="•"/>
              <a:defRPr sz="2000"/>
            </a:pPr>
            <a:r>
              <a:t>We are located in the Sullyfield Circle business area</a:t>
            </a:r>
          </a:p>
          <a:p>
            <a:pPr lvl="1" marL="742950" indent="-285750">
              <a:spcBef>
                <a:spcPts val="0"/>
              </a:spcBef>
              <a:defRPr sz="1800"/>
            </a:pPr>
            <a:r>
              <a:t>24 feet high ceilings over golf course</a:t>
            </a:r>
          </a:p>
          <a:p>
            <a:pPr lvl="1" marL="742950" indent="-285750">
              <a:spcBef>
                <a:spcPts val="0"/>
              </a:spcBef>
              <a:defRPr sz="1800"/>
            </a:pPr>
            <a:r>
              <a:t>Expanding from 12,200 to 20,000 square feet</a:t>
            </a:r>
          </a:p>
        </p:txBody>
      </p:sp>
      <p:sp>
        <p:nvSpPr>
          <p:cNvPr id="43" name="The MMG Team"/>
          <p:cNvSpPr txBox="1"/>
          <p:nvPr/>
        </p:nvSpPr>
        <p:spPr>
          <a:xfrm>
            <a:off x="5105400" y="3687762"/>
            <a:ext cx="1524000" cy="20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8" tIns="18288" rIns="18288" bIns="18288">
            <a:spAutoFit/>
          </a:bodyPr>
          <a:lstStyle>
            <a:lvl1pPr algn="r">
              <a:defRPr sz="1200"/>
            </a:lvl1pPr>
          </a:lstStyle>
          <a:p>
            <a:pPr/>
            <a:r>
              <a:t>The MMG Team</a:t>
            </a:r>
          </a:p>
        </p:txBody>
      </p:sp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41894" r="0" b="0"/>
          <a:stretch>
            <a:fillRect/>
          </a:stretch>
        </p:blipFill>
        <p:spPr>
          <a:xfrm>
            <a:off x="152400" y="152399"/>
            <a:ext cx="1219200" cy="117475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ne"/>
          <p:cNvSpPr/>
          <p:nvPr/>
        </p:nvSpPr>
        <p:spPr>
          <a:xfrm>
            <a:off x="-1" y="14478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2592" r="0" b="0"/>
          <a:stretch>
            <a:fillRect/>
          </a:stretch>
        </p:blipFill>
        <p:spPr>
          <a:xfrm>
            <a:off x="457200" y="3810000"/>
            <a:ext cx="3124200" cy="2863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6200" y="3962400"/>
            <a:ext cx="4038600" cy="26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6600" y="1600200"/>
            <a:ext cx="1914525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hat MMG brings to Fairfax County…"/>
          <p:cNvSpPr txBox="1"/>
          <p:nvPr>
            <p:ph type="body" idx="4294967295"/>
          </p:nvPr>
        </p:nvSpPr>
        <p:spPr>
          <a:xfrm>
            <a:off x="152400" y="1447800"/>
            <a:ext cx="48768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1400"/>
              </a:spcBef>
              <a:buSzTx/>
              <a:buNone/>
              <a:defRPr sz="2400">
                <a:solidFill>
                  <a:srgbClr val="993300"/>
                </a:solidFill>
              </a:defRPr>
            </a:pPr>
            <a:r>
              <a:t>What MMG brings to Fairfax County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MMG is family oriented entertainment</a:t>
            </a:r>
          </a:p>
          <a:p>
            <a:pPr lvl="1" marL="742950" indent="-285750">
              <a:lnSpc>
                <a:spcPct val="80000"/>
              </a:lnSpc>
              <a:spcBef>
                <a:spcPts val="100"/>
              </a:spcBef>
              <a:defRPr sz="1600"/>
            </a:pPr>
            <a:r>
              <a:t>Customer service driven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We are open seven days a week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Employment at about 20 staff</a:t>
            </a:r>
          </a:p>
          <a:p>
            <a:pPr lvl="1" marL="742950" indent="-285750">
              <a:lnSpc>
                <a:spcPct val="80000"/>
              </a:lnSpc>
              <a:spcBef>
                <a:spcPts val="100"/>
              </a:spcBef>
              <a:defRPr sz="1600"/>
            </a:pPr>
            <a:r>
              <a:t>Max 12 – 13 staff on site at any one time</a:t>
            </a:r>
          </a:p>
          <a:p>
            <a:pPr lvl="1" marL="742950" indent="-285750">
              <a:lnSpc>
                <a:spcPct val="80000"/>
              </a:lnSpc>
              <a:spcBef>
                <a:spcPts val="100"/>
              </a:spcBef>
              <a:defRPr sz="1600"/>
            </a:pPr>
            <a:r>
              <a:t>401k established with matching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$1.1M annual revenue in 2018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Ample parking</a:t>
            </a:r>
          </a:p>
          <a:p>
            <a:pPr lvl="1" marL="742950" indent="-285750">
              <a:lnSpc>
                <a:spcPct val="80000"/>
              </a:lnSpc>
              <a:spcBef>
                <a:spcPts val="100"/>
              </a:spcBef>
              <a:defRPr sz="1600"/>
            </a:pPr>
            <a:r>
              <a:t>Most of building is occupied by</a:t>
            </a:r>
            <a:br/>
            <a:r>
              <a:t>engineering and insurance firms working weekdays</a:t>
            </a:r>
          </a:p>
          <a:p>
            <a:pPr lvl="1" marL="742950" indent="-285750">
              <a:lnSpc>
                <a:spcPct val="80000"/>
              </a:lnSpc>
              <a:spcBef>
                <a:spcPts val="100"/>
              </a:spcBef>
              <a:defRPr sz="1600"/>
            </a:pPr>
            <a:r>
              <a:t>Our prime business hours are weekends and weekday evenings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Parking fits within previous tenants vacated spaces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t>Support local schools</a:t>
            </a:r>
          </a:p>
        </p:txBody>
      </p:sp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2342" r="0" b="8638"/>
          <a:stretch>
            <a:fillRect/>
          </a:stretch>
        </p:blipFill>
        <p:spPr>
          <a:xfrm>
            <a:off x="5181600" y="1981200"/>
            <a:ext cx="3733800" cy="2895600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52" name="Rectangle"/>
          <p:cNvSpPr/>
          <p:nvPr/>
        </p:nvSpPr>
        <p:spPr>
          <a:xfrm rot="1980000">
            <a:off x="6019800" y="2667000"/>
            <a:ext cx="1066800" cy="1524000"/>
          </a:xfrm>
          <a:prstGeom prst="rect">
            <a:avLst/>
          </a:prstGeom>
          <a:solidFill>
            <a:srgbClr val="FF3300">
              <a:alpha val="56861"/>
            </a:srgb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58267" t="0" r="0" b="0"/>
          <a:stretch>
            <a:fillRect/>
          </a:stretch>
        </p:blipFill>
        <p:spPr>
          <a:xfrm>
            <a:off x="228599" y="152400"/>
            <a:ext cx="1524002" cy="118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Line"/>
          <p:cNvSpPr/>
          <p:nvPr/>
        </p:nvSpPr>
        <p:spPr>
          <a:xfrm>
            <a:off x="-1" y="14478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1931" t="37681" r="0" b="18840"/>
          <a:stretch>
            <a:fillRect/>
          </a:stretch>
        </p:blipFill>
        <p:spPr>
          <a:xfrm>
            <a:off x="5257800" y="5024437"/>
            <a:ext cx="2971800" cy="175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estions?"/>
          <p:cNvSpPr txBox="1"/>
          <p:nvPr>
            <p:ph type="body" idx="4294967295"/>
          </p:nvPr>
        </p:nvSpPr>
        <p:spPr>
          <a:xfrm>
            <a:off x="685800" y="1600199"/>
            <a:ext cx="6934200" cy="495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400"/>
              </a:spcBef>
              <a:buSzTx/>
              <a:buNone/>
              <a:defRPr sz="2400">
                <a:solidFill>
                  <a:srgbClr val="993300"/>
                </a:solidFill>
              </a:defRPr>
            </a:lvl1pPr>
          </a:lstStyle>
          <a:p>
            <a:pPr/>
            <a:r>
              <a:t>Questions?</a:t>
            </a:r>
          </a:p>
        </p:txBody>
      </p:sp>
      <p:pic>
        <p:nvPicPr>
          <p:cNvPr id="5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438400"/>
            <a:ext cx="7391400" cy="2952750"/>
          </a:xfrm>
          <a:prstGeom prst="rect">
            <a:avLst/>
          </a:prstGeom>
          <a:ln>
            <a:solidFill>
              <a:srgbClr val="993300"/>
            </a:solidFill>
          </a:ln>
        </p:spPr>
      </p:pic>
      <p:pic>
        <p:nvPicPr>
          <p:cNvPr id="5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76200"/>
            <a:ext cx="1600200" cy="137001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Line"/>
          <p:cNvSpPr/>
          <p:nvPr/>
        </p:nvSpPr>
        <p:spPr>
          <a:xfrm>
            <a:off x="-1" y="15240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