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56" r:id="rId4"/>
    <p:sldId id="260" r:id="rId5"/>
    <p:sldId id="268" r:id="rId6"/>
    <p:sldId id="270" r:id="rId7"/>
    <p:sldId id="266" r:id="rId8"/>
    <p:sldId id="261" r:id="rId9"/>
    <p:sldId id="262" r:id="rId10"/>
    <p:sldId id="264" r:id="rId11"/>
    <p:sldId id="265" r:id="rId12"/>
    <p:sldId id="263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4682"/>
  </p:normalViewPr>
  <p:slideViewPr>
    <p:cSldViewPr snapToGrid="0">
      <p:cViewPr varScale="1">
        <p:scale>
          <a:sx n="119" d="100"/>
          <a:sy n="119" d="100"/>
        </p:scale>
        <p:origin x="3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F1531-3DCA-4513-97DB-0C22C10315A2}" type="datetimeFigureOut">
              <a:rPr lang="en-US" smtClean="0"/>
              <a:t>8/16/20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C1330-ACFF-430F-A16E-55EF6A0D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8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C1330-ACFF-430F-A16E-55EF6A0DD8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24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C1330-ACFF-430F-A16E-55EF6A0DD8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26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C1330-ACFF-430F-A16E-55EF6A0DD8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63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C1330-ACFF-430F-A16E-55EF6A0DD8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45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C1330-ACFF-430F-A16E-55EF6A0DD8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35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C1330-ACFF-430F-A16E-55EF6A0DD8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62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C1330-ACFF-430F-A16E-55EF6A0DD8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06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C1330-ACFF-430F-A16E-55EF6A0DD8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59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C1330-ACFF-430F-A16E-55EF6A0DD8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93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C1330-ACFF-430F-A16E-55EF6A0DD8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33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C1330-ACFF-430F-A16E-55EF6A0DD8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83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C1330-ACFF-430F-A16E-55EF6A0DD8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73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C1330-ACFF-430F-A16E-55EF6A0DD8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91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2995-09DE-4F80-815E-7E7D882DAC84}" type="datetimeFigureOut">
              <a:rPr lang="en-US" smtClean="0"/>
              <a:t>8/16/20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54D6-4FF7-4B63-8AEB-54CDEDA27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54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2995-09DE-4F80-815E-7E7D882DAC84}" type="datetimeFigureOut">
              <a:rPr lang="en-US" smtClean="0"/>
              <a:t>8/16/20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54D6-4FF7-4B63-8AEB-54CDEDA27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28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2995-09DE-4F80-815E-7E7D882DAC84}" type="datetimeFigureOut">
              <a:rPr lang="en-US" smtClean="0"/>
              <a:t>8/16/20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54D6-4FF7-4B63-8AEB-54CDEDA27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49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2995-09DE-4F80-815E-7E7D882DAC84}" type="datetimeFigureOut">
              <a:rPr lang="en-US" smtClean="0"/>
              <a:t>8/16/20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54D6-4FF7-4B63-8AEB-54CDEDA27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12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2995-09DE-4F80-815E-7E7D882DAC84}" type="datetimeFigureOut">
              <a:rPr lang="en-US" smtClean="0"/>
              <a:t>8/16/20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54D6-4FF7-4B63-8AEB-54CDEDA27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35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2995-09DE-4F80-815E-7E7D882DAC84}" type="datetimeFigureOut">
              <a:rPr lang="en-US" smtClean="0"/>
              <a:t>8/16/20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54D6-4FF7-4B63-8AEB-54CDEDA27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1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2995-09DE-4F80-815E-7E7D882DAC84}" type="datetimeFigureOut">
              <a:rPr lang="en-US" smtClean="0"/>
              <a:t>8/16/20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54D6-4FF7-4B63-8AEB-54CDEDA27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28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2995-09DE-4F80-815E-7E7D882DAC84}" type="datetimeFigureOut">
              <a:rPr lang="en-US" smtClean="0"/>
              <a:t>8/16/20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54D6-4FF7-4B63-8AEB-54CDEDA27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31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2995-09DE-4F80-815E-7E7D882DAC84}" type="datetimeFigureOut">
              <a:rPr lang="en-US" smtClean="0"/>
              <a:t>8/16/20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54D6-4FF7-4B63-8AEB-54CDEDA27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74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2995-09DE-4F80-815E-7E7D882DAC84}" type="datetimeFigureOut">
              <a:rPr lang="en-US" smtClean="0"/>
              <a:t>8/16/20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54D6-4FF7-4B63-8AEB-54CDEDA27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5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2995-09DE-4F80-815E-7E7D882DAC84}" type="datetimeFigureOut">
              <a:rPr lang="en-US" smtClean="0"/>
              <a:t>8/16/20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54D6-4FF7-4B63-8AEB-54CDEDA27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92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72995-09DE-4F80-815E-7E7D882DAC84}" type="datetimeFigureOut">
              <a:rPr lang="en-US" smtClean="0"/>
              <a:t>8/16/20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354D6-4FF7-4B63-8AEB-54CDEDA27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8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46" y="1439310"/>
            <a:ext cx="4830713" cy="10201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Ellipse at Westfield and Albemarle Point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2737" y="3054571"/>
            <a:ext cx="39764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Sully District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Land Use and Transportation Committee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August 17, 2020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31" t="8596"/>
          <a:stretch/>
        </p:blipFill>
        <p:spPr>
          <a:xfrm rot="16200000">
            <a:off x="5202107" y="-131894"/>
            <a:ext cx="6855545" cy="712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05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70"/>
          <a:stretch/>
        </p:blipFill>
        <p:spPr>
          <a:xfrm>
            <a:off x="6122797" y="1597445"/>
            <a:ext cx="5882961" cy="4618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70" y="2016087"/>
            <a:ext cx="5957415" cy="3634648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2743200" y="3778786"/>
            <a:ext cx="991518" cy="539826"/>
          </a:xfrm>
          <a:custGeom>
            <a:avLst/>
            <a:gdLst>
              <a:gd name="connsiteX0" fmla="*/ 187287 w 991518"/>
              <a:gd name="connsiteY0" fmla="*/ 0 h 539826"/>
              <a:gd name="connsiteX1" fmla="*/ 0 w 991518"/>
              <a:gd name="connsiteY1" fmla="*/ 539826 h 539826"/>
              <a:gd name="connsiteX2" fmla="*/ 165253 w 991518"/>
              <a:gd name="connsiteY2" fmla="*/ 385590 h 539826"/>
              <a:gd name="connsiteX3" fmla="*/ 363557 w 991518"/>
              <a:gd name="connsiteY3" fmla="*/ 264404 h 539826"/>
              <a:gd name="connsiteX4" fmla="*/ 605928 w 991518"/>
              <a:gd name="connsiteY4" fmla="*/ 264404 h 539826"/>
              <a:gd name="connsiteX5" fmla="*/ 804231 w 991518"/>
              <a:gd name="connsiteY5" fmla="*/ 264404 h 539826"/>
              <a:gd name="connsiteX6" fmla="*/ 991518 w 991518"/>
              <a:gd name="connsiteY6" fmla="*/ 231354 h 539826"/>
              <a:gd name="connsiteX7" fmla="*/ 958467 w 991518"/>
              <a:gd name="connsiteY7" fmla="*/ 88134 h 539826"/>
              <a:gd name="connsiteX8" fmla="*/ 793214 w 991518"/>
              <a:gd name="connsiteY8" fmla="*/ 99151 h 539826"/>
              <a:gd name="connsiteX9" fmla="*/ 187287 w 991518"/>
              <a:gd name="connsiteY9" fmla="*/ 0 h 539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1518" h="539826">
                <a:moveTo>
                  <a:pt x="187287" y="0"/>
                </a:moveTo>
                <a:lnTo>
                  <a:pt x="0" y="539826"/>
                </a:lnTo>
                <a:lnTo>
                  <a:pt x="165253" y="385590"/>
                </a:lnTo>
                <a:lnTo>
                  <a:pt x="363557" y="264404"/>
                </a:lnTo>
                <a:lnTo>
                  <a:pt x="605928" y="264404"/>
                </a:lnTo>
                <a:lnTo>
                  <a:pt x="804231" y="264404"/>
                </a:lnTo>
                <a:lnTo>
                  <a:pt x="991518" y="231354"/>
                </a:lnTo>
                <a:lnTo>
                  <a:pt x="958467" y="88134"/>
                </a:lnTo>
                <a:lnTo>
                  <a:pt x="793214" y="99151"/>
                </a:lnTo>
                <a:lnTo>
                  <a:pt x="187287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6945" y="583894"/>
            <a:ext cx="1873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Pocket Park</a:t>
            </a:r>
          </a:p>
        </p:txBody>
      </p:sp>
    </p:spTree>
    <p:extLst>
      <p:ext uri="{BB962C8B-B14F-4D97-AF65-F5344CB8AC3E}">
        <p14:creationId xmlns:p14="http://schemas.microsoft.com/office/powerpoint/2010/main" val="4158626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8" b="2007"/>
          <a:stretch/>
        </p:blipFill>
        <p:spPr>
          <a:xfrm>
            <a:off x="385589" y="1673471"/>
            <a:ext cx="3409145" cy="45951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0563" y="162813"/>
            <a:ext cx="4381156" cy="30213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7"/>
          <a:stretch/>
        </p:blipFill>
        <p:spPr>
          <a:xfrm>
            <a:off x="3895196" y="528810"/>
            <a:ext cx="3105802" cy="3920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1459" y="3377243"/>
            <a:ext cx="4690260" cy="33261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528809"/>
            <a:ext cx="2735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Common Green</a:t>
            </a:r>
          </a:p>
        </p:txBody>
      </p:sp>
    </p:spTree>
    <p:extLst>
      <p:ext uri="{BB962C8B-B14F-4D97-AF65-F5344CB8AC3E}">
        <p14:creationId xmlns:p14="http://schemas.microsoft.com/office/powerpoint/2010/main" val="3603553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28"/>
          <a:stretch/>
        </p:blipFill>
        <p:spPr>
          <a:xfrm>
            <a:off x="507560" y="649995"/>
            <a:ext cx="5835602" cy="2016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40"/>
          <a:stretch/>
        </p:blipFill>
        <p:spPr>
          <a:xfrm>
            <a:off x="6981438" y="479233"/>
            <a:ext cx="4974555" cy="2357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84" t="1" b="1655"/>
          <a:stretch/>
        </p:blipFill>
        <p:spPr>
          <a:xfrm>
            <a:off x="507560" y="3945710"/>
            <a:ext cx="5412545" cy="23889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60" r="9035" b="5619"/>
          <a:stretch/>
        </p:blipFill>
        <p:spPr>
          <a:xfrm>
            <a:off x="6789083" y="3728682"/>
            <a:ext cx="5012674" cy="23746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9817" y="2666082"/>
            <a:ext cx="2220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Residential over retail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4839" y="6334700"/>
            <a:ext cx="160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Condo building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47822" y="6150034"/>
            <a:ext cx="1344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Townhouses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47822" y="2818482"/>
            <a:ext cx="94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 over 2</a:t>
            </a:r>
          </a:p>
        </p:txBody>
      </p:sp>
    </p:spTree>
    <p:extLst>
      <p:ext uri="{BB962C8B-B14F-4D97-AF65-F5344CB8AC3E}">
        <p14:creationId xmlns:p14="http://schemas.microsoft.com/office/powerpoint/2010/main" val="2369479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" y="716096"/>
            <a:ext cx="4616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Proffers – extensive commitments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Timeline</a:t>
            </a:r>
          </a:p>
          <a:p>
            <a:pPr defTabSz="231775"/>
            <a:r>
              <a:rPr lang="en-US" sz="2000" dirty="0">
                <a:solidFill>
                  <a:schemeClr val="bg1"/>
                </a:solidFill>
              </a:rPr>
              <a:t>	Planning Commission  11/4/20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8590" y="5294907"/>
            <a:ext cx="1818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Questions?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663"/>
          <a:stretch/>
        </p:blipFill>
        <p:spPr>
          <a:xfrm rot="5400000">
            <a:off x="4600461" y="-733540"/>
            <a:ext cx="6857998" cy="832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11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1088" y="200196"/>
            <a:ext cx="409580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bg1"/>
                </a:solidFill>
              </a:rPr>
              <a:t>Location and Site Specifics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494" y="870333"/>
            <a:ext cx="8567507" cy="5987668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6004193" y="1619480"/>
            <a:ext cx="4288384" cy="4682045"/>
          </a:xfrm>
          <a:custGeom>
            <a:avLst/>
            <a:gdLst>
              <a:gd name="connsiteX0" fmla="*/ 985520 w 3891280"/>
              <a:gd name="connsiteY0" fmla="*/ 0 h 4267200"/>
              <a:gd name="connsiteX1" fmla="*/ 0 w 3891280"/>
              <a:gd name="connsiteY1" fmla="*/ 2316480 h 4267200"/>
              <a:gd name="connsiteX2" fmla="*/ 792480 w 3891280"/>
              <a:gd name="connsiteY2" fmla="*/ 2692400 h 4267200"/>
              <a:gd name="connsiteX3" fmla="*/ 233680 w 3891280"/>
              <a:gd name="connsiteY3" fmla="*/ 3810000 h 4267200"/>
              <a:gd name="connsiteX4" fmla="*/ 1605280 w 3891280"/>
              <a:gd name="connsiteY4" fmla="*/ 4206240 h 4267200"/>
              <a:gd name="connsiteX5" fmla="*/ 1798320 w 3891280"/>
              <a:gd name="connsiteY5" fmla="*/ 4267200 h 4267200"/>
              <a:gd name="connsiteX6" fmla="*/ 1930400 w 3891280"/>
              <a:gd name="connsiteY6" fmla="*/ 4206240 h 4267200"/>
              <a:gd name="connsiteX7" fmla="*/ 1991360 w 3891280"/>
              <a:gd name="connsiteY7" fmla="*/ 4145280 h 4267200"/>
              <a:gd name="connsiteX8" fmla="*/ 2641600 w 3891280"/>
              <a:gd name="connsiteY8" fmla="*/ 3159760 h 4267200"/>
              <a:gd name="connsiteX9" fmla="*/ 2895600 w 3891280"/>
              <a:gd name="connsiteY9" fmla="*/ 2794000 h 4267200"/>
              <a:gd name="connsiteX10" fmla="*/ 3891280 w 3891280"/>
              <a:gd name="connsiteY10" fmla="*/ 721360 h 4267200"/>
              <a:gd name="connsiteX11" fmla="*/ 2946400 w 3891280"/>
              <a:gd name="connsiteY11" fmla="*/ 203200 h 4267200"/>
              <a:gd name="connsiteX12" fmla="*/ 985520 w 3891280"/>
              <a:gd name="connsiteY12" fmla="*/ 0 h 4267200"/>
              <a:gd name="connsiteX0" fmla="*/ 985520 w 3891280"/>
              <a:gd name="connsiteY0" fmla="*/ 0 h 4267200"/>
              <a:gd name="connsiteX1" fmla="*/ 0 w 3891280"/>
              <a:gd name="connsiteY1" fmla="*/ 2316480 h 4267200"/>
              <a:gd name="connsiteX2" fmla="*/ 690880 w 3891280"/>
              <a:gd name="connsiteY2" fmla="*/ 2692400 h 4267200"/>
              <a:gd name="connsiteX3" fmla="*/ 233680 w 3891280"/>
              <a:gd name="connsiteY3" fmla="*/ 3810000 h 4267200"/>
              <a:gd name="connsiteX4" fmla="*/ 1605280 w 3891280"/>
              <a:gd name="connsiteY4" fmla="*/ 4206240 h 4267200"/>
              <a:gd name="connsiteX5" fmla="*/ 1798320 w 3891280"/>
              <a:gd name="connsiteY5" fmla="*/ 4267200 h 4267200"/>
              <a:gd name="connsiteX6" fmla="*/ 1930400 w 3891280"/>
              <a:gd name="connsiteY6" fmla="*/ 4206240 h 4267200"/>
              <a:gd name="connsiteX7" fmla="*/ 1991360 w 3891280"/>
              <a:gd name="connsiteY7" fmla="*/ 4145280 h 4267200"/>
              <a:gd name="connsiteX8" fmla="*/ 2641600 w 3891280"/>
              <a:gd name="connsiteY8" fmla="*/ 3159760 h 4267200"/>
              <a:gd name="connsiteX9" fmla="*/ 2895600 w 3891280"/>
              <a:gd name="connsiteY9" fmla="*/ 2794000 h 4267200"/>
              <a:gd name="connsiteX10" fmla="*/ 3891280 w 3891280"/>
              <a:gd name="connsiteY10" fmla="*/ 721360 h 4267200"/>
              <a:gd name="connsiteX11" fmla="*/ 2946400 w 3891280"/>
              <a:gd name="connsiteY11" fmla="*/ 203200 h 4267200"/>
              <a:gd name="connsiteX12" fmla="*/ 985520 w 3891280"/>
              <a:gd name="connsiteY12" fmla="*/ 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91280" h="4267200">
                <a:moveTo>
                  <a:pt x="985520" y="0"/>
                </a:moveTo>
                <a:lnTo>
                  <a:pt x="0" y="2316480"/>
                </a:lnTo>
                <a:lnTo>
                  <a:pt x="690880" y="2692400"/>
                </a:lnTo>
                <a:lnTo>
                  <a:pt x="233680" y="3810000"/>
                </a:lnTo>
                <a:lnTo>
                  <a:pt x="1605280" y="4206240"/>
                </a:lnTo>
                <a:lnTo>
                  <a:pt x="1798320" y="4267200"/>
                </a:lnTo>
                <a:lnTo>
                  <a:pt x="1930400" y="4206240"/>
                </a:lnTo>
                <a:lnTo>
                  <a:pt x="1991360" y="4145280"/>
                </a:lnTo>
                <a:lnTo>
                  <a:pt x="2641600" y="3159760"/>
                </a:lnTo>
                <a:lnTo>
                  <a:pt x="2895600" y="2794000"/>
                </a:lnTo>
                <a:lnTo>
                  <a:pt x="3891280" y="721360"/>
                </a:lnTo>
                <a:lnTo>
                  <a:pt x="2946400" y="203200"/>
                </a:lnTo>
                <a:lnTo>
                  <a:pt x="985520" y="0"/>
                </a:lnTo>
                <a:close/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1343829"/>
            <a:ext cx="379443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66 acres combined , Zoned I-5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Developed with L&amp;F headquarters</a:t>
            </a:r>
          </a:p>
          <a:p>
            <a:r>
              <a:rPr lang="en-US" dirty="0">
                <a:solidFill>
                  <a:schemeClr val="bg1"/>
                </a:solidFill>
              </a:rPr>
              <a:t>	and 6 flex/office buildings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Five vacant properties on Ellipse </a:t>
            </a:r>
          </a:p>
          <a:p>
            <a:pPr defTabSz="461963"/>
            <a:r>
              <a:rPr lang="en-US" dirty="0">
                <a:solidFill>
                  <a:schemeClr val="bg1"/>
                </a:solidFill>
              </a:rPr>
              <a:t>	were approved for hotel; no </a:t>
            </a:r>
          </a:p>
          <a:p>
            <a:pPr defTabSz="461963"/>
            <a:r>
              <a:rPr lang="en-US" dirty="0">
                <a:solidFill>
                  <a:schemeClr val="bg1"/>
                </a:solidFill>
              </a:rPr>
              <a:t>	interest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High quality office/flex  uses in</a:t>
            </a:r>
          </a:p>
          <a:p>
            <a:r>
              <a:rPr lang="en-US" dirty="0">
                <a:solidFill>
                  <a:schemeClr val="bg1"/>
                </a:solidFill>
              </a:rPr>
              <a:t>	 Albemarle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Surrounding area/uses</a:t>
            </a:r>
          </a:p>
        </p:txBody>
      </p:sp>
      <p:sp>
        <p:nvSpPr>
          <p:cNvPr id="5" name="TextBox 4"/>
          <p:cNvSpPr txBox="1"/>
          <p:nvPr/>
        </p:nvSpPr>
        <p:spPr>
          <a:xfrm rot="17897276">
            <a:off x="9591039" y="2712796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Rt. 28</a:t>
            </a:r>
          </a:p>
        </p:txBody>
      </p:sp>
      <p:sp>
        <p:nvSpPr>
          <p:cNvPr id="7" name="TextBox 6"/>
          <p:cNvSpPr txBox="1"/>
          <p:nvPr/>
        </p:nvSpPr>
        <p:spPr>
          <a:xfrm rot="17490208">
            <a:off x="5687394" y="3122288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Lee Road</a:t>
            </a:r>
          </a:p>
        </p:txBody>
      </p:sp>
      <p:sp>
        <p:nvSpPr>
          <p:cNvPr id="8" name="TextBox 7"/>
          <p:cNvSpPr txBox="1"/>
          <p:nvPr/>
        </p:nvSpPr>
        <p:spPr>
          <a:xfrm rot="1254765">
            <a:off x="6337075" y="5287571"/>
            <a:ext cx="1471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Willard Road </a:t>
            </a:r>
          </a:p>
        </p:txBody>
      </p:sp>
    </p:spTree>
    <p:extLst>
      <p:ext uri="{BB962C8B-B14F-4D97-AF65-F5344CB8AC3E}">
        <p14:creationId xmlns:p14="http://schemas.microsoft.com/office/powerpoint/2010/main" val="3104690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1855" y="240804"/>
            <a:ext cx="5084962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chemeClr val="bg1"/>
                </a:solidFill>
              </a:rPr>
              <a:t>Background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Properties were one of thirteen nominations studied as part of the Dulles Suburban Center Plan Amendment which began in 2016.  Approved current Plan language in 2018.</a:t>
            </a:r>
          </a:p>
          <a:p>
            <a:pPr algn="just"/>
            <a:endParaRPr lang="en-US" sz="2000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Board recognized the opportunity to: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</a:rPr>
              <a:t>amenitize</a:t>
            </a:r>
            <a:r>
              <a:rPr lang="en-US" sz="2000" dirty="0">
                <a:solidFill>
                  <a:schemeClr val="bg1"/>
                </a:solidFill>
              </a:rPr>
              <a:t> the existing L&amp;F building  which has consistently experienced high vacancy rates, and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enliven the office/service/flex uses in Albemarle by blending in a residential element.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Filed rezoning to PDC District which better aligns with existing office/flex environment on the properties and allows infusion of residential element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265" y="930613"/>
            <a:ext cx="6554090" cy="456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69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0163" y="726428"/>
            <a:ext cx="5387249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chemeClr val="bg1"/>
                </a:solidFill>
              </a:rPr>
              <a:t>Vision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Project presents an exciting opportunity to create a walkable, 24/7, urban residential community focused on diversity of housing in moderately priced ownership products.</a:t>
            </a:r>
          </a:p>
          <a:p>
            <a:pPr algn="just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Project follows the well-settled planning and economic development principle that a mix of residential and work-place uses in a concentrated area attracts additional and upgraded retail, services and amenities that benefit both residents and employees of the community.  </a:t>
            </a:r>
          </a:p>
          <a:p>
            <a:pPr algn="just"/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424" y="41457"/>
            <a:ext cx="5383577" cy="681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01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0800000" flipV="1">
            <a:off x="132202" y="106562"/>
            <a:ext cx="6443032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chemeClr val="bg1"/>
                </a:solidFill>
              </a:rPr>
              <a:t>Highlights of Plan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Total of 683 residential units; diversity of housing types and price points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townhouses of varying sizes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 over 2 condo units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small 4 story multifamily condo buildings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future 6/7 story multifamily building</a:t>
            </a:r>
          </a:p>
          <a:p>
            <a:pPr marL="0" lvl="1" algn="just"/>
            <a:endParaRPr lang="en-US" dirty="0">
              <a:solidFill>
                <a:schemeClr val="bg1"/>
              </a:solidFill>
            </a:endParaRP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Significant commitment to provision of affordable/workforce units</a:t>
            </a:r>
          </a:p>
          <a:p>
            <a:pPr marL="742950" lvl="2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All will be for-sale products</a:t>
            </a:r>
          </a:p>
          <a:p>
            <a:pPr marL="742950" lvl="2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ADUs will be dispersed throughout site in the 2 over 2 units</a:t>
            </a:r>
          </a:p>
          <a:p>
            <a:pPr marL="742950" lvl="2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WDUs will be dispersed and located in the townhouses and</a:t>
            </a:r>
          </a:p>
          <a:p>
            <a:pPr marL="914400" lvl="3" algn="just"/>
            <a:r>
              <a:rPr lang="en-US" dirty="0">
                <a:solidFill>
                  <a:schemeClr val="bg1"/>
                </a:solidFill>
              </a:rPr>
              <a:t>in the 2 over 2 units</a:t>
            </a:r>
          </a:p>
          <a:p>
            <a:pPr marL="747713" lvl="3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All WDUs will be offered at lowest recommended WDU AMI of 80%</a:t>
            </a:r>
          </a:p>
          <a:p>
            <a:pPr marL="747713" lvl="3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Retention of 579,322 sf of existing office and  office/industrial flex uses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Introduction of new neighborhood serving retail plus possibility</a:t>
            </a:r>
          </a:p>
          <a:p>
            <a:pPr marL="0" lvl="1" algn="just" defTabSz="285750"/>
            <a:r>
              <a:rPr lang="en-US" dirty="0">
                <a:solidFill>
                  <a:schemeClr val="bg1"/>
                </a:solidFill>
              </a:rPr>
              <a:t>	of a myriad of allowable compatible PDC uses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424" y="41457"/>
            <a:ext cx="5383577" cy="681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44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0800000" flipV="1">
            <a:off x="0" y="1796882"/>
            <a:ext cx="6443032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chemeClr val="bg1"/>
                </a:solidFill>
              </a:rPr>
              <a:t>Highlights of Plan, contd.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lvl="1" algn="just"/>
            <a:endParaRPr lang="en-US" dirty="0">
              <a:solidFill>
                <a:schemeClr val="bg1"/>
              </a:solidFill>
            </a:endParaRP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Grid of walkable streets, pedestrian connections to and through robust open space amenity areas and to services/retail uses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Property is not in any airport noise contours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Transportation Impact Analysis reviewed and approved by VDOT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424" y="41457"/>
            <a:ext cx="5383577" cy="681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02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8337" y="147194"/>
            <a:ext cx="11004697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</a:rPr>
              <a:t>Review of Conformance with Comprehensive Plan Language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461963" indent="-46196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Provide 400-700 diverse residential units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461963" indent="-461963"/>
            <a:r>
              <a:rPr lang="en-US" dirty="0">
                <a:solidFill>
                  <a:schemeClr val="bg1"/>
                </a:solidFill>
              </a:rPr>
              <a:t>•	A minimum of 12%  affordable, distributed throughout development</a:t>
            </a:r>
          </a:p>
          <a:p>
            <a:pPr marL="461963" indent="-461963"/>
            <a:endParaRPr lang="en-US" dirty="0">
              <a:solidFill>
                <a:schemeClr val="bg1"/>
              </a:solidFill>
            </a:endParaRPr>
          </a:p>
          <a:p>
            <a:pPr marL="461963" indent="-461963"/>
            <a:r>
              <a:rPr lang="en-US" dirty="0">
                <a:solidFill>
                  <a:schemeClr val="bg1"/>
                </a:solidFill>
              </a:rPr>
              <a:t>• 	Development should be phased </a:t>
            </a:r>
          </a:p>
          <a:p>
            <a:pPr marL="461963" indent="-461963"/>
            <a:endParaRPr lang="en-US" dirty="0">
              <a:solidFill>
                <a:schemeClr val="bg1"/>
              </a:solidFill>
            </a:endParaRPr>
          </a:p>
          <a:p>
            <a:pPr marL="461963" indent="-461963"/>
            <a:r>
              <a:rPr lang="en-US" dirty="0">
                <a:solidFill>
                  <a:schemeClr val="bg1"/>
                </a:solidFill>
              </a:rPr>
              <a:t>• 	Provide adequate access and circulation, improve the existing north-south vehicular connection </a:t>
            </a:r>
          </a:p>
          <a:p>
            <a:pPr marL="461963" indent="-461963"/>
            <a:endParaRPr lang="en-US" dirty="0">
              <a:solidFill>
                <a:schemeClr val="bg1"/>
              </a:solidFill>
            </a:endParaRPr>
          </a:p>
          <a:p>
            <a:pPr marL="461963" indent="-461963"/>
            <a:r>
              <a:rPr lang="en-US" dirty="0">
                <a:solidFill>
                  <a:schemeClr val="bg1"/>
                </a:solidFill>
              </a:rPr>
              <a:t>• 	Provide pedestrian connections to adjoining trails/walkways and transit stops</a:t>
            </a:r>
          </a:p>
          <a:p>
            <a:pPr marL="461963" indent="-461963"/>
            <a:endParaRPr lang="en-US" dirty="0">
              <a:solidFill>
                <a:schemeClr val="bg1"/>
              </a:solidFill>
            </a:endParaRPr>
          </a:p>
          <a:p>
            <a:pPr marL="461963" indent="-461963"/>
            <a:r>
              <a:rPr lang="en-US" dirty="0">
                <a:solidFill>
                  <a:schemeClr val="bg1"/>
                </a:solidFill>
              </a:rPr>
              <a:t>• 	Provide a unified and coordinated development plan; internal and external transitions;  logical and balanced orientation of development</a:t>
            </a:r>
          </a:p>
          <a:p>
            <a:pPr marL="461963" indent="-461963"/>
            <a:endParaRPr lang="en-US" dirty="0">
              <a:solidFill>
                <a:schemeClr val="bg1"/>
              </a:solidFill>
            </a:endParaRPr>
          </a:p>
          <a:p>
            <a:pPr marL="461963" indent="-461963"/>
            <a:r>
              <a:rPr lang="en-US" dirty="0">
                <a:solidFill>
                  <a:schemeClr val="bg1"/>
                </a:solidFill>
              </a:rPr>
              <a:t>• 	Provide access via George Carter Way and Albemarle Point Place. No additional access on Lee Road and no direct access on Route 28 or Willard Road</a:t>
            </a:r>
          </a:p>
          <a:p>
            <a:pPr marL="461963" indent="-461963"/>
            <a:endParaRPr lang="en-US" dirty="0">
              <a:solidFill>
                <a:schemeClr val="bg1"/>
              </a:solidFill>
            </a:endParaRPr>
          </a:p>
          <a:p>
            <a:pPr marL="461963" indent="-461963"/>
            <a:r>
              <a:rPr lang="en-US" dirty="0">
                <a:solidFill>
                  <a:schemeClr val="bg1"/>
                </a:solidFill>
              </a:rPr>
              <a:t>• 	Mitigate any additional transportation impacts to Lee Road and nearby intersections</a:t>
            </a:r>
          </a:p>
          <a:p>
            <a:pPr marL="461963" indent="-461963"/>
            <a:endParaRPr lang="en-US" dirty="0">
              <a:solidFill>
                <a:schemeClr val="bg1"/>
              </a:solidFill>
            </a:endParaRPr>
          </a:p>
          <a:p>
            <a:pPr marL="461963" indent="-461963"/>
            <a:r>
              <a:rPr lang="en-US" dirty="0">
                <a:solidFill>
                  <a:schemeClr val="bg1"/>
                </a:solidFill>
              </a:rPr>
              <a:t>• 	Develop an onsite, publicly accessible parks network per the Urban Parks Framework</a:t>
            </a:r>
          </a:p>
          <a:p>
            <a:pPr marL="461963" indent="-461963"/>
            <a:endParaRPr lang="en-US" dirty="0">
              <a:solidFill>
                <a:schemeClr val="bg1"/>
              </a:solidFill>
            </a:endParaRPr>
          </a:p>
          <a:p>
            <a:pPr marL="461963" indent="-461963"/>
            <a:r>
              <a:rPr lang="en-US" dirty="0">
                <a:solidFill>
                  <a:schemeClr val="bg1"/>
                </a:solidFill>
              </a:rPr>
              <a:t>• 	Mitigate school impacts</a:t>
            </a:r>
          </a:p>
        </p:txBody>
      </p:sp>
    </p:spTree>
    <p:extLst>
      <p:ext uri="{BB962C8B-B14F-4D97-AF65-F5344CB8AC3E}">
        <p14:creationId xmlns:p14="http://schemas.microsoft.com/office/powerpoint/2010/main" val="3855866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8" y="1541028"/>
            <a:ext cx="7567786" cy="53169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5748" y="201446"/>
            <a:ext cx="504894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Urban Park Framework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	</a:t>
            </a:r>
            <a:r>
              <a:rPr lang="en-US" sz="2800" b="1" dirty="0" err="1">
                <a:solidFill>
                  <a:schemeClr val="bg1"/>
                </a:solidFill>
              </a:rPr>
              <a:t>ComPlan</a:t>
            </a:r>
            <a:r>
              <a:rPr lang="en-US" sz="2800" b="1" dirty="0">
                <a:solidFill>
                  <a:schemeClr val="bg1"/>
                </a:solidFill>
              </a:rPr>
              <a:t> Goal – 1.25 acres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	Provided – 2.46 acres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67117" y="1133117"/>
            <a:ext cx="6858000" cy="4591766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3899972" y="3127469"/>
            <a:ext cx="1046602" cy="2171644"/>
          </a:xfrm>
          <a:custGeom>
            <a:avLst/>
            <a:gdLst>
              <a:gd name="connsiteX0" fmla="*/ 484743 w 727114"/>
              <a:gd name="connsiteY0" fmla="*/ 716096 h 1443210"/>
              <a:gd name="connsiteX1" fmla="*/ 627962 w 727114"/>
              <a:gd name="connsiteY1" fmla="*/ 1322024 h 1443210"/>
              <a:gd name="connsiteX2" fmla="*/ 132203 w 727114"/>
              <a:gd name="connsiteY2" fmla="*/ 1443210 h 1443210"/>
              <a:gd name="connsiteX3" fmla="*/ 264405 w 727114"/>
              <a:gd name="connsiteY3" fmla="*/ 738130 h 1443210"/>
              <a:gd name="connsiteX4" fmla="*/ 22034 w 727114"/>
              <a:gd name="connsiteY4" fmla="*/ 683046 h 1443210"/>
              <a:gd name="connsiteX5" fmla="*/ 0 w 727114"/>
              <a:gd name="connsiteY5" fmla="*/ 661012 h 1443210"/>
              <a:gd name="connsiteX6" fmla="*/ 275422 w 727114"/>
              <a:gd name="connsiteY6" fmla="*/ 661012 h 1443210"/>
              <a:gd name="connsiteX7" fmla="*/ 341523 w 727114"/>
              <a:gd name="connsiteY7" fmla="*/ 0 h 1443210"/>
              <a:gd name="connsiteX8" fmla="*/ 385591 w 727114"/>
              <a:gd name="connsiteY8" fmla="*/ 572877 h 1443210"/>
              <a:gd name="connsiteX9" fmla="*/ 672029 w 727114"/>
              <a:gd name="connsiteY9" fmla="*/ 484742 h 1443210"/>
              <a:gd name="connsiteX10" fmla="*/ 727114 w 727114"/>
              <a:gd name="connsiteY10" fmla="*/ 594911 h 1443210"/>
              <a:gd name="connsiteX11" fmla="*/ 484743 w 727114"/>
              <a:gd name="connsiteY11" fmla="*/ 716096 h 144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114" h="1443210">
                <a:moveTo>
                  <a:pt x="484743" y="716096"/>
                </a:moveTo>
                <a:lnTo>
                  <a:pt x="627962" y="1322024"/>
                </a:lnTo>
                <a:lnTo>
                  <a:pt x="132203" y="1443210"/>
                </a:lnTo>
                <a:lnTo>
                  <a:pt x="264405" y="738130"/>
                </a:lnTo>
                <a:lnTo>
                  <a:pt x="22034" y="683046"/>
                </a:lnTo>
                <a:lnTo>
                  <a:pt x="0" y="661012"/>
                </a:lnTo>
                <a:lnTo>
                  <a:pt x="275422" y="661012"/>
                </a:lnTo>
                <a:lnTo>
                  <a:pt x="341523" y="0"/>
                </a:lnTo>
                <a:lnTo>
                  <a:pt x="385591" y="572877"/>
                </a:lnTo>
                <a:lnTo>
                  <a:pt x="672029" y="484742"/>
                </a:lnTo>
                <a:lnTo>
                  <a:pt x="727114" y="594911"/>
                </a:lnTo>
                <a:lnTo>
                  <a:pt x="484743" y="716096"/>
                </a:lnTo>
                <a:close/>
              </a:path>
            </a:pathLst>
          </a:cu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79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52" y="2126255"/>
            <a:ext cx="6593691" cy="46325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6484" y="202196"/>
            <a:ext cx="4650094" cy="31403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6945" y="583894"/>
            <a:ext cx="1873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Pocket Park</a:t>
            </a:r>
          </a:p>
        </p:txBody>
      </p:sp>
      <p:sp>
        <p:nvSpPr>
          <p:cNvPr id="9" name="Freeform 8"/>
          <p:cNvSpPr/>
          <p:nvPr/>
        </p:nvSpPr>
        <p:spPr>
          <a:xfrm>
            <a:off x="1189822" y="2743200"/>
            <a:ext cx="1167788" cy="1575412"/>
          </a:xfrm>
          <a:custGeom>
            <a:avLst/>
            <a:gdLst>
              <a:gd name="connsiteX0" fmla="*/ 209321 w 859316"/>
              <a:gd name="connsiteY0" fmla="*/ 1013551 h 1013551"/>
              <a:gd name="connsiteX1" fmla="*/ 0 w 859316"/>
              <a:gd name="connsiteY1" fmla="*/ 991518 h 1013551"/>
              <a:gd name="connsiteX2" fmla="*/ 0 w 859316"/>
              <a:gd name="connsiteY2" fmla="*/ 132202 h 1013551"/>
              <a:gd name="connsiteX3" fmla="*/ 99152 w 859316"/>
              <a:gd name="connsiteY3" fmla="*/ 33050 h 1013551"/>
              <a:gd name="connsiteX4" fmla="*/ 198304 w 859316"/>
              <a:gd name="connsiteY4" fmla="*/ 0 h 1013551"/>
              <a:gd name="connsiteX5" fmla="*/ 440675 w 859316"/>
              <a:gd name="connsiteY5" fmla="*/ 231354 h 1013551"/>
              <a:gd name="connsiteX6" fmla="*/ 705080 w 859316"/>
              <a:gd name="connsiteY6" fmla="*/ 341523 h 1013551"/>
              <a:gd name="connsiteX7" fmla="*/ 859316 w 859316"/>
              <a:gd name="connsiteY7" fmla="*/ 374573 h 1013551"/>
              <a:gd name="connsiteX8" fmla="*/ 782198 w 859316"/>
              <a:gd name="connsiteY8" fmla="*/ 495759 h 1013551"/>
              <a:gd name="connsiteX9" fmla="*/ 517793 w 859316"/>
              <a:gd name="connsiteY9" fmla="*/ 495759 h 1013551"/>
              <a:gd name="connsiteX10" fmla="*/ 462709 w 859316"/>
              <a:gd name="connsiteY10" fmla="*/ 484742 h 1013551"/>
              <a:gd name="connsiteX11" fmla="*/ 198304 w 859316"/>
              <a:gd name="connsiteY11" fmla="*/ 473725 h 1013551"/>
              <a:gd name="connsiteX12" fmla="*/ 198304 w 859316"/>
              <a:gd name="connsiteY12" fmla="*/ 958467 h 1013551"/>
              <a:gd name="connsiteX13" fmla="*/ 176270 w 859316"/>
              <a:gd name="connsiteY13" fmla="*/ 947450 h 1013551"/>
              <a:gd name="connsiteX14" fmla="*/ 176270 w 859316"/>
              <a:gd name="connsiteY14" fmla="*/ 947450 h 1013551"/>
              <a:gd name="connsiteX15" fmla="*/ 209321 w 859316"/>
              <a:gd name="connsiteY15" fmla="*/ 1013551 h 101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59316" h="1013551">
                <a:moveTo>
                  <a:pt x="209321" y="1013551"/>
                </a:moveTo>
                <a:lnTo>
                  <a:pt x="0" y="991518"/>
                </a:lnTo>
                <a:lnTo>
                  <a:pt x="0" y="132202"/>
                </a:lnTo>
                <a:lnTo>
                  <a:pt x="99152" y="33050"/>
                </a:lnTo>
                <a:lnTo>
                  <a:pt x="198304" y="0"/>
                </a:lnTo>
                <a:lnTo>
                  <a:pt x="440675" y="231354"/>
                </a:lnTo>
                <a:lnTo>
                  <a:pt x="705080" y="341523"/>
                </a:lnTo>
                <a:lnTo>
                  <a:pt x="859316" y="374573"/>
                </a:lnTo>
                <a:lnTo>
                  <a:pt x="782198" y="495759"/>
                </a:lnTo>
                <a:lnTo>
                  <a:pt x="517793" y="495759"/>
                </a:lnTo>
                <a:lnTo>
                  <a:pt x="462709" y="484742"/>
                </a:lnTo>
                <a:lnTo>
                  <a:pt x="198304" y="473725"/>
                </a:lnTo>
                <a:lnTo>
                  <a:pt x="198304" y="958467"/>
                </a:lnTo>
                <a:lnTo>
                  <a:pt x="176270" y="947450"/>
                </a:lnTo>
                <a:lnTo>
                  <a:pt x="176270" y="947450"/>
                </a:lnTo>
                <a:lnTo>
                  <a:pt x="209321" y="1013551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3944" y="3434033"/>
            <a:ext cx="5200937" cy="3170579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2754217" y="3051672"/>
            <a:ext cx="1729648" cy="936434"/>
          </a:xfrm>
          <a:custGeom>
            <a:avLst/>
            <a:gdLst>
              <a:gd name="connsiteX0" fmla="*/ 187287 w 1729648"/>
              <a:gd name="connsiteY0" fmla="*/ 517793 h 936434"/>
              <a:gd name="connsiteX1" fmla="*/ 0 w 1729648"/>
              <a:gd name="connsiteY1" fmla="*/ 506776 h 936434"/>
              <a:gd name="connsiteX2" fmla="*/ 33050 w 1729648"/>
              <a:gd name="connsiteY2" fmla="*/ 297456 h 936434"/>
              <a:gd name="connsiteX3" fmla="*/ 55084 w 1729648"/>
              <a:gd name="connsiteY3" fmla="*/ 220338 h 936434"/>
              <a:gd name="connsiteX4" fmla="*/ 1454226 w 1729648"/>
              <a:gd name="connsiteY4" fmla="*/ 88135 h 936434"/>
              <a:gd name="connsiteX5" fmla="*/ 1619479 w 1729648"/>
              <a:gd name="connsiteY5" fmla="*/ 0 h 936434"/>
              <a:gd name="connsiteX6" fmla="*/ 1729648 w 1729648"/>
              <a:gd name="connsiteY6" fmla="*/ 198304 h 936434"/>
              <a:gd name="connsiteX7" fmla="*/ 1652530 w 1729648"/>
              <a:gd name="connsiteY7" fmla="*/ 253388 h 936434"/>
              <a:gd name="connsiteX8" fmla="*/ 1311007 w 1729648"/>
              <a:gd name="connsiteY8" fmla="*/ 308473 h 936434"/>
              <a:gd name="connsiteX9" fmla="*/ 1366091 w 1729648"/>
              <a:gd name="connsiteY9" fmla="*/ 914400 h 936434"/>
              <a:gd name="connsiteX10" fmla="*/ 1189822 w 1729648"/>
              <a:gd name="connsiteY10" fmla="*/ 936434 h 936434"/>
              <a:gd name="connsiteX11" fmla="*/ 1222872 w 1729648"/>
              <a:gd name="connsiteY11" fmla="*/ 517793 h 936434"/>
              <a:gd name="connsiteX12" fmla="*/ 462708 w 1729648"/>
              <a:gd name="connsiteY12" fmla="*/ 506776 h 936434"/>
              <a:gd name="connsiteX13" fmla="*/ 231354 w 1729648"/>
              <a:gd name="connsiteY13" fmla="*/ 484742 h 936434"/>
              <a:gd name="connsiteX14" fmla="*/ 187287 w 1729648"/>
              <a:gd name="connsiteY14" fmla="*/ 517793 h 93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29648" h="936434">
                <a:moveTo>
                  <a:pt x="187287" y="517793"/>
                </a:moveTo>
                <a:lnTo>
                  <a:pt x="0" y="506776"/>
                </a:lnTo>
                <a:lnTo>
                  <a:pt x="33050" y="297456"/>
                </a:lnTo>
                <a:lnTo>
                  <a:pt x="55084" y="220338"/>
                </a:lnTo>
                <a:lnTo>
                  <a:pt x="1454226" y="88135"/>
                </a:lnTo>
                <a:lnTo>
                  <a:pt x="1619479" y="0"/>
                </a:lnTo>
                <a:lnTo>
                  <a:pt x="1729648" y="198304"/>
                </a:lnTo>
                <a:lnTo>
                  <a:pt x="1652530" y="253388"/>
                </a:lnTo>
                <a:lnTo>
                  <a:pt x="1311007" y="308473"/>
                </a:lnTo>
                <a:lnTo>
                  <a:pt x="1366091" y="914400"/>
                </a:lnTo>
                <a:lnTo>
                  <a:pt x="1189822" y="936434"/>
                </a:lnTo>
                <a:lnTo>
                  <a:pt x="1222872" y="517793"/>
                </a:lnTo>
                <a:lnTo>
                  <a:pt x="462708" y="506776"/>
                </a:lnTo>
                <a:lnTo>
                  <a:pt x="231354" y="484742"/>
                </a:lnTo>
                <a:lnTo>
                  <a:pt x="187287" y="517793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56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1686</TotalTime>
  <Words>590</Words>
  <Application>Microsoft Macintosh PowerPoint</Application>
  <PresentationFormat>Widescreen</PresentationFormat>
  <Paragraphs>116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Office Theme</vt:lpstr>
      <vt:lpstr>Ellipse at Westfield and Albemarle 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McGuireWoods LLP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Ellipse at Westfield and Albemarle Point</dc:title>
  <dc:creator>Greenlief, Lori R.;lr</dc:creator>
  <cp:lastModifiedBy>jeff parnes</cp:lastModifiedBy>
  <cp:revision>60</cp:revision>
  <dcterms:created xsi:type="dcterms:W3CDTF">2020-08-13T12:27:43Z</dcterms:created>
  <dcterms:modified xsi:type="dcterms:W3CDTF">2020-08-16T04:41:58Z</dcterms:modified>
</cp:coreProperties>
</file>