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9" r:id="rId3"/>
    <p:sldId id="261" r:id="rId4"/>
    <p:sldId id="257" r:id="rId5"/>
    <p:sldId id="258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9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5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6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7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0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3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7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7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0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F5333CC-250E-4DAE-9DCA-2B16D13CFEC1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50FC76E-002F-4CB0-9CC4-E4EEAB5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bgesser@art-team.com" TargetMode="External"/><Relationship Id="rId3" Type="http://schemas.openxmlformats.org/officeDocument/2006/relationships/hyperlink" Target="mailto:thomas.castellanos@riinternational.com" TargetMode="External"/><Relationship Id="rId7" Type="http://schemas.openxmlformats.org/officeDocument/2006/relationships/hyperlink" Target="mailto:dpawar@art-team.com" TargetMode="External"/><Relationship Id="rId2" Type="http://schemas.openxmlformats.org/officeDocument/2006/relationships/hyperlink" Target="mailto:amy.pugsley@riinternational.com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andy.smith@kimley-horn.com" TargetMode="External"/><Relationship Id="rId5" Type="http://schemas.openxmlformats.org/officeDocument/2006/relationships/hyperlink" Target="mailto:caycee.hart@kimley-horn.com" TargetMode="External"/><Relationship Id="rId4" Type="http://schemas.openxmlformats.org/officeDocument/2006/relationships/hyperlink" Target="mailto:ross.stevens@kimley-horn.com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83E4-2658-42AC-936F-BE6182F88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91" y="1729047"/>
            <a:ext cx="9784617" cy="2321786"/>
          </a:xfrm>
        </p:spPr>
        <p:txBody>
          <a:bodyPr/>
          <a:lstStyle/>
          <a:p>
            <a:pPr algn="ctr"/>
            <a:r>
              <a:rPr lang="en-US" sz="4800" b="1" dirty="0"/>
              <a:t>Recovery Innovations, Inc. </a:t>
            </a:r>
            <a:br>
              <a:rPr lang="en-US" sz="4800" b="1" dirty="0"/>
            </a:br>
            <a:r>
              <a:rPr lang="en-US" sz="3200" b="1" dirty="0"/>
              <a:t>DBA</a:t>
            </a:r>
            <a:br>
              <a:rPr lang="en-US" sz="4800" b="1" dirty="0"/>
            </a:br>
            <a:r>
              <a:rPr lang="en-US" sz="4800" b="1" dirty="0"/>
              <a:t>RI International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9008F-3ADC-43D2-8940-98C8753A8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692" y="4682600"/>
            <a:ext cx="7766936" cy="1096899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Crisis Stabilization Center</a:t>
            </a:r>
          </a:p>
          <a:p>
            <a:r>
              <a:rPr lang="en-US" sz="2800" dirty="0"/>
              <a:t>14554 Lee Road</a:t>
            </a:r>
          </a:p>
          <a:p>
            <a:r>
              <a:rPr lang="en-US" sz="2800" dirty="0"/>
              <a:t>Chantilly, Virginia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1" y="601784"/>
            <a:ext cx="1828959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988" y="4898089"/>
            <a:ext cx="18167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7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16" y="771525"/>
            <a:ext cx="5045826" cy="5934075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Clr>
                <a:srgbClr val="B31166"/>
              </a:buClr>
              <a:buSzPct val="80000"/>
            </a:pP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      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Thank you!</a:t>
            </a:r>
            <a:b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dirty="0"/>
              <a:t>RI International</a:t>
            </a:r>
            <a:br>
              <a:rPr lang="en-US" dirty="0"/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Amy Pugsley, MA, CHC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VP of East Operations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  <a:hlinkClick r:id="rId2"/>
              </a:rPr>
              <a:t>amy.pugsley@riinternational.com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Thomas Castellanos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Chief Financial Officer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  <a:hlinkClick r:id="rId3"/>
              </a:rPr>
              <a:t>thomas.castellanos@riinternational.com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en-US" sz="2000" b="1" dirty="0">
                <a:solidFill>
                  <a:srgbClr val="EBEBEB"/>
                </a:solidFill>
              </a:rPr>
              <a:t>Kimley-Horn and Associates</a:t>
            </a:r>
            <a:br>
              <a:rPr lang="en-US" sz="2000" b="1" dirty="0">
                <a:solidFill>
                  <a:srgbClr val="EBEBEB"/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  <a:t>Ross Stevens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hlinkClick r:id="rId4"/>
              </a:rPr>
              <a:t>ross.stevens@kimley-horn.com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  <a:t>Caycee Hart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hlinkClick r:id="rId5"/>
              </a:rPr>
              <a:t>caycee.hart@kimley-horn.com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  <a:t>Andy Smith 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hlinkClick r:id="rId6"/>
              </a:rPr>
              <a:t>andy.smith@kimley-horn.com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2000" b="1" dirty="0">
                <a:solidFill>
                  <a:srgbClr val="EBEBEB"/>
                </a:solidFill>
              </a:rPr>
              <a:t>Architectural Resource Team</a:t>
            </a:r>
            <a:br>
              <a:rPr lang="en-US" sz="2000" b="1" dirty="0">
                <a:solidFill>
                  <a:srgbClr val="EBEBEB"/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  <a:t>Dev Pawar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hlinkClick r:id="rId7"/>
              </a:rPr>
              <a:t>dpawar@art-team.com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  <a:t>Bridget Gesser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  <a:hlinkClick r:id="rId8"/>
              </a:rPr>
              <a:t>bgesser@art-team.com</a:t>
            </a:r>
            <a:br>
              <a:rPr lang="en-US" sz="1400" dirty="0">
                <a:solidFill>
                  <a:srgbClr val="B31166">
                    <a:lumMod val="60000"/>
                    <a:lumOff val="40000"/>
                  </a:srgbClr>
                </a:solidFill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79575" y="902962"/>
            <a:ext cx="3227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Questions?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45" r="16045"/>
          <a:stretch>
            <a:fillRect/>
          </a:stretch>
        </p:blipFill>
        <p:spPr>
          <a:xfrm>
            <a:off x="6979574" y="1616825"/>
            <a:ext cx="32273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7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A1816-A861-47A4-B642-C3BFA664B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4" y="134496"/>
            <a:ext cx="9601822" cy="6605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C3CC3-2E7B-41FF-9EF5-D2218B51D76E}"/>
              </a:ext>
            </a:extLst>
          </p:cNvPr>
          <p:cNvSpPr txBox="1"/>
          <p:nvPr/>
        </p:nvSpPr>
        <p:spPr>
          <a:xfrm rot="1493221">
            <a:off x="7347361" y="2678436"/>
            <a:ext cx="143858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GEORGE CARTER WAY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D73CE-E14C-4AF6-BECB-A83261EED96F}"/>
              </a:ext>
            </a:extLst>
          </p:cNvPr>
          <p:cNvSpPr txBox="1"/>
          <p:nvPr/>
        </p:nvSpPr>
        <p:spPr>
          <a:xfrm rot="1095610">
            <a:off x="5161835" y="5433857"/>
            <a:ext cx="1049806" cy="254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WILLARD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64E6F-9762-4922-B8E1-08442CD8EE84}"/>
              </a:ext>
            </a:extLst>
          </p:cNvPr>
          <p:cNvSpPr txBox="1"/>
          <p:nvPr/>
        </p:nvSpPr>
        <p:spPr>
          <a:xfrm rot="17465390">
            <a:off x="8018899" y="4754968"/>
            <a:ext cx="747060" cy="2451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LEE ROAD</a:t>
            </a:r>
          </a:p>
        </p:txBody>
      </p:sp>
    </p:spTree>
    <p:extLst>
      <p:ext uri="{BB962C8B-B14F-4D97-AF65-F5344CB8AC3E}">
        <p14:creationId xmlns:p14="http://schemas.microsoft.com/office/powerpoint/2010/main" val="2395860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2AB99-0B06-43AD-A608-FE203A40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4" y="83127"/>
            <a:ext cx="9856125" cy="66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7B433-14A8-43C8-8E15-82CCEEA1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7" y="0"/>
            <a:ext cx="7932145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0DD85E4-F193-47F1-85DC-626A245F44C2}"/>
              </a:ext>
            </a:extLst>
          </p:cNvPr>
          <p:cNvSpPr/>
          <p:nvPr/>
        </p:nvSpPr>
        <p:spPr>
          <a:xfrm>
            <a:off x="2463501" y="193638"/>
            <a:ext cx="3474720" cy="6078070"/>
          </a:xfrm>
          <a:custGeom>
            <a:avLst/>
            <a:gdLst>
              <a:gd name="connsiteX0" fmla="*/ 0 w 3474720"/>
              <a:gd name="connsiteY0" fmla="*/ 0 h 6078070"/>
              <a:gd name="connsiteX1" fmla="*/ 0 w 3474720"/>
              <a:gd name="connsiteY1" fmla="*/ 6078070 h 6078070"/>
              <a:gd name="connsiteX2" fmla="*/ 3420932 w 3474720"/>
              <a:gd name="connsiteY2" fmla="*/ 6078070 h 6078070"/>
              <a:gd name="connsiteX3" fmla="*/ 3420932 w 3474720"/>
              <a:gd name="connsiteY3" fmla="*/ 5507915 h 6078070"/>
              <a:gd name="connsiteX4" fmla="*/ 3076687 w 3474720"/>
              <a:gd name="connsiteY4" fmla="*/ 5507915 h 6078070"/>
              <a:gd name="connsiteX5" fmla="*/ 3076687 w 3474720"/>
              <a:gd name="connsiteY5" fmla="*/ 3259567 h 6078070"/>
              <a:gd name="connsiteX6" fmla="*/ 3377901 w 3474720"/>
              <a:gd name="connsiteY6" fmla="*/ 3259567 h 6078070"/>
              <a:gd name="connsiteX7" fmla="*/ 3377901 w 3474720"/>
              <a:gd name="connsiteY7" fmla="*/ 2764715 h 6078070"/>
              <a:gd name="connsiteX8" fmla="*/ 3474720 w 3474720"/>
              <a:gd name="connsiteY8" fmla="*/ 2764715 h 6078070"/>
              <a:gd name="connsiteX9" fmla="*/ 3474720 w 3474720"/>
              <a:gd name="connsiteY9" fmla="*/ 0 h 6078070"/>
              <a:gd name="connsiteX10" fmla="*/ 0 w 3474720"/>
              <a:gd name="connsiteY10" fmla="*/ 0 h 60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720" h="6078070">
                <a:moveTo>
                  <a:pt x="0" y="0"/>
                </a:moveTo>
                <a:lnTo>
                  <a:pt x="0" y="6078070"/>
                </a:lnTo>
                <a:lnTo>
                  <a:pt x="3420932" y="6078070"/>
                </a:lnTo>
                <a:lnTo>
                  <a:pt x="3420932" y="5507915"/>
                </a:lnTo>
                <a:lnTo>
                  <a:pt x="3076687" y="5507915"/>
                </a:lnTo>
                <a:lnTo>
                  <a:pt x="3076687" y="3259567"/>
                </a:lnTo>
                <a:lnTo>
                  <a:pt x="3377901" y="3259567"/>
                </a:lnTo>
                <a:lnTo>
                  <a:pt x="3377901" y="2764715"/>
                </a:lnTo>
                <a:lnTo>
                  <a:pt x="3474720" y="2764715"/>
                </a:lnTo>
                <a:lnTo>
                  <a:pt x="3474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1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D794-BE82-45EE-B602-2B0434C9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Transportation/Parking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C355-0973-438D-99C8-95328BD1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Required Parking: 32 Spaces</a:t>
            </a:r>
          </a:p>
          <a:p>
            <a:r>
              <a:rPr lang="en-US" dirty="0"/>
              <a:t>Proposed/Existing Parking: 56 Spaces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Trip Generation: Patients, Staff, and Deliveries </a:t>
            </a:r>
          </a:p>
          <a:p>
            <a:pPr lvl="1"/>
            <a:r>
              <a:rPr lang="en-US" dirty="0"/>
              <a:t>+</a:t>
            </a:r>
            <a:r>
              <a:rPr lang="en-US" sz="1800" dirty="0"/>
              <a:t>1 trips in AM Peak Hour</a:t>
            </a:r>
          </a:p>
          <a:p>
            <a:pPr lvl="1"/>
            <a:r>
              <a:rPr lang="en-US" sz="1800" dirty="0"/>
              <a:t>+1 trips in PM Peak Hour</a:t>
            </a:r>
          </a:p>
          <a:p>
            <a:r>
              <a:rPr lang="en-US" dirty="0"/>
              <a:t>By-Right Use (Office): 313 trips per day</a:t>
            </a:r>
          </a:p>
          <a:p>
            <a:r>
              <a:rPr lang="en-US" dirty="0"/>
              <a:t>Crisis Stabilization Center: 164 trips per day</a:t>
            </a:r>
          </a:p>
          <a:p>
            <a:pPr lvl="1"/>
            <a:r>
              <a:rPr lang="en-US" sz="1800" dirty="0"/>
              <a:t>-145 daily trips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99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537" y="922713"/>
            <a:ext cx="8596668" cy="8312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RI International History and Background</a:t>
            </a:r>
            <a:br>
              <a:rPr lang="en-US" b="1" dirty="0"/>
            </a:b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219497"/>
            <a:ext cx="10769291" cy="4455623"/>
          </a:xfrm>
        </p:spPr>
        <p:txBody>
          <a:bodyPr>
            <a:normAutofit/>
          </a:bodyPr>
          <a:lstStyle/>
          <a:p>
            <a:r>
              <a:rPr lang="en-US" dirty="0"/>
              <a:t>RI International is an incorporated, non-profit behavioral health organization that has been providing a variety of crisis services, residential programs and outpatient programs internationally for the past 30 years.  </a:t>
            </a:r>
          </a:p>
          <a:p>
            <a:r>
              <a:rPr lang="en-US" dirty="0"/>
              <a:t>Currently, RI operates programs in Arizona, California, Delaware, North Carolina, Utah, Washington and New Zealand; with new programming starting in Louisiana, New Mexico, Ohio, Virginia and Australia.</a:t>
            </a:r>
          </a:p>
          <a:p>
            <a:r>
              <a:rPr lang="en-US" dirty="0"/>
              <a:t>Our Core Mission is:  </a:t>
            </a:r>
            <a:r>
              <a:rPr lang="en-US" b="1" i="1" dirty="0"/>
              <a:t>Empowering people to recover, succeed in accomplishing their goals, find meaning and purpose in life, and reconnect with themselves and others.</a:t>
            </a:r>
          </a:p>
          <a:p>
            <a:r>
              <a:rPr lang="en-US" dirty="0"/>
              <a:t>These values of Hope, Wellness, Personal Responsibility, Community Focus and Empowerment are the basis for our work with adults who are experiencing co-occurring substance use and mental wellness challenges. </a:t>
            </a:r>
          </a:p>
          <a:p>
            <a:r>
              <a:rPr lang="en-US" dirty="0"/>
              <a:t>These core values guide us in our vision of activating the next generation of frame-breaking health care innovation to support people beyond their substance use and behavioral health needs and succeed in the community where they live, work and play.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5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Chantilly Crisis Stabilization Center</a:t>
            </a:r>
            <a:br>
              <a:rPr lang="en-US" sz="3200" b="1" dirty="0"/>
            </a:br>
            <a:r>
              <a:rPr lang="en-US" sz="3200" b="1" dirty="0"/>
              <a:t>14554 Lee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10" y="2319251"/>
            <a:ext cx="10108276" cy="4098173"/>
          </a:xfrm>
        </p:spPr>
        <p:txBody>
          <a:bodyPr>
            <a:noAutofit/>
          </a:bodyPr>
          <a:lstStyle/>
          <a:p>
            <a:r>
              <a:rPr lang="en-US" dirty="0"/>
              <a:t>Services and Hours of Operation</a:t>
            </a:r>
          </a:p>
          <a:p>
            <a:pPr lvl="1"/>
            <a:r>
              <a:rPr lang="en-US" sz="1800" dirty="0"/>
              <a:t>24 hours a day / 7 days a week Crisis Stabilization Services to any adults 18 and older experiencing and mental health and/or substance use crisis.</a:t>
            </a:r>
          </a:p>
          <a:p>
            <a:pPr lvl="1"/>
            <a:r>
              <a:rPr lang="en-US" sz="1800" dirty="0"/>
              <a:t>Psychiatric (Psychiatrist and Nurse Practitioners), Nursing (RN’s and LPN’s), and clinical (licensed clinicians) care 24/7 with medication management as needed for individuals.</a:t>
            </a:r>
          </a:p>
          <a:p>
            <a:pPr lvl="1"/>
            <a:r>
              <a:rPr lang="en-US" sz="1800" dirty="0"/>
              <a:t>Peer Support Specialists are embedded in all of our programs as well to provide ongoing engagement, empowerment and connection for individuals.</a:t>
            </a:r>
          </a:p>
          <a:p>
            <a:pPr lvl="1"/>
            <a:r>
              <a:rPr lang="en-US" sz="1800" dirty="0"/>
              <a:t>Therapeutic Programming throughout the day to ensure individuals are working towards and meeting their treatment goals and return to the community.</a:t>
            </a:r>
          </a:p>
          <a:p>
            <a:pPr lvl="1"/>
            <a:r>
              <a:rPr lang="en-US" sz="1800" dirty="0"/>
              <a:t>Discharge planning from the time of admission to work through an individuals needs to stabilize and remain successful in the community.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1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449" y="701040"/>
            <a:ext cx="8596668" cy="820189"/>
          </a:xfrm>
        </p:spPr>
        <p:txBody>
          <a:bodyPr/>
          <a:lstStyle/>
          <a:p>
            <a:pPr algn="ctr"/>
            <a:r>
              <a:rPr lang="en-US" sz="3200" b="1" dirty="0"/>
              <a:t>Community Asset and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94065"/>
            <a:ext cx="9327395" cy="4106488"/>
          </a:xfrm>
        </p:spPr>
        <p:txBody>
          <a:bodyPr>
            <a:normAutofit/>
          </a:bodyPr>
          <a:lstStyle/>
          <a:p>
            <a:r>
              <a:rPr lang="en-US" dirty="0"/>
              <a:t>RI’s goal is to develop and implement a program that is a long term community asset to help meet the needs of individuals in the community experiencing mental health and substance use challenges.</a:t>
            </a:r>
          </a:p>
          <a:p>
            <a:r>
              <a:rPr lang="en-US" dirty="0"/>
              <a:t>Our facilities are warm and welcoming environments that offer safety and security as well with a highly qualified team of professionals to provide the highest quality of care.</a:t>
            </a:r>
          </a:p>
          <a:p>
            <a:r>
              <a:rPr lang="en-US" dirty="0"/>
              <a:t>Our facilities are secure locked facilities and discharge planning is arranged with appropriate parties involved prior to discharge and/or RI assists individuals with transportation to ensure they can safely arrive at their destination.</a:t>
            </a:r>
          </a:p>
          <a:p>
            <a:r>
              <a:rPr lang="en-US" dirty="0"/>
              <a:t>We intend to locally recruit and employ an estimated 35 employees in a variety of positions, which we hope will add value to the local communities.</a:t>
            </a:r>
          </a:p>
        </p:txBody>
      </p:sp>
    </p:spTree>
    <p:extLst>
      <p:ext uri="{BB962C8B-B14F-4D97-AF65-F5344CB8AC3E}">
        <p14:creationId xmlns:p14="http://schemas.microsoft.com/office/powerpoint/2010/main" val="226330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036" y="717666"/>
            <a:ext cx="8596668" cy="853440"/>
          </a:xfrm>
        </p:spPr>
        <p:txBody>
          <a:bodyPr/>
          <a:lstStyle/>
          <a:p>
            <a:pPr algn="ctr"/>
            <a:r>
              <a:rPr lang="en-US" sz="3200" b="1" dirty="0"/>
              <a:t>Contracts and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38909" y="2110856"/>
            <a:ext cx="4185623" cy="51538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Contracts and Funding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630" y="2635135"/>
            <a:ext cx="4364182" cy="40514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RI has currently been contracted with the Region 2 Community Service Boards for start up funding and funding for the uninsured populations to provide this service.</a:t>
            </a:r>
          </a:p>
          <a:p>
            <a:r>
              <a:rPr lang="en-US" dirty="0"/>
              <a:t>In addition, RI will contract with the variety of Managed Care Organizations (MOC’s) in Virginia.  </a:t>
            </a:r>
          </a:p>
          <a:p>
            <a:r>
              <a:rPr lang="en-US" dirty="0"/>
              <a:t>We currently have contracts with a few of these MCO’s throughout our work in other states and will finalize contracts with the MCO’s that are new to our services in this area.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9370" y="2119746"/>
            <a:ext cx="5468781" cy="51538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Estimated Operating Budget Year 1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51092477"/>
              </p:ext>
            </p:extLst>
          </p:nvPr>
        </p:nvGraphicFramePr>
        <p:xfrm>
          <a:off x="4696689" y="2693323"/>
          <a:ext cx="7306888" cy="376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486">
                  <a:extLst>
                    <a:ext uri="{9D8B030D-6E8A-4147-A177-3AD203B41FA5}">
                      <a16:colId xmlns:a16="http://schemas.microsoft.com/office/drawing/2014/main" val="576678342"/>
                    </a:ext>
                  </a:extLst>
                </a:gridCol>
                <a:gridCol w="1665970">
                  <a:extLst>
                    <a:ext uri="{9D8B030D-6E8A-4147-A177-3AD203B41FA5}">
                      <a16:colId xmlns:a16="http://schemas.microsoft.com/office/drawing/2014/main" val="25015784"/>
                    </a:ext>
                  </a:extLst>
                </a:gridCol>
                <a:gridCol w="2367432">
                  <a:extLst>
                    <a:ext uri="{9D8B030D-6E8A-4147-A177-3AD203B41FA5}">
                      <a16:colId xmlns:a16="http://schemas.microsoft.com/office/drawing/2014/main" val="917465643"/>
                    </a:ext>
                  </a:extLst>
                </a:gridCol>
              </a:tblGrid>
              <a:tr h="368502">
                <a:tc>
                  <a:txBody>
                    <a:bodyPr/>
                    <a:lstStyle/>
                    <a:p>
                      <a:r>
                        <a:rPr lang="en-US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648113"/>
                  </a:ext>
                </a:extLst>
              </a:tr>
              <a:tr h="636043">
                <a:tc>
                  <a:txBody>
                    <a:bodyPr/>
                    <a:lstStyle/>
                    <a:p>
                      <a:r>
                        <a:rPr lang="en-US" dirty="0"/>
                        <a:t>Salaries and Wages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$2,501,723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35 employees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737869"/>
                  </a:ext>
                </a:extLst>
              </a:tr>
              <a:tr h="368502">
                <a:tc>
                  <a:txBody>
                    <a:bodyPr/>
                    <a:lstStyle/>
                    <a:p>
                      <a:r>
                        <a:rPr lang="en-US" dirty="0"/>
                        <a:t>Other Program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$2,256,790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Rent</a:t>
                      </a:r>
                      <a:r>
                        <a:rPr lang="en-US" baseline="0" dirty="0"/>
                        <a:t> and Supplies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449526"/>
                  </a:ext>
                </a:extLst>
              </a:tr>
              <a:tr h="601195">
                <a:tc>
                  <a:txBody>
                    <a:bodyPr/>
                    <a:lstStyle/>
                    <a:p>
                      <a:r>
                        <a:rPr lang="en-US" b="1" dirty="0"/>
                        <a:t>Est.</a:t>
                      </a:r>
                      <a:r>
                        <a:rPr lang="en-US" b="1" baseline="0" dirty="0"/>
                        <a:t> Total Program Exp.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$4,758,513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93978"/>
                  </a:ext>
                </a:extLst>
              </a:tr>
              <a:tr h="36850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Potential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Revenue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10876"/>
                  </a:ext>
                </a:extLst>
              </a:tr>
              <a:tr h="368502">
                <a:tc>
                  <a:txBody>
                    <a:bodyPr/>
                    <a:lstStyle/>
                    <a:p>
                      <a:r>
                        <a:rPr lang="en-US" dirty="0"/>
                        <a:t>Est.</a:t>
                      </a:r>
                      <a:r>
                        <a:rPr lang="en-US" baseline="0" dirty="0"/>
                        <a:t> Medicaid 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$3,333,166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MCO</a:t>
                      </a:r>
                      <a:r>
                        <a:rPr lang="en-US" baseline="0" dirty="0"/>
                        <a:t> Contracts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435989"/>
                  </a:ext>
                </a:extLst>
              </a:tr>
              <a:tr h="636043">
                <a:tc>
                  <a:txBody>
                    <a:bodyPr/>
                    <a:lstStyle/>
                    <a:p>
                      <a:r>
                        <a:rPr lang="en-US" dirty="0"/>
                        <a:t>Uninsured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$1,900,000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RFP Contract</a:t>
                      </a:r>
                      <a:r>
                        <a:rPr lang="en-US" baseline="0" dirty="0"/>
                        <a:t> Award with CSBs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30995"/>
                  </a:ext>
                </a:extLst>
              </a:tr>
              <a:tr h="368502">
                <a:tc>
                  <a:txBody>
                    <a:bodyPr/>
                    <a:lstStyle/>
                    <a:p>
                      <a:r>
                        <a:rPr lang="en-US" b="1" dirty="0"/>
                        <a:t>Est.</a:t>
                      </a:r>
                      <a:r>
                        <a:rPr lang="en-US" b="1" baseline="0" dirty="0"/>
                        <a:t> Total Revenue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$4,758,513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350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555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2813</TotalTime>
  <Words>788</Words>
  <Application>Microsoft Macintosh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Recovery Innovations, Inc.  DBA RI International  </vt:lpstr>
      <vt:lpstr>PowerPoint Presentation</vt:lpstr>
      <vt:lpstr>PowerPoint Presentation</vt:lpstr>
      <vt:lpstr>PowerPoint Presentation</vt:lpstr>
      <vt:lpstr>Transportation/Parking</vt:lpstr>
      <vt:lpstr>RI International History and Background </vt:lpstr>
      <vt:lpstr>Chantilly Crisis Stabilization Center 14554 Lee Road</vt:lpstr>
      <vt:lpstr>Community Asset and Resource</vt:lpstr>
      <vt:lpstr>Contracts and Funding</vt:lpstr>
      <vt:lpstr>           Thank you!  RI International Amy Pugsley, MA, CHC VP of East Operations amy.pugsley@riinternational.com  Thomas Castellanos Chief Financial Officer thomas.castellanos@riinternational.com  Kimley-Horn and Associates Ross Stevens ross.stevens@kimley-horn.com  Caycee Hart caycee.hart@kimley-horn.com  Andy Smith  andy.smith@kimley-horn.com  Architectural Resource Team Dev Pawar dpawar@art-team.com  Bridget Gesser bgesser@art-team.com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Innovations</dc:title>
  <dc:creator>Hart, Caycee</dc:creator>
  <cp:lastModifiedBy>jeff parnes</cp:lastModifiedBy>
  <cp:revision>35</cp:revision>
  <dcterms:created xsi:type="dcterms:W3CDTF">2020-09-18T10:37:02Z</dcterms:created>
  <dcterms:modified xsi:type="dcterms:W3CDTF">2020-09-21T13:10:24Z</dcterms:modified>
</cp:coreProperties>
</file>