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sldIdLst>
    <p:sldId id="267" r:id="rId2"/>
    <p:sldId id="306" r:id="rId3"/>
    <p:sldId id="307" r:id="rId4"/>
    <p:sldId id="258" r:id="rId5"/>
    <p:sldId id="283" r:id="rId6"/>
    <p:sldId id="293" r:id="rId7"/>
    <p:sldId id="294" r:id="rId8"/>
    <p:sldId id="292" r:id="rId9"/>
    <p:sldId id="295" r:id="rId10"/>
    <p:sldId id="308" r:id="rId11"/>
    <p:sldId id="309" r:id="rId12"/>
    <p:sldId id="310" r:id="rId13"/>
    <p:sldId id="257" r:id="rId14"/>
    <p:sldId id="298" r:id="rId15"/>
    <p:sldId id="296" r:id="rId16"/>
    <p:sldId id="299" r:id="rId17"/>
    <p:sldId id="297" r:id="rId18"/>
    <p:sldId id="303" r:id="rId19"/>
    <p:sldId id="304" r:id="rId20"/>
    <p:sldId id="272" r:id="rId21"/>
    <p:sldId id="300" r:id="rId22"/>
    <p:sldId id="273" r:id="rId23"/>
    <p:sldId id="301" r:id="rId24"/>
    <p:sldId id="270" r:id="rId25"/>
    <p:sldId id="285" r:id="rId26"/>
    <p:sldId id="311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gio Cappuccio" initials="SC" lastIdx="1" clrIdx="0">
    <p:extLst>
      <p:ext uri="{19B8F6BF-5375-455C-9EA6-DF929625EA0E}">
        <p15:presenceInfo xmlns:p15="http://schemas.microsoft.com/office/powerpoint/2012/main" userId="S::scappuccio@hga.com::6040cc2c-5054-4fa4-afe6-5d98256e58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8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11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4D88D-A738-40FE-916A-038E5340F042}" type="datetimeFigureOut">
              <a:rPr lang="en-US" smtClean="0"/>
              <a:t>8/13/21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ED546-25D4-4FC0-A893-F5F26B44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7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4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3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7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>
            <a:off x="6571128" y="466111"/>
            <a:ext cx="2573752" cy="448290"/>
          </a:xfrm>
          <a:prstGeom prst="rect">
            <a:avLst/>
          </a:prstGeom>
          <a:gradFill flip="none" rotWithShape="1">
            <a:gsLst>
              <a:gs pos="66000">
                <a:srgbClr val="68737A"/>
              </a:gs>
              <a:gs pos="0">
                <a:schemeClr val="bg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F3A43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05841" y="6356349"/>
            <a:ext cx="2133600" cy="365125"/>
          </a:xfrm>
        </p:spPr>
        <p:txBody>
          <a:bodyPr/>
          <a:lstStyle>
            <a:lvl1pPr>
              <a:defRPr sz="900" b="0" i="0">
                <a:solidFill>
                  <a:srgbClr val="00529B"/>
                </a:solidFill>
                <a:latin typeface="Gotham Bold"/>
                <a:cs typeface="Gotham Bold"/>
              </a:defRPr>
            </a:lvl1pPr>
          </a:lstStyle>
          <a:p>
            <a:fld id="{4B79D4AB-513A-7E45-99B8-1676100666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TPC_newlogo_white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29" y="510158"/>
            <a:ext cx="2298548" cy="357596"/>
          </a:xfrm>
          <a:prstGeom prst="rect">
            <a:avLst/>
          </a:prstGeom>
        </p:spPr>
      </p:pic>
      <p:pic>
        <p:nvPicPr>
          <p:cNvPr id="3" name="Picture 2" descr="bar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3"/>
            <a:ext cx="6542532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45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9341331" y="7834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backgroun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9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0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78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7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2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0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7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03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3690A-2FE2-420C-ACEF-7750ECC094F1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9A7D4-FBF0-4FFA-87F9-7437ECF98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0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aerial%20existing%20close%20up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DD5%20Support%20Building%20-%2030scale%20Rendering%200611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Support%20Bldg%20-%20ARB%20Landscape%20Plan%2020210623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old-farm-building-field-virginia-600w-1390347770.jpg" TargetMode="External"/><Relationship Id="rId7" Type="http://schemas.openxmlformats.org/officeDocument/2006/relationships/image" Target="file:///N:\3200\3228\027-00\4.%20Work\Presentations\ARB\PSD\Chapmans-Mill-Bull-Run-Mountains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file:///N:\3200\3228\027-00\4.%20Work\Presentations\ARB\PSD\Aldie%20Mill%20Catoctin.jpg" TargetMode="Externa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4659b45af225101005fd0a094bdb13a8.jp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file:///N:\3200\3228\027-00\4.%20Work\Presentations\ARB\PSD\barn-1.jpg" TargetMode="Externa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file:///N:\3200\3228\027-00\4.%20Work\Presentations\ARB\PSD\Vines-on-Shed.jpg" TargetMode="External"/><Relationship Id="rId7" Type="http://schemas.openxmlformats.org/officeDocument/2006/relationships/image" Target="file:///N:\3200\3228\027-00\4.%20Work\Presentations\ARB\PSD\Capture3.J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file:///N:\3200\3228\027-00\4.%20Work\Presentations\ARB\PSD\Capture4.JPG" TargetMode="Externa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file:///N:\3200\3228\027-00\4.%20Work\Presentations\ARB\PSD\Capture4.JPG" TargetMode="External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file:///N:\3200\3228\027-00\4.%20Work\Presentations\ARB\PSD\stone%20base.jpg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ALL%20FACADES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file:///N:\3200\3228\027-00\4.%20Work\Presentations\ARB\PSD\Capture1.JPG" TargetMode="Externa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ALL%20FACADES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file:///N:\3200\3228\027-00\4.%20Work\Presentations\ARB\PSD\Capture1.JPG" TargetMode="Externa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Enscape_2020-08-04-16-13-30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file:///N:\3200\3228\027-00\4.%20Work\Presentations\ARB\PSD\Enscape_2020-07-01-06-02-37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Enscape_2021-06-23-14-23-46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DD_CAMPUS_ALL.jp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LEED%20LIST.jpg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DD%20SITE%20PLAN%20WITH%20SUPPORT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N:\3200\3228\027-00\4.%20Work\Presentations\ARB\PSD\FROM%20SULLY-WO%20trees.jpg" TargetMode="External"/><Relationship Id="rId7" Type="http://schemas.openxmlformats.org/officeDocument/2006/relationships/image" Target="file:///N:\3200\3228\027-00\4.%20Work\Presentations\ARB\PSD\Capture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file:///N:\3200\3228\027-00\4.%20Work\Presentations\ARB\PSD\FROM%20SULLY-with%20trees.jpg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306" y="6383717"/>
            <a:ext cx="2440694" cy="47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4156371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Sully District Land Use and Transportation Committee Meeting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16,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898248"/>
            <a:ext cx="9143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Dulles Discovery South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PCA/CDPA/FDPA 2017-SU-011</a:t>
            </a:r>
          </a:p>
        </p:txBody>
      </p:sp>
    </p:spTree>
    <p:extLst>
      <p:ext uri="{BB962C8B-B14F-4D97-AF65-F5344CB8AC3E}">
        <p14:creationId xmlns:p14="http://schemas.microsoft.com/office/powerpoint/2010/main" val="235309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Support Building Existing Conditions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05791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10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9425" y="6189891"/>
            <a:ext cx="32861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B189B995-C91F-4341-BC28-C03C60651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" r="6190" b="4548"/>
          <a:stretch>
            <a:fillRect/>
          </a:stretch>
        </p:blipFill>
        <p:spPr>
          <a:xfrm>
            <a:off x="0" y="939799"/>
            <a:ext cx="8577943" cy="5831117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040F44-8810-42D2-9427-9BFD2DEDFBF4}"/>
              </a:ext>
            </a:extLst>
          </p:cNvPr>
          <p:cNvSpPr/>
          <p:nvPr/>
        </p:nvSpPr>
        <p:spPr>
          <a:xfrm>
            <a:off x="4083050" y="1881415"/>
            <a:ext cx="876300" cy="698500"/>
          </a:xfrm>
          <a:custGeom>
            <a:avLst/>
            <a:gdLst>
              <a:gd name="connsiteX0" fmla="*/ 793750 w 876300"/>
              <a:gd name="connsiteY0" fmla="*/ 0 h 698500"/>
              <a:gd name="connsiteX1" fmla="*/ 0 w 876300"/>
              <a:gd name="connsiteY1" fmla="*/ 311150 h 698500"/>
              <a:gd name="connsiteX2" fmla="*/ 88900 w 876300"/>
              <a:gd name="connsiteY2" fmla="*/ 698500 h 698500"/>
              <a:gd name="connsiteX3" fmla="*/ 876300 w 876300"/>
              <a:gd name="connsiteY3" fmla="*/ 558800 h 698500"/>
              <a:gd name="connsiteX4" fmla="*/ 793750 w 876300"/>
              <a:gd name="connsiteY4" fmla="*/ 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" h="698500">
                <a:moveTo>
                  <a:pt x="793750" y="0"/>
                </a:moveTo>
                <a:lnTo>
                  <a:pt x="0" y="311150"/>
                </a:lnTo>
                <a:lnTo>
                  <a:pt x="88900" y="698500"/>
                </a:lnTo>
                <a:lnTo>
                  <a:pt x="876300" y="558800"/>
                </a:lnTo>
                <a:lnTo>
                  <a:pt x="793750" y="0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0FE134-94F4-4150-A6C5-FFE7B0F18CBE}"/>
              </a:ext>
            </a:extLst>
          </p:cNvPr>
          <p:cNvGrpSpPr/>
          <p:nvPr/>
        </p:nvGrpSpPr>
        <p:grpSpPr>
          <a:xfrm rot="5400000">
            <a:off x="187108" y="1034932"/>
            <a:ext cx="393515" cy="393515"/>
            <a:chOff x="7038084" y="6378659"/>
            <a:chExt cx="247482" cy="24748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AD295B6-1F23-41F9-A6EE-4E75697D3865}"/>
                </a:ext>
              </a:extLst>
            </p:cNvPr>
            <p:cNvSpPr/>
            <p:nvPr/>
          </p:nvSpPr>
          <p:spPr>
            <a:xfrm rot="10800000">
              <a:off x="7038084" y="6378659"/>
              <a:ext cx="247482" cy="2474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70D5D274-BB73-4C96-A03B-961BCDF1D9C2}"/>
                </a:ext>
              </a:extLst>
            </p:cNvPr>
            <p:cNvSpPr/>
            <p:nvPr/>
          </p:nvSpPr>
          <p:spPr>
            <a:xfrm rot="10800000">
              <a:off x="7067808" y="6430804"/>
              <a:ext cx="178350" cy="148625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A1FD489-29FC-4559-A76D-87B101AB78A7}"/>
              </a:ext>
            </a:extLst>
          </p:cNvPr>
          <p:cNvSpPr txBox="1"/>
          <p:nvPr/>
        </p:nvSpPr>
        <p:spPr>
          <a:xfrm>
            <a:off x="4089982" y="2115279"/>
            <a:ext cx="855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+mj-lt"/>
              </a:rPr>
              <a:t>EXISTING</a:t>
            </a:r>
          </a:p>
          <a:p>
            <a:pPr algn="ctr"/>
            <a:r>
              <a:rPr lang="en-US" sz="800" b="1" dirty="0">
                <a:latin typeface="+mj-lt"/>
              </a:rPr>
              <a:t>CEMETERY</a:t>
            </a:r>
          </a:p>
        </p:txBody>
      </p:sp>
    </p:spTree>
    <p:extLst>
      <p:ext uri="{BB962C8B-B14F-4D97-AF65-F5344CB8AC3E}">
        <p14:creationId xmlns:p14="http://schemas.microsoft.com/office/powerpoint/2010/main" val="30708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Support Building Proposed Site Plan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23109" y="6495171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11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9425" y="6094759"/>
            <a:ext cx="32861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939F56-9CED-44EB-B189-B468DBE07762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t="1534" r="6562" b="4769"/>
          <a:stretch>
            <a:fillRect/>
          </a:stretch>
        </p:blipFill>
        <p:spPr>
          <a:xfrm>
            <a:off x="114300" y="939799"/>
            <a:ext cx="8429625" cy="580934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DFB55CB-ABDB-475C-911B-9A46FAAA6842}"/>
              </a:ext>
            </a:extLst>
          </p:cNvPr>
          <p:cNvSpPr/>
          <p:nvPr/>
        </p:nvSpPr>
        <p:spPr>
          <a:xfrm>
            <a:off x="4083051" y="1873367"/>
            <a:ext cx="876300" cy="698500"/>
          </a:xfrm>
          <a:custGeom>
            <a:avLst/>
            <a:gdLst>
              <a:gd name="connsiteX0" fmla="*/ 793750 w 876300"/>
              <a:gd name="connsiteY0" fmla="*/ 0 h 698500"/>
              <a:gd name="connsiteX1" fmla="*/ 0 w 876300"/>
              <a:gd name="connsiteY1" fmla="*/ 311150 h 698500"/>
              <a:gd name="connsiteX2" fmla="*/ 88900 w 876300"/>
              <a:gd name="connsiteY2" fmla="*/ 698500 h 698500"/>
              <a:gd name="connsiteX3" fmla="*/ 876300 w 876300"/>
              <a:gd name="connsiteY3" fmla="*/ 558800 h 698500"/>
              <a:gd name="connsiteX4" fmla="*/ 793750 w 876300"/>
              <a:gd name="connsiteY4" fmla="*/ 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" h="698500">
                <a:moveTo>
                  <a:pt x="793750" y="0"/>
                </a:moveTo>
                <a:lnTo>
                  <a:pt x="0" y="311150"/>
                </a:lnTo>
                <a:lnTo>
                  <a:pt x="88900" y="698500"/>
                </a:lnTo>
                <a:lnTo>
                  <a:pt x="876300" y="558800"/>
                </a:lnTo>
                <a:lnTo>
                  <a:pt x="793750" y="0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D24D4F-EBDD-4DF2-A1BD-C77C44B0210B}"/>
              </a:ext>
            </a:extLst>
          </p:cNvPr>
          <p:cNvGrpSpPr/>
          <p:nvPr/>
        </p:nvGrpSpPr>
        <p:grpSpPr>
          <a:xfrm rot="5400000">
            <a:off x="187109" y="1026884"/>
            <a:ext cx="393515" cy="393515"/>
            <a:chOff x="7038084" y="6378659"/>
            <a:chExt cx="247482" cy="24748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FA38AF8-89E6-4B64-857D-AE9ABDCC8878}"/>
                </a:ext>
              </a:extLst>
            </p:cNvPr>
            <p:cNvSpPr/>
            <p:nvPr/>
          </p:nvSpPr>
          <p:spPr>
            <a:xfrm rot="10800000">
              <a:off x="7038084" y="6378659"/>
              <a:ext cx="247482" cy="2474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1F8939B7-3AC5-4D04-8D0C-850EE719A097}"/>
                </a:ext>
              </a:extLst>
            </p:cNvPr>
            <p:cNvSpPr/>
            <p:nvPr/>
          </p:nvSpPr>
          <p:spPr>
            <a:xfrm rot="10800000">
              <a:off x="7067808" y="6430804"/>
              <a:ext cx="178350" cy="148625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3202E21-6FCD-4858-A7DB-EAA9B31293F6}"/>
              </a:ext>
            </a:extLst>
          </p:cNvPr>
          <p:cNvSpPr txBox="1"/>
          <p:nvPr/>
        </p:nvSpPr>
        <p:spPr>
          <a:xfrm>
            <a:off x="3627074" y="3775461"/>
            <a:ext cx="855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SUPPORT BUILDING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C17B9A-A2AF-4B06-9179-C37D6445EE2A}"/>
              </a:ext>
            </a:extLst>
          </p:cNvPr>
          <p:cNvSpPr txBox="1"/>
          <p:nvPr/>
        </p:nvSpPr>
        <p:spPr>
          <a:xfrm>
            <a:off x="4089983" y="2107231"/>
            <a:ext cx="855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+mj-lt"/>
              </a:rPr>
              <a:t>EXISTING</a:t>
            </a:r>
          </a:p>
          <a:p>
            <a:pPr algn="ctr"/>
            <a:r>
              <a:rPr lang="en-US" sz="800" b="1" dirty="0">
                <a:latin typeface="+mj-lt"/>
              </a:rPr>
              <a:t>CEMETERY</a:t>
            </a:r>
          </a:p>
        </p:txBody>
      </p:sp>
    </p:spTree>
    <p:extLst>
      <p:ext uri="{BB962C8B-B14F-4D97-AF65-F5344CB8AC3E}">
        <p14:creationId xmlns:p14="http://schemas.microsoft.com/office/powerpoint/2010/main" val="11342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A80CC8-8AD1-44AA-9847-97061E14AD99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96" y="939799"/>
            <a:ext cx="8892300" cy="5928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Support Building Proposed 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23109" y="6495171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12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9425" y="6094759"/>
            <a:ext cx="32861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DFB55CB-ABDB-475C-911B-9A46FAAA6842}"/>
              </a:ext>
            </a:extLst>
          </p:cNvPr>
          <p:cNvSpPr/>
          <p:nvPr/>
        </p:nvSpPr>
        <p:spPr>
          <a:xfrm>
            <a:off x="3786189" y="2325803"/>
            <a:ext cx="816768" cy="518319"/>
          </a:xfrm>
          <a:custGeom>
            <a:avLst/>
            <a:gdLst>
              <a:gd name="connsiteX0" fmla="*/ 793750 w 876300"/>
              <a:gd name="connsiteY0" fmla="*/ 0 h 698500"/>
              <a:gd name="connsiteX1" fmla="*/ 0 w 876300"/>
              <a:gd name="connsiteY1" fmla="*/ 311150 h 698500"/>
              <a:gd name="connsiteX2" fmla="*/ 88900 w 876300"/>
              <a:gd name="connsiteY2" fmla="*/ 698500 h 698500"/>
              <a:gd name="connsiteX3" fmla="*/ 876300 w 876300"/>
              <a:gd name="connsiteY3" fmla="*/ 558800 h 698500"/>
              <a:gd name="connsiteX4" fmla="*/ 793750 w 876300"/>
              <a:gd name="connsiteY4" fmla="*/ 0 h 698500"/>
              <a:gd name="connsiteX0" fmla="*/ 1090612 w 1173162"/>
              <a:gd name="connsiteY0" fmla="*/ 0 h 881856"/>
              <a:gd name="connsiteX1" fmla="*/ 296862 w 1173162"/>
              <a:gd name="connsiteY1" fmla="*/ 311150 h 881856"/>
              <a:gd name="connsiteX2" fmla="*/ 0 w 1173162"/>
              <a:gd name="connsiteY2" fmla="*/ 881856 h 881856"/>
              <a:gd name="connsiteX3" fmla="*/ 1173162 w 1173162"/>
              <a:gd name="connsiteY3" fmla="*/ 558800 h 881856"/>
              <a:gd name="connsiteX4" fmla="*/ 1090612 w 1173162"/>
              <a:gd name="connsiteY4" fmla="*/ 0 h 881856"/>
              <a:gd name="connsiteX0" fmla="*/ 1090612 w 1173162"/>
              <a:gd name="connsiteY0" fmla="*/ 0 h 881856"/>
              <a:gd name="connsiteX1" fmla="*/ 20637 w 1173162"/>
              <a:gd name="connsiteY1" fmla="*/ 482600 h 881856"/>
              <a:gd name="connsiteX2" fmla="*/ 0 w 1173162"/>
              <a:gd name="connsiteY2" fmla="*/ 881856 h 881856"/>
              <a:gd name="connsiteX3" fmla="*/ 1173162 w 1173162"/>
              <a:gd name="connsiteY3" fmla="*/ 558800 h 881856"/>
              <a:gd name="connsiteX4" fmla="*/ 1090612 w 1173162"/>
              <a:gd name="connsiteY4" fmla="*/ 0 h 881856"/>
              <a:gd name="connsiteX0" fmla="*/ 1090612 w 1090612"/>
              <a:gd name="connsiteY0" fmla="*/ 0 h 970756"/>
              <a:gd name="connsiteX1" fmla="*/ 20637 w 1090612"/>
              <a:gd name="connsiteY1" fmla="*/ 482600 h 970756"/>
              <a:gd name="connsiteX2" fmla="*/ 0 w 1090612"/>
              <a:gd name="connsiteY2" fmla="*/ 881856 h 970756"/>
              <a:gd name="connsiteX3" fmla="*/ 718343 w 1090612"/>
              <a:gd name="connsiteY3" fmla="*/ 970756 h 970756"/>
              <a:gd name="connsiteX4" fmla="*/ 1090612 w 1090612"/>
              <a:gd name="connsiteY4" fmla="*/ 0 h 970756"/>
              <a:gd name="connsiteX0" fmla="*/ 762000 w 762000"/>
              <a:gd name="connsiteY0" fmla="*/ 141287 h 488156"/>
              <a:gd name="connsiteX1" fmla="*/ 20637 w 762000"/>
              <a:gd name="connsiteY1" fmla="*/ 0 h 488156"/>
              <a:gd name="connsiteX2" fmla="*/ 0 w 762000"/>
              <a:gd name="connsiteY2" fmla="*/ 399256 h 488156"/>
              <a:gd name="connsiteX3" fmla="*/ 718343 w 762000"/>
              <a:gd name="connsiteY3" fmla="*/ 488156 h 488156"/>
              <a:gd name="connsiteX4" fmla="*/ 762000 w 762000"/>
              <a:gd name="connsiteY4" fmla="*/ 141287 h 488156"/>
              <a:gd name="connsiteX0" fmla="*/ 400050 w 718343"/>
              <a:gd name="connsiteY0" fmla="*/ 274637 h 488156"/>
              <a:gd name="connsiteX1" fmla="*/ 20637 w 718343"/>
              <a:gd name="connsiteY1" fmla="*/ 0 h 488156"/>
              <a:gd name="connsiteX2" fmla="*/ 0 w 718343"/>
              <a:gd name="connsiteY2" fmla="*/ 399256 h 488156"/>
              <a:gd name="connsiteX3" fmla="*/ 718343 w 718343"/>
              <a:gd name="connsiteY3" fmla="*/ 488156 h 488156"/>
              <a:gd name="connsiteX4" fmla="*/ 400050 w 718343"/>
              <a:gd name="connsiteY4" fmla="*/ 274637 h 488156"/>
              <a:gd name="connsiteX0" fmla="*/ 816768 w 816768"/>
              <a:gd name="connsiteY0" fmla="*/ 0 h 518319"/>
              <a:gd name="connsiteX1" fmla="*/ 20637 w 816768"/>
              <a:gd name="connsiteY1" fmla="*/ 30163 h 518319"/>
              <a:gd name="connsiteX2" fmla="*/ 0 w 816768"/>
              <a:gd name="connsiteY2" fmla="*/ 429419 h 518319"/>
              <a:gd name="connsiteX3" fmla="*/ 718343 w 816768"/>
              <a:gd name="connsiteY3" fmla="*/ 518319 h 518319"/>
              <a:gd name="connsiteX4" fmla="*/ 816768 w 816768"/>
              <a:gd name="connsiteY4" fmla="*/ 0 h 51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768" h="518319">
                <a:moveTo>
                  <a:pt x="816768" y="0"/>
                </a:moveTo>
                <a:lnTo>
                  <a:pt x="20637" y="30163"/>
                </a:lnTo>
                <a:lnTo>
                  <a:pt x="0" y="429419"/>
                </a:lnTo>
                <a:lnTo>
                  <a:pt x="718343" y="518319"/>
                </a:lnTo>
                <a:lnTo>
                  <a:pt x="816768" y="0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D24D4F-EBDD-4DF2-A1BD-C77C44B0210B}"/>
              </a:ext>
            </a:extLst>
          </p:cNvPr>
          <p:cNvGrpSpPr/>
          <p:nvPr/>
        </p:nvGrpSpPr>
        <p:grpSpPr>
          <a:xfrm rot="7281427">
            <a:off x="187109" y="1090682"/>
            <a:ext cx="393515" cy="393515"/>
            <a:chOff x="7038084" y="6378659"/>
            <a:chExt cx="247482" cy="24748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FA38AF8-89E6-4B64-857D-AE9ABDCC8878}"/>
                </a:ext>
              </a:extLst>
            </p:cNvPr>
            <p:cNvSpPr/>
            <p:nvPr/>
          </p:nvSpPr>
          <p:spPr>
            <a:xfrm rot="10800000">
              <a:off x="7038084" y="6378659"/>
              <a:ext cx="247482" cy="2474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1F8939B7-3AC5-4D04-8D0C-850EE719A097}"/>
                </a:ext>
              </a:extLst>
            </p:cNvPr>
            <p:cNvSpPr/>
            <p:nvPr/>
          </p:nvSpPr>
          <p:spPr>
            <a:xfrm rot="10800000">
              <a:off x="7067808" y="6430804"/>
              <a:ext cx="178350" cy="148625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3202E21-6FCD-4858-A7DB-EAA9B31293F6}"/>
              </a:ext>
            </a:extLst>
          </p:cNvPr>
          <p:cNvSpPr txBox="1"/>
          <p:nvPr/>
        </p:nvSpPr>
        <p:spPr>
          <a:xfrm>
            <a:off x="3627074" y="3775461"/>
            <a:ext cx="855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SUPPORT BUILDING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C17B9A-A2AF-4B06-9179-C37D6445EE2A}"/>
              </a:ext>
            </a:extLst>
          </p:cNvPr>
          <p:cNvSpPr txBox="1"/>
          <p:nvPr/>
        </p:nvSpPr>
        <p:spPr>
          <a:xfrm>
            <a:off x="3786189" y="2376312"/>
            <a:ext cx="855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+mj-lt"/>
              </a:rPr>
              <a:t>EXISTING</a:t>
            </a:r>
          </a:p>
          <a:p>
            <a:pPr algn="ctr"/>
            <a:r>
              <a:rPr lang="en-US" sz="800" b="1" dirty="0">
                <a:latin typeface="+mj-lt"/>
              </a:rPr>
              <a:t>CEMETERY</a:t>
            </a:r>
          </a:p>
        </p:txBody>
      </p:sp>
    </p:spTree>
    <p:extLst>
      <p:ext uri="{BB962C8B-B14F-4D97-AF65-F5344CB8AC3E}">
        <p14:creationId xmlns:p14="http://schemas.microsoft.com/office/powerpoint/2010/main" val="9795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Context and 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Inspiration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13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9425" y="6276975"/>
            <a:ext cx="32861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8" y="1609381"/>
            <a:ext cx="8946292" cy="448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Context and Inspiration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14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9425" y="6276975"/>
            <a:ext cx="32861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outdoor, building, grass, house&#10;&#10;Description automatically generated">
            <a:extLst>
              <a:ext uri="{FF2B5EF4-FFF2-40B4-BE49-F238E27FC236}">
                <a16:creationId xmlns:a16="http://schemas.microsoft.com/office/drawing/2014/main" id="{6235497B-0553-40CE-B6BB-98B6FFCBEB5D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9"/>
          <a:stretch>
            <a:fillRect/>
          </a:stretch>
        </p:blipFill>
        <p:spPr>
          <a:xfrm>
            <a:off x="190500" y="4341255"/>
            <a:ext cx="3417021" cy="2288145"/>
          </a:xfrm>
          <a:prstGeom prst="rect">
            <a:avLst/>
          </a:prstGeom>
        </p:spPr>
      </p:pic>
      <p:pic>
        <p:nvPicPr>
          <p:cNvPr id="14" name="Picture 13" descr="A picture containing building, outdoor, sky, brick&#10;&#10;Description automatically generated">
            <a:extLst>
              <a:ext uri="{FF2B5EF4-FFF2-40B4-BE49-F238E27FC236}">
                <a16:creationId xmlns:a16="http://schemas.microsoft.com/office/drawing/2014/main" id="{AAD5C361-CA43-4BCC-B90B-528FDAE6E0D0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1" y="1142440"/>
            <a:ext cx="4513768" cy="3069362"/>
          </a:xfrm>
          <a:prstGeom prst="rect">
            <a:avLst/>
          </a:prstGeom>
        </p:spPr>
      </p:pic>
      <p:pic>
        <p:nvPicPr>
          <p:cNvPr id="16" name="Picture 15" descr="A picture containing tree, outdoor, grass, building&#10;&#10;Description automatically generated">
            <a:extLst>
              <a:ext uri="{FF2B5EF4-FFF2-40B4-BE49-F238E27FC236}">
                <a16:creationId xmlns:a16="http://schemas.microsoft.com/office/drawing/2014/main" id="{8276AB1E-68B4-42B1-BE34-9655E4CA59FB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94652"/>
            <a:ext cx="4160467" cy="311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Context and Inspiration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15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9425" y="6276975"/>
            <a:ext cx="32861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8820F-0F1A-4526-A532-57BD91690A93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5" t="18021" r="5227" b="18889"/>
          <a:stretch>
            <a:fillRect/>
          </a:stretch>
        </p:blipFill>
        <p:spPr>
          <a:xfrm>
            <a:off x="4585236" y="1136452"/>
            <a:ext cx="4462433" cy="3068278"/>
          </a:xfrm>
          <a:prstGeom prst="rect">
            <a:avLst/>
          </a:prstGeom>
        </p:spPr>
      </p:pic>
      <p:pic>
        <p:nvPicPr>
          <p:cNvPr id="8" name="Picture 7" descr="A picture containing grass, outdoor, building, wooden&#10;&#10;Description automatically generated">
            <a:extLst>
              <a:ext uri="{FF2B5EF4-FFF2-40B4-BE49-F238E27FC236}">
                <a16:creationId xmlns:a16="http://schemas.microsoft.com/office/drawing/2014/main" id="{4580B3EA-68B4-4870-B61B-D3B48642970D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/>
          <a:stretch>
            <a:fillRect/>
          </a:stretch>
        </p:blipFill>
        <p:spPr>
          <a:xfrm>
            <a:off x="147131" y="1136452"/>
            <a:ext cx="4195134" cy="3060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44" y="4473188"/>
            <a:ext cx="5112784" cy="191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Context and Inspiration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16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9425" y="6276975"/>
            <a:ext cx="32861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12FD7E18-4C40-497B-8C8A-7EE4B711D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r="1"/>
          <a:stretch>
            <a:fillRect/>
          </a:stretch>
        </p:blipFill>
        <p:spPr>
          <a:xfrm>
            <a:off x="3917659" y="1104899"/>
            <a:ext cx="5044614" cy="3886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D506D-C3A1-4DDB-BEAB-7911AEE95CE5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32"/>
          <a:stretch>
            <a:fillRect/>
          </a:stretch>
        </p:blipFill>
        <p:spPr>
          <a:xfrm>
            <a:off x="8388" y="5412991"/>
            <a:ext cx="3809671" cy="442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645B7-3294-4945-AFC5-0490A462FAF6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3" r="2677"/>
          <a:stretch>
            <a:fillRect/>
          </a:stretch>
        </p:blipFill>
        <p:spPr>
          <a:xfrm>
            <a:off x="759989" y="5716908"/>
            <a:ext cx="3082169" cy="44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116D41-C25B-4D13-B48D-41471AD03A9A}"/>
              </a:ext>
            </a:extLst>
          </p:cNvPr>
          <p:cNvPicPr>
            <a:picLocks noChangeAspect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66" b="49312"/>
          <a:stretch>
            <a:fillRect/>
          </a:stretch>
        </p:blipFill>
        <p:spPr>
          <a:xfrm>
            <a:off x="0" y="3237288"/>
            <a:ext cx="445295" cy="314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F2EBBA-9C7A-419D-BB8A-9445248DA6AC}"/>
              </a:ext>
            </a:extLst>
          </p:cNvPr>
          <p:cNvPicPr>
            <a:picLocks noChangeAspect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4" r="2744" b="38659"/>
          <a:stretch>
            <a:fillRect/>
          </a:stretch>
        </p:blipFill>
        <p:spPr>
          <a:xfrm>
            <a:off x="2367458" y="3237288"/>
            <a:ext cx="1506042" cy="3810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0ECC3F-9CC8-4B96-98BD-B6B6F7F7AB81}"/>
              </a:ext>
            </a:extLst>
          </p:cNvPr>
          <p:cNvPicPr>
            <a:picLocks noChangeAspect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53102" r="47619" b="-9679"/>
          <a:stretch>
            <a:fillRect/>
          </a:stretch>
        </p:blipFill>
        <p:spPr>
          <a:xfrm>
            <a:off x="524618" y="3592153"/>
            <a:ext cx="3304077" cy="3514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9C535B-D2B5-4A38-BC41-034DF3843B35}"/>
              </a:ext>
            </a:extLst>
          </p:cNvPr>
          <p:cNvPicPr>
            <a:picLocks noChangeAspect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4" t="48338" r="37094" b="-9679"/>
          <a:stretch>
            <a:fillRect/>
          </a:stretch>
        </p:blipFill>
        <p:spPr>
          <a:xfrm>
            <a:off x="519629" y="3818550"/>
            <a:ext cx="904598" cy="3810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382E90-9970-4B75-812A-01F5C8AF60BB}"/>
              </a:ext>
            </a:extLst>
          </p:cNvPr>
          <p:cNvPicPr>
            <a:picLocks noChangeAspect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4" r="66630" b="49312"/>
          <a:stretch>
            <a:fillRect/>
          </a:stretch>
        </p:blipFill>
        <p:spPr>
          <a:xfrm>
            <a:off x="570185" y="3237288"/>
            <a:ext cx="1672383" cy="314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1122" y="5089449"/>
            <a:ext cx="5031151" cy="14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Material’s Palette 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17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9425" y="6276975"/>
            <a:ext cx="32861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AB4FAC-8BA5-4AF1-B844-5142F9289D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54"/>
                    </a14:imgEffect>
                    <a14:imgEffect>
                      <a14:saturation sat="82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578" b="7164"/>
          <a:stretch/>
        </p:blipFill>
        <p:spPr>
          <a:xfrm rot="16200000">
            <a:off x="1294343" y="3334258"/>
            <a:ext cx="1628776" cy="3421595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D8714F-8DF4-4568-9F34-5590966118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5" t="36985" r="52999" b="49380"/>
          <a:stretch/>
        </p:blipFill>
        <p:spPr>
          <a:xfrm>
            <a:off x="397935" y="1149568"/>
            <a:ext cx="3421594" cy="2586107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picture containing grass, outdoor, building&#10;&#10;Description automatically generated">
            <a:extLst>
              <a:ext uri="{FF2B5EF4-FFF2-40B4-BE49-F238E27FC236}">
                <a16:creationId xmlns:a16="http://schemas.microsoft.com/office/drawing/2014/main" id="{B98D5180-9867-4B00-B527-AECB1BB179CA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21" b="51642"/>
          <a:stretch>
            <a:fillRect/>
          </a:stretch>
        </p:blipFill>
        <p:spPr>
          <a:xfrm>
            <a:off x="3994679" y="1149568"/>
            <a:ext cx="4981575" cy="2586107"/>
          </a:xfrm>
          <a:prstGeom prst="rect">
            <a:avLst/>
          </a:prstGeom>
        </p:spPr>
      </p:pic>
      <p:pic>
        <p:nvPicPr>
          <p:cNvPr id="14" name="Picture 13" descr="A picture containing grass, outdoor, building&#10;&#10;Description automatically generated">
            <a:extLst>
              <a:ext uri="{FF2B5EF4-FFF2-40B4-BE49-F238E27FC236}">
                <a16:creationId xmlns:a16="http://schemas.microsoft.com/office/drawing/2014/main" id="{0DD5F827-CE90-4621-9E7E-4A14A76B122B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2" r="45521" b="8552"/>
          <a:stretch>
            <a:fillRect/>
          </a:stretch>
        </p:blipFill>
        <p:spPr>
          <a:xfrm>
            <a:off x="3994678" y="4230670"/>
            <a:ext cx="4981575" cy="1628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91D4D8-0670-432C-930D-C5796A5928F6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32"/>
          <a:stretch>
            <a:fillRect/>
          </a:stretch>
        </p:blipFill>
        <p:spPr>
          <a:xfrm>
            <a:off x="397932" y="6227838"/>
            <a:ext cx="4530996" cy="526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B20869-C7CF-477E-9CFA-A6B86D5B81DF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3" r="2677"/>
          <a:stretch>
            <a:fillRect/>
          </a:stretch>
        </p:blipFill>
        <p:spPr>
          <a:xfrm>
            <a:off x="4958136" y="6219449"/>
            <a:ext cx="3665748" cy="5265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2C98A1-8C61-482A-91F9-8B2DEA117DC0}"/>
              </a:ext>
            </a:extLst>
          </p:cNvPr>
          <p:cNvSpPr txBox="1"/>
          <p:nvPr/>
        </p:nvSpPr>
        <p:spPr>
          <a:xfrm>
            <a:off x="3926945" y="3769231"/>
            <a:ext cx="2817804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CAST-IN PLACE CONCRETE WALL WITH VERTICAL FORM LINER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39A64D-DB64-49D7-9282-47B7C3A4C4C9}"/>
              </a:ext>
            </a:extLst>
          </p:cNvPr>
          <p:cNvSpPr txBox="1"/>
          <p:nvPr/>
        </p:nvSpPr>
        <p:spPr>
          <a:xfrm>
            <a:off x="397932" y="3769231"/>
            <a:ext cx="2817804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VERTICAL MULLION WITH SNAP-ON COVER EXTENSIONS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FD59D3-6272-49B5-A254-6FBBF0C93DAF}"/>
              </a:ext>
            </a:extLst>
          </p:cNvPr>
          <p:cNvSpPr txBox="1"/>
          <p:nvPr/>
        </p:nvSpPr>
        <p:spPr>
          <a:xfrm>
            <a:off x="397932" y="5909573"/>
            <a:ext cx="2817804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WOOD TEXTURED METAL PANEL ACCENTS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D29717-9606-4415-8556-CE2D775EF5EC}"/>
              </a:ext>
            </a:extLst>
          </p:cNvPr>
          <p:cNvSpPr txBox="1"/>
          <p:nvPr/>
        </p:nvSpPr>
        <p:spPr>
          <a:xfrm>
            <a:off x="3935334" y="5861508"/>
            <a:ext cx="2817804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FIELD APPLIED STONE BASE</a:t>
            </a:r>
          </a:p>
        </p:txBody>
      </p:sp>
    </p:spTree>
    <p:extLst>
      <p:ext uri="{BB962C8B-B14F-4D97-AF65-F5344CB8AC3E}">
        <p14:creationId xmlns:p14="http://schemas.microsoft.com/office/powerpoint/2010/main" val="31743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Facades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18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9425" y="6276975"/>
            <a:ext cx="32861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E7788278-1DDC-45DB-AA67-611051D4664C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51923" r="3077"/>
          <a:stretch>
            <a:fillRect/>
          </a:stretch>
        </p:blipFill>
        <p:spPr>
          <a:xfrm>
            <a:off x="0" y="1635853"/>
            <a:ext cx="9144000" cy="37433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AC961F-4CEA-4343-8763-4B36F7587D6C}"/>
              </a:ext>
            </a:extLst>
          </p:cNvPr>
          <p:cNvSpPr txBox="1"/>
          <p:nvPr/>
        </p:nvSpPr>
        <p:spPr>
          <a:xfrm>
            <a:off x="933450" y="3138184"/>
            <a:ext cx="143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West Facade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71A70-7CCD-4B1B-8379-D444AAF65C4B}"/>
              </a:ext>
            </a:extLst>
          </p:cNvPr>
          <p:cNvSpPr txBox="1"/>
          <p:nvPr/>
        </p:nvSpPr>
        <p:spPr>
          <a:xfrm>
            <a:off x="933450" y="517760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South Facade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B28F6-873C-403A-8C93-BD3CF5CCF940}"/>
              </a:ext>
            </a:extLst>
          </p:cNvPr>
          <p:cNvCxnSpPr/>
          <p:nvPr/>
        </p:nvCxnSpPr>
        <p:spPr>
          <a:xfrm>
            <a:off x="7548563" y="2219325"/>
            <a:ext cx="0" cy="633413"/>
          </a:xfrm>
          <a:prstGeom prst="line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993118-BB7C-452B-9A09-54233EB7956C}"/>
              </a:ext>
            </a:extLst>
          </p:cNvPr>
          <p:cNvCxnSpPr>
            <a:cxnSpLocks/>
          </p:cNvCxnSpPr>
          <p:nvPr/>
        </p:nvCxnSpPr>
        <p:spPr>
          <a:xfrm>
            <a:off x="6862763" y="2233613"/>
            <a:ext cx="942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F7518D-8961-4553-B969-871855D07873}"/>
              </a:ext>
            </a:extLst>
          </p:cNvPr>
          <p:cNvCxnSpPr>
            <a:cxnSpLocks/>
          </p:cNvCxnSpPr>
          <p:nvPr/>
        </p:nvCxnSpPr>
        <p:spPr>
          <a:xfrm>
            <a:off x="6858000" y="2847975"/>
            <a:ext cx="942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3CC3B5-A1A3-41AF-BC68-F4EFACB50A59}"/>
              </a:ext>
            </a:extLst>
          </p:cNvPr>
          <p:cNvSpPr txBox="1"/>
          <p:nvPr/>
        </p:nvSpPr>
        <p:spPr>
          <a:xfrm rot="16200000">
            <a:off x="7228446" y="2198245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27’-3”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624F82-DD86-49E9-A4DD-5E4960184B94}"/>
              </a:ext>
            </a:extLst>
          </p:cNvPr>
          <p:cNvCxnSpPr/>
          <p:nvPr/>
        </p:nvCxnSpPr>
        <p:spPr>
          <a:xfrm>
            <a:off x="257175" y="4255770"/>
            <a:ext cx="0" cy="633413"/>
          </a:xfrm>
          <a:prstGeom prst="line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F446ED-EACC-4004-8E11-8A1406D3056E}"/>
              </a:ext>
            </a:extLst>
          </p:cNvPr>
          <p:cNvCxnSpPr>
            <a:cxnSpLocks/>
          </p:cNvCxnSpPr>
          <p:nvPr/>
        </p:nvCxnSpPr>
        <p:spPr>
          <a:xfrm>
            <a:off x="66517" y="4270058"/>
            <a:ext cx="942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B303C7-55BF-4E65-9B2D-ECB5CBBE5370}"/>
              </a:ext>
            </a:extLst>
          </p:cNvPr>
          <p:cNvCxnSpPr>
            <a:cxnSpLocks/>
          </p:cNvCxnSpPr>
          <p:nvPr/>
        </p:nvCxnSpPr>
        <p:spPr>
          <a:xfrm>
            <a:off x="61754" y="4884420"/>
            <a:ext cx="942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293E783-97B7-4218-9381-B028298F256E}"/>
              </a:ext>
            </a:extLst>
          </p:cNvPr>
          <p:cNvSpPr txBox="1"/>
          <p:nvPr/>
        </p:nvSpPr>
        <p:spPr>
          <a:xfrm rot="16200000">
            <a:off x="-261062" y="4234690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27’-3”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86EC88-5338-49BB-AFF0-F6BF094C8A8D}"/>
              </a:ext>
            </a:extLst>
          </p:cNvPr>
          <p:cNvCxnSpPr>
            <a:cxnSpLocks/>
          </p:cNvCxnSpPr>
          <p:nvPr/>
        </p:nvCxnSpPr>
        <p:spPr>
          <a:xfrm>
            <a:off x="8619221" y="4376869"/>
            <a:ext cx="0" cy="443865"/>
          </a:xfrm>
          <a:prstGeom prst="line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F8DD5D-AAF6-4693-81C8-91E9645D5E1B}"/>
              </a:ext>
            </a:extLst>
          </p:cNvPr>
          <p:cNvCxnSpPr>
            <a:cxnSpLocks/>
          </p:cNvCxnSpPr>
          <p:nvPr/>
        </p:nvCxnSpPr>
        <p:spPr>
          <a:xfrm>
            <a:off x="7933421" y="4376869"/>
            <a:ext cx="942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E1F5040-648D-49E9-B445-AFA6A8B13E14}"/>
              </a:ext>
            </a:extLst>
          </p:cNvPr>
          <p:cNvCxnSpPr>
            <a:cxnSpLocks/>
          </p:cNvCxnSpPr>
          <p:nvPr/>
        </p:nvCxnSpPr>
        <p:spPr>
          <a:xfrm>
            <a:off x="7928658" y="4815971"/>
            <a:ext cx="942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8C69978-0A66-4CA9-B218-6B70F9401896}"/>
              </a:ext>
            </a:extLst>
          </p:cNvPr>
          <p:cNvSpPr txBox="1"/>
          <p:nvPr/>
        </p:nvSpPr>
        <p:spPr>
          <a:xfrm rot="16200000">
            <a:off x="8291484" y="4257681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19’-9”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14F2BF-318A-4751-8141-33920844B088}"/>
              </a:ext>
            </a:extLst>
          </p:cNvPr>
          <p:cNvSpPr txBox="1"/>
          <p:nvPr/>
        </p:nvSpPr>
        <p:spPr>
          <a:xfrm>
            <a:off x="6536035" y="3115442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100’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D56BF3-FDC0-47D0-B5DC-4FC47CA3624F}"/>
              </a:ext>
            </a:extLst>
          </p:cNvPr>
          <p:cNvSpPr txBox="1"/>
          <p:nvPr/>
        </p:nvSpPr>
        <p:spPr>
          <a:xfrm>
            <a:off x="4371751" y="3118434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0’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661199-0F11-4EA0-A5FC-CC5DD9990768}"/>
              </a:ext>
            </a:extLst>
          </p:cNvPr>
          <p:cNvSpPr txBox="1"/>
          <p:nvPr/>
        </p:nvSpPr>
        <p:spPr>
          <a:xfrm>
            <a:off x="7971367" y="5256843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100’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3A0FD3-BD30-4518-B8AF-3206D0353370}"/>
              </a:ext>
            </a:extLst>
          </p:cNvPr>
          <p:cNvSpPr txBox="1"/>
          <p:nvPr/>
        </p:nvSpPr>
        <p:spPr>
          <a:xfrm>
            <a:off x="5807083" y="5259835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0’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DDBF1AB-956D-443D-BDBD-8EB60B43392D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71" y="5455281"/>
            <a:ext cx="6823141" cy="131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Facades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19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9425" y="6276975"/>
            <a:ext cx="32861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E7788278-1DDC-45DB-AA67-611051D4664C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4579" r="3077" b="48078"/>
          <a:stretch>
            <a:fillRect/>
          </a:stretch>
        </p:blipFill>
        <p:spPr>
          <a:xfrm>
            <a:off x="0" y="1330004"/>
            <a:ext cx="9144000" cy="3686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DD1484-FD39-4FDD-A228-22848B681923}"/>
              </a:ext>
            </a:extLst>
          </p:cNvPr>
          <p:cNvSpPr txBox="1"/>
          <p:nvPr/>
        </p:nvSpPr>
        <p:spPr>
          <a:xfrm>
            <a:off x="933450" y="2794235"/>
            <a:ext cx="143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East Facade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1D521-140D-412A-B6E1-8799FDF0A846}"/>
              </a:ext>
            </a:extLst>
          </p:cNvPr>
          <p:cNvSpPr txBox="1"/>
          <p:nvPr/>
        </p:nvSpPr>
        <p:spPr>
          <a:xfrm>
            <a:off x="933450" y="483365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North Facade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34AA7F-32BB-44C3-9FD3-5D253782E13E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71" y="5455281"/>
            <a:ext cx="6823141" cy="131463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09E396-BE9C-4C18-81E3-69143A2D55A2}"/>
              </a:ext>
            </a:extLst>
          </p:cNvPr>
          <p:cNvCxnSpPr/>
          <p:nvPr/>
        </p:nvCxnSpPr>
        <p:spPr>
          <a:xfrm>
            <a:off x="8792528" y="3804285"/>
            <a:ext cx="0" cy="633413"/>
          </a:xfrm>
          <a:prstGeom prst="line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674C19-6D15-447A-897A-F198E424D699}"/>
              </a:ext>
            </a:extLst>
          </p:cNvPr>
          <p:cNvCxnSpPr>
            <a:cxnSpLocks/>
          </p:cNvCxnSpPr>
          <p:nvPr/>
        </p:nvCxnSpPr>
        <p:spPr>
          <a:xfrm>
            <a:off x="8106728" y="3818573"/>
            <a:ext cx="942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D37084-EBDE-4A3C-AB01-DEBD67D3254B}"/>
              </a:ext>
            </a:extLst>
          </p:cNvPr>
          <p:cNvCxnSpPr>
            <a:cxnSpLocks/>
          </p:cNvCxnSpPr>
          <p:nvPr/>
        </p:nvCxnSpPr>
        <p:spPr>
          <a:xfrm>
            <a:off x="8101965" y="4432935"/>
            <a:ext cx="942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0EA2C96-0CDE-49BC-A49E-26ECF414D46A}"/>
              </a:ext>
            </a:extLst>
          </p:cNvPr>
          <p:cNvSpPr txBox="1"/>
          <p:nvPr/>
        </p:nvSpPr>
        <p:spPr>
          <a:xfrm rot="16200000">
            <a:off x="8472411" y="3783205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27’-3”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F10723-B73B-4343-B193-E2ED3A7C83D1}"/>
              </a:ext>
            </a:extLst>
          </p:cNvPr>
          <p:cNvCxnSpPr>
            <a:cxnSpLocks/>
          </p:cNvCxnSpPr>
          <p:nvPr/>
        </p:nvCxnSpPr>
        <p:spPr>
          <a:xfrm>
            <a:off x="7280006" y="2090869"/>
            <a:ext cx="0" cy="443865"/>
          </a:xfrm>
          <a:prstGeom prst="line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90A432-FBA1-4E8F-A687-802A2BEA37D8}"/>
              </a:ext>
            </a:extLst>
          </p:cNvPr>
          <p:cNvCxnSpPr>
            <a:cxnSpLocks/>
          </p:cNvCxnSpPr>
          <p:nvPr/>
        </p:nvCxnSpPr>
        <p:spPr>
          <a:xfrm>
            <a:off x="6594206" y="2090869"/>
            <a:ext cx="942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86ABFC-0F5F-4D4B-8C83-B20FB45884FC}"/>
              </a:ext>
            </a:extLst>
          </p:cNvPr>
          <p:cNvCxnSpPr>
            <a:cxnSpLocks/>
          </p:cNvCxnSpPr>
          <p:nvPr/>
        </p:nvCxnSpPr>
        <p:spPr>
          <a:xfrm>
            <a:off x="6589443" y="2529971"/>
            <a:ext cx="942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7455D61-FB4E-4365-934E-D8EC8A9A093E}"/>
              </a:ext>
            </a:extLst>
          </p:cNvPr>
          <p:cNvSpPr txBox="1"/>
          <p:nvPr/>
        </p:nvSpPr>
        <p:spPr>
          <a:xfrm rot="16200000">
            <a:off x="6952269" y="1971681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19’-9”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E39FF6-D789-4A99-9C1D-9188F83078EC}"/>
              </a:ext>
            </a:extLst>
          </p:cNvPr>
          <p:cNvSpPr txBox="1"/>
          <p:nvPr/>
        </p:nvSpPr>
        <p:spPr>
          <a:xfrm>
            <a:off x="6232888" y="2861351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100’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69ECAE-FA23-4574-9CBB-3D296C81399F}"/>
              </a:ext>
            </a:extLst>
          </p:cNvPr>
          <p:cNvSpPr txBox="1"/>
          <p:nvPr/>
        </p:nvSpPr>
        <p:spPr>
          <a:xfrm>
            <a:off x="4068604" y="2864343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0’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F284C1-EC74-4FFB-9987-D6333986BEF0}"/>
              </a:ext>
            </a:extLst>
          </p:cNvPr>
          <p:cNvSpPr txBox="1"/>
          <p:nvPr/>
        </p:nvSpPr>
        <p:spPr>
          <a:xfrm>
            <a:off x="8402935" y="4780367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100’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9B807D-59B0-4792-BA16-1A9245616054}"/>
              </a:ext>
            </a:extLst>
          </p:cNvPr>
          <p:cNvSpPr txBox="1"/>
          <p:nvPr/>
        </p:nvSpPr>
        <p:spPr>
          <a:xfrm>
            <a:off x="6238651" y="4783359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0’</a:t>
            </a:r>
          </a:p>
        </p:txBody>
      </p:sp>
    </p:spTree>
    <p:extLst>
      <p:ext uri="{BB962C8B-B14F-4D97-AF65-F5344CB8AC3E}">
        <p14:creationId xmlns:p14="http://schemas.microsoft.com/office/powerpoint/2010/main" val="37709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North &amp;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Aerial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Perspective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9066179" cy="586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2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60092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>
            <a:fillRect/>
          </a:stretch>
        </p:blipFill>
        <p:spPr>
          <a:xfrm>
            <a:off x="204794" y="3697805"/>
            <a:ext cx="8715375" cy="2926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3171" y="6224165"/>
            <a:ext cx="373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North West Corner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8251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20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4"/>
          <a:stretch/>
        </p:blipFill>
        <p:spPr>
          <a:xfrm>
            <a:off x="204794" y="233402"/>
            <a:ext cx="8715375" cy="31955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3171" y="3059668"/>
            <a:ext cx="373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North Facade</a:t>
            </a:r>
          </a:p>
        </p:txBody>
      </p:sp>
    </p:spTree>
    <p:extLst>
      <p:ext uri="{BB962C8B-B14F-4D97-AF65-F5344CB8AC3E}">
        <p14:creationId xmlns:p14="http://schemas.microsoft.com/office/powerpoint/2010/main" val="3903125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CB22E-8C8D-426A-BBF5-62358EDBB8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" b="18791"/>
          <a:stretch/>
        </p:blipFill>
        <p:spPr>
          <a:xfrm>
            <a:off x="204793" y="240345"/>
            <a:ext cx="8734413" cy="290527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8251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21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4CC4E1-4857-44D2-B6CF-9EB6CB0F84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1"/>
          <a:stretch/>
        </p:blipFill>
        <p:spPr>
          <a:xfrm>
            <a:off x="204792" y="3363985"/>
            <a:ext cx="8746889" cy="3128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9B7A2F-01BA-451D-9D50-F5B6F9832F72}"/>
              </a:ext>
            </a:extLst>
          </p:cNvPr>
          <p:cNvSpPr txBox="1"/>
          <p:nvPr/>
        </p:nvSpPr>
        <p:spPr>
          <a:xfrm>
            <a:off x="2652877" y="6121439"/>
            <a:ext cx="373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North Facade (Mech. Yard)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FFBFF-93D2-4196-A01D-D40E7DC6E2B6}"/>
              </a:ext>
            </a:extLst>
          </p:cNvPr>
          <p:cNvSpPr txBox="1"/>
          <p:nvPr/>
        </p:nvSpPr>
        <p:spPr>
          <a:xfrm>
            <a:off x="2995777" y="2774187"/>
            <a:ext cx="373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North Facade </a:t>
            </a:r>
          </a:p>
        </p:txBody>
      </p:sp>
    </p:spTree>
    <p:extLst>
      <p:ext uri="{BB962C8B-B14F-4D97-AF65-F5344CB8AC3E}">
        <p14:creationId xmlns:p14="http://schemas.microsoft.com/office/powerpoint/2010/main" val="48558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8251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22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96EE0D-4C20-45E5-915F-9456E68CE7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" b="15777"/>
          <a:stretch/>
        </p:blipFill>
        <p:spPr>
          <a:xfrm>
            <a:off x="263308" y="274528"/>
            <a:ext cx="8634794" cy="2936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DF59D9-78C4-47FC-B9A7-390ED403832E}"/>
              </a:ext>
            </a:extLst>
          </p:cNvPr>
          <p:cNvSpPr txBox="1"/>
          <p:nvPr/>
        </p:nvSpPr>
        <p:spPr>
          <a:xfrm>
            <a:off x="2751684" y="2810242"/>
            <a:ext cx="373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North West Corner (Distant View)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089733-109B-45A1-83BB-8EAEBA6E06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2"/>
          <a:stretch/>
        </p:blipFill>
        <p:spPr>
          <a:xfrm>
            <a:off x="263953" y="3591257"/>
            <a:ext cx="8630595" cy="2851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1538F2-CC3B-45CB-BA68-09F560C7C37E}"/>
              </a:ext>
            </a:extLst>
          </p:cNvPr>
          <p:cNvSpPr txBox="1"/>
          <p:nvPr/>
        </p:nvSpPr>
        <p:spPr>
          <a:xfrm>
            <a:off x="2702169" y="5975681"/>
            <a:ext cx="373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North West Corner (With Trees)</a:t>
            </a:r>
          </a:p>
        </p:txBody>
      </p:sp>
    </p:spTree>
    <p:extLst>
      <p:ext uri="{BB962C8B-B14F-4D97-AF65-F5344CB8AC3E}">
        <p14:creationId xmlns:p14="http://schemas.microsoft.com/office/powerpoint/2010/main" val="3080206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1E157-58E6-4B07-8EE1-E87E8B984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7855" r="1559" b="8263"/>
          <a:stretch/>
        </p:blipFill>
        <p:spPr>
          <a:xfrm>
            <a:off x="192946" y="3798332"/>
            <a:ext cx="8808441" cy="3068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r="1559" b="6142"/>
          <a:stretch>
            <a:fillRect/>
          </a:stretch>
        </p:blipFill>
        <p:spPr>
          <a:xfrm>
            <a:off x="192946" y="140732"/>
            <a:ext cx="8808441" cy="34329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00785" y="6492875"/>
            <a:ext cx="443622" cy="365125"/>
          </a:xfrm>
        </p:spPr>
        <p:txBody>
          <a:bodyPr/>
          <a:lstStyle/>
          <a:p>
            <a:fld id="{4B79D4AB-513A-7E45-99B8-16761006660F}" type="slidenum">
              <a:rPr lang="en-US" sz="900">
                <a:solidFill>
                  <a:srgbClr val="002060"/>
                </a:solidFill>
                <a:latin typeface="Gotham Bold"/>
              </a:rPr>
              <a:pPr/>
              <a:t>23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5C21E-12CF-45C2-A3BF-8C12FD9CFF82}"/>
              </a:ext>
            </a:extLst>
          </p:cNvPr>
          <p:cNvSpPr txBox="1"/>
          <p:nvPr/>
        </p:nvSpPr>
        <p:spPr>
          <a:xfrm>
            <a:off x="2702688" y="6497057"/>
            <a:ext cx="373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Support Building Entrance</a:t>
            </a:r>
          </a:p>
        </p:txBody>
      </p:sp>
    </p:spTree>
    <p:extLst>
      <p:ext uri="{BB962C8B-B14F-4D97-AF65-F5344CB8AC3E}">
        <p14:creationId xmlns:p14="http://schemas.microsoft.com/office/powerpoint/2010/main" val="2252836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FFB218B4-DD85-45E4-B3FF-91B0CB964DDE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"/>
          <a:stretch>
            <a:fillRect/>
          </a:stretch>
        </p:blipFill>
        <p:spPr>
          <a:xfrm>
            <a:off x="350060" y="3261588"/>
            <a:ext cx="8551277" cy="3307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6"/>
          <a:stretch/>
        </p:blipFill>
        <p:spPr>
          <a:xfrm>
            <a:off x="350060" y="267146"/>
            <a:ext cx="8551277" cy="2859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9780" y="6221522"/>
            <a:ext cx="373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South East Corner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5365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24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276552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197" y="1048624"/>
            <a:ext cx="8877302" cy="5142451"/>
          </a:xfrm>
          <a:prstGeom prst="rect">
            <a:avLst/>
          </a:prstGeom>
          <a:solidFill>
            <a:srgbClr val="FFFFFF">
              <a:alpha val="50196"/>
            </a:srgbClr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8251" y="6418262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25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Proposed Support Building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78020C-7D6E-45D5-AF79-3652A16E124E}"/>
              </a:ext>
            </a:extLst>
          </p:cNvPr>
          <p:cNvGrpSpPr/>
          <p:nvPr/>
        </p:nvGrpSpPr>
        <p:grpSpPr>
          <a:xfrm>
            <a:off x="8454786" y="6393095"/>
            <a:ext cx="303465" cy="303465"/>
            <a:chOff x="7038084" y="6378659"/>
            <a:chExt cx="247482" cy="24748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408CC2-3F08-47D4-A205-6401DBBD8FCE}"/>
                </a:ext>
              </a:extLst>
            </p:cNvPr>
            <p:cNvSpPr/>
            <p:nvPr/>
          </p:nvSpPr>
          <p:spPr>
            <a:xfrm rot="10800000">
              <a:off x="7038084" y="6378659"/>
              <a:ext cx="247482" cy="2474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B70DC8AD-8A85-44A2-9182-23EAF4260BE7}"/>
                </a:ext>
              </a:extLst>
            </p:cNvPr>
            <p:cNvSpPr/>
            <p:nvPr/>
          </p:nvSpPr>
          <p:spPr>
            <a:xfrm rot="10800000">
              <a:off x="7067808" y="6430804"/>
              <a:ext cx="178350" cy="148625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B8A7AE3-1BCD-4836-A214-99FAFA1D5A22}"/>
              </a:ext>
            </a:extLst>
          </p:cNvPr>
          <p:cNvSpPr txBox="1"/>
          <p:nvPr/>
        </p:nvSpPr>
        <p:spPr>
          <a:xfrm rot="503771">
            <a:off x="5471457" y="4852700"/>
            <a:ext cx="983992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SULLY RD. / RT. 28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74794-7517-4114-92C0-33C03D651AB0}"/>
              </a:ext>
            </a:extLst>
          </p:cNvPr>
          <p:cNvSpPr txBox="1"/>
          <p:nvPr/>
        </p:nvSpPr>
        <p:spPr>
          <a:xfrm>
            <a:off x="6465906" y="2505188"/>
            <a:ext cx="387900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DD 4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D69693-4951-4016-BF0D-8915589540CC}"/>
              </a:ext>
            </a:extLst>
          </p:cNvPr>
          <p:cNvSpPr txBox="1"/>
          <p:nvPr/>
        </p:nvSpPr>
        <p:spPr>
          <a:xfrm rot="1570745">
            <a:off x="6645548" y="2111556"/>
            <a:ext cx="670725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GARAGE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7B0B0C-EBA5-46A5-B91F-F07C8382179C}"/>
              </a:ext>
            </a:extLst>
          </p:cNvPr>
          <p:cNvSpPr txBox="1"/>
          <p:nvPr/>
        </p:nvSpPr>
        <p:spPr>
          <a:xfrm>
            <a:off x="8123573" y="2806426"/>
            <a:ext cx="644975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SUPPORT BUILDING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221F6-0D9B-4423-956B-F25935581ED2}"/>
              </a:ext>
            </a:extLst>
          </p:cNvPr>
          <p:cNvSpPr txBox="1"/>
          <p:nvPr/>
        </p:nvSpPr>
        <p:spPr>
          <a:xfrm rot="16826571">
            <a:off x="3901427" y="4608821"/>
            <a:ext cx="1508925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AIR AND SPACE MUSEUM PKWY.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75CD4-1560-455F-BF62-AAF322F053BF}"/>
              </a:ext>
            </a:extLst>
          </p:cNvPr>
          <p:cNvSpPr txBox="1"/>
          <p:nvPr/>
        </p:nvSpPr>
        <p:spPr>
          <a:xfrm rot="409402">
            <a:off x="7534748" y="1791490"/>
            <a:ext cx="901708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CENTREVILLE RD.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5335C-3A8D-44DC-9E60-83E87565A3F1}"/>
              </a:ext>
            </a:extLst>
          </p:cNvPr>
          <p:cNvSpPr txBox="1"/>
          <p:nvPr/>
        </p:nvSpPr>
        <p:spPr>
          <a:xfrm>
            <a:off x="5527416" y="2166634"/>
            <a:ext cx="616587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FUTURE DD 5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605610-62EA-44C3-84C5-5F54EA5B8A15}"/>
              </a:ext>
            </a:extLst>
          </p:cNvPr>
          <p:cNvSpPr txBox="1"/>
          <p:nvPr/>
        </p:nvSpPr>
        <p:spPr>
          <a:xfrm>
            <a:off x="5736864" y="1818216"/>
            <a:ext cx="387900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DD 3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1BF3C6-FF5A-45F1-AD37-71535192FF9D}"/>
              </a:ext>
            </a:extLst>
          </p:cNvPr>
          <p:cNvCxnSpPr>
            <a:stCxn id="12" idx="1"/>
          </p:cNvCxnSpPr>
          <p:nvPr/>
        </p:nvCxnSpPr>
        <p:spPr>
          <a:xfrm flipH="1">
            <a:off x="7659149" y="2975703"/>
            <a:ext cx="464424" cy="33794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640EA5-6B01-45BF-AA06-62BDB1E8D092}"/>
              </a:ext>
            </a:extLst>
          </p:cNvPr>
          <p:cNvSpPr txBox="1"/>
          <p:nvPr/>
        </p:nvSpPr>
        <p:spPr>
          <a:xfrm>
            <a:off x="4892038" y="1739970"/>
            <a:ext cx="616587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latin typeface="+mj-lt"/>
              </a:defRPr>
            </a:lvl1pPr>
          </a:lstStyle>
          <a:p>
            <a:r>
              <a:rPr lang="en-US" dirty="0"/>
              <a:t>FUTURE GARAGE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F7B0E7-499D-4A39-B594-1B8C1F9A4013}"/>
              </a:ext>
            </a:extLst>
          </p:cNvPr>
          <p:cNvSpPr txBox="1"/>
          <p:nvPr/>
        </p:nvSpPr>
        <p:spPr>
          <a:xfrm>
            <a:off x="8084244" y="3900166"/>
            <a:ext cx="917255" cy="4924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TREE BUFFER</a:t>
            </a:r>
          </a:p>
          <a:p>
            <a:r>
              <a:rPr lang="en-US" sz="600" b="1" dirty="0">
                <a:latin typeface="+mj-lt"/>
              </a:rPr>
              <a:t>OWNED BY FAIRFAX CO.</a:t>
            </a:r>
          </a:p>
          <a:p>
            <a:r>
              <a:rPr lang="en-US" sz="600" b="1" dirty="0">
                <a:latin typeface="+mj-lt"/>
              </a:rPr>
              <a:t>DONATED BY THE PETERSON COMPANIES</a:t>
            </a:r>
          </a:p>
        </p:txBody>
      </p:sp>
    </p:spTree>
    <p:extLst>
      <p:ext uri="{BB962C8B-B14F-4D97-AF65-F5344CB8AC3E}">
        <p14:creationId xmlns:p14="http://schemas.microsoft.com/office/powerpoint/2010/main" val="55157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26124" r="17093" b="28883"/>
          <a:stretch>
            <a:fillRect/>
          </a:stretch>
        </p:blipFill>
        <p:spPr>
          <a:xfrm>
            <a:off x="1568302" y="2190306"/>
            <a:ext cx="6007396" cy="3179136"/>
          </a:xfrm>
          <a:prstGeom prst="rect">
            <a:avLst/>
          </a:prstGeom>
          <a:solidFill>
            <a:srgbClr val="FFFFFF">
              <a:alpha val="50196"/>
            </a:srgbClr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8251" y="6418262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26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Proposed Support Building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1619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26361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27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414462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Prior Approval 2010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9" y="939799"/>
            <a:ext cx="9167579" cy="591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3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9425" y="6276975"/>
            <a:ext cx="32861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Approved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DD5 Building 2017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340"/>
            <a:ext cx="9144000" cy="59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4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9450" y="6248400"/>
            <a:ext cx="2924175" cy="33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0" y="930274"/>
            <a:ext cx="8873604" cy="59182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8251" y="6418262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5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Proposed Support Building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DD83C4-5A82-4C51-B462-BC52353998C4}"/>
              </a:ext>
            </a:extLst>
          </p:cNvPr>
          <p:cNvSpPr/>
          <p:nvPr/>
        </p:nvSpPr>
        <p:spPr>
          <a:xfrm>
            <a:off x="3895725" y="1790700"/>
            <a:ext cx="4895850" cy="4476750"/>
          </a:xfrm>
          <a:custGeom>
            <a:avLst/>
            <a:gdLst>
              <a:gd name="connsiteX0" fmla="*/ 0 w 4895850"/>
              <a:gd name="connsiteY0" fmla="*/ 4476750 h 4476750"/>
              <a:gd name="connsiteX1" fmla="*/ 38100 w 4895850"/>
              <a:gd name="connsiteY1" fmla="*/ 3629025 h 4476750"/>
              <a:gd name="connsiteX2" fmla="*/ 38100 w 4895850"/>
              <a:gd name="connsiteY2" fmla="*/ 3438525 h 4476750"/>
              <a:gd name="connsiteX3" fmla="*/ 152400 w 4895850"/>
              <a:gd name="connsiteY3" fmla="*/ 3028950 h 4476750"/>
              <a:gd name="connsiteX4" fmla="*/ 304800 w 4895850"/>
              <a:gd name="connsiteY4" fmla="*/ 2714625 h 4476750"/>
              <a:gd name="connsiteX5" fmla="*/ 495300 w 4895850"/>
              <a:gd name="connsiteY5" fmla="*/ 2476500 h 4476750"/>
              <a:gd name="connsiteX6" fmla="*/ 676275 w 4895850"/>
              <a:gd name="connsiteY6" fmla="*/ 2247900 h 4476750"/>
              <a:gd name="connsiteX7" fmla="*/ 1038225 w 4895850"/>
              <a:gd name="connsiteY7" fmla="*/ 1981200 h 4476750"/>
              <a:gd name="connsiteX8" fmla="*/ 1228725 w 4895850"/>
              <a:gd name="connsiteY8" fmla="*/ 1847850 h 4476750"/>
              <a:gd name="connsiteX9" fmla="*/ 1457325 w 4895850"/>
              <a:gd name="connsiteY9" fmla="*/ 1724025 h 4476750"/>
              <a:gd name="connsiteX10" fmla="*/ 1685925 w 4895850"/>
              <a:gd name="connsiteY10" fmla="*/ 1695450 h 4476750"/>
              <a:gd name="connsiteX11" fmla="*/ 1800225 w 4895850"/>
              <a:gd name="connsiteY11" fmla="*/ 1724025 h 4476750"/>
              <a:gd name="connsiteX12" fmla="*/ 1838325 w 4895850"/>
              <a:gd name="connsiteY12" fmla="*/ 1695450 h 4476750"/>
              <a:gd name="connsiteX13" fmla="*/ 1990725 w 4895850"/>
              <a:gd name="connsiteY13" fmla="*/ 1428750 h 4476750"/>
              <a:gd name="connsiteX14" fmla="*/ 2228850 w 4895850"/>
              <a:gd name="connsiteY14" fmla="*/ 1200150 h 4476750"/>
              <a:gd name="connsiteX15" fmla="*/ 3571875 w 4895850"/>
              <a:gd name="connsiteY15" fmla="*/ 333375 h 4476750"/>
              <a:gd name="connsiteX16" fmla="*/ 3971925 w 4895850"/>
              <a:gd name="connsiteY16" fmla="*/ 180975 h 4476750"/>
              <a:gd name="connsiteX17" fmla="*/ 4448175 w 4895850"/>
              <a:gd name="connsiteY17" fmla="*/ 66675 h 4476750"/>
              <a:gd name="connsiteX18" fmla="*/ 4772025 w 4895850"/>
              <a:gd name="connsiteY18" fmla="*/ 0 h 4476750"/>
              <a:gd name="connsiteX19" fmla="*/ 4895850 w 4895850"/>
              <a:gd name="connsiteY19" fmla="*/ 0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95850" h="4476750">
                <a:moveTo>
                  <a:pt x="0" y="4476750"/>
                </a:moveTo>
                <a:lnTo>
                  <a:pt x="38100" y="3629025"/>
                </a:lnTo>
                <a:lnTo>
                  <a:pt x="38100" y="3438525"/>
                </a:lnTo>
                <a:lnTo>
                  <a:pt x="152400" y="3028950"/>
                </a:lnTo>
                <a:lnTo>
                  <a:pt x="304800" y="2714625"/>
                </a:lnTo>
                <a:lnTo>
                  <a:pt x="495300" y="2476500"/>
                </a:lnTo>
                <a:lnTo>
                  <a:pt x="676275" y="2247900"/>
                </a:lnTo>
                <a:lnTo>
                  <a:pt x="1038225" y="1981200"/>
                </a:lnTo>
                <a:lnTo>
                  <a:pt x="1228725" y="1847850"/>
                </a:lnTo>
                <a:lnTo>
                  <a:pt x="1457325" y="1724025"/>
                </a:lnTo>
                <a:lnTo>
                  <a:pt x="1685925" y="1695450"/>
                </a:lnTo>
                <a:lnTo>
                  <a:pt x="1800225" y="1724025"/>
                </a:lnTo>
                <a:lnTo>
                  <a:pt x="1838325" y="1695450"/>
                </a:lnTo>
                <a:lnTo>
                  <a:pt x="1990725" y="1428750"/>
                </a:lnTo>
                <a:lnTo>
                  <a:pt x="2228850" y="1200150"/>
                </a:lnTo>
                <a:lnTo>
                  <a:pt x="3571875" y="333375"/>
                </a:lnTo>
                <a:lnTo>
                  <a:pt x="3971925" y="180975"/>
                </a:lnTo>
                <a:lnTo>
                  <a:pt x="4448175" y="66675"/>
                </a:lnTo>
                <a:lnTo>
                  <a:pt x="4772025" y="0"/>
                </a:lnTo>
                <a:lnTo>
                  <a:pt x="4895850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E86C8E3-F274-4562-ABED-156FD7880A0D}"/>
              </a:ext>
            </a:extLst>
          </p:cNvPr>
          <p:cNvSpPr/>
          <p:nvPr/>
        </p:nvSpPr>
        <p:spPr>
          <a:xfrm>
            <a:off x="6057900" y="5781675"/>
            <a:ext cx="2667000" cy="476250"/>
          </a:xfrm>
          <a:custGeom>
            <a:avLst/>
            <a:gdLst>
              <a:gd name="connsiteX0" fmla="*/ 2667000 w 2667000"/>
              <a:gd name="connsiteY0" fmla="*/ 85725 h 476250"/>
              <a:gd name="connsiteX1" fmla="*/ 9525 w 2667000"/>
              <a:gd name="connsiteY1" fmla="*/ 0 h 476250"/>
              <a:gd name="connsiteX2" fmla="*/ 0 w 2667000"/>
              <a:gd name="connsiteY2" fmla="*/ 400050 h 476250"/>
              <a:gd name="connsiteX3" fmla="*/ 171450 w 2667000"/>
              <a:gd name="connsiteY3" fmla="*/ 428625 h 476250"/>
              <a:gd name="connsiteX4" fmla="*/ 352425 w 2667000"/>
              <a:gd name="connsiteY4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0" h="476250">
                <a:moveTo>
                  <a:pt x="2667000" y="85725"/>
                </a:moveTo>
                <a:lnTo>
                  <a:pt x="9525" y="0"/>
                </a:lnTo>
                <a:lnTo>
                  <a:pt x="0" y="400050"/>
                </a:lnTo>
                <a:lnTo>
                  <a:pt x="171450" y="428625"/>
                </a:lnTo>
                <a:lnTo>
                  <a:pt x="352425" y="476250"/>
                </a:lnTo>
              </a:path>
            </a:pathLst>
          </a:custGeom>
          <a:noFill/>
          <a:ln w="317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751C45-3737-4C50-9F27-08342C584E1B}"/>
              </a:ext>
            </a:extLst>
          </p:cNvPr>
          <p:cNvSpPr txBox="1"/>
          <p:nvPr/>
        </p:nvSpPr>
        <p:spPr>
          <a:xfrm rot="19013171">
            <a:off x="3852949" y="3936179"/>
            <a:ext cx="1665378" cy="365760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glow rad="12700">
                    <a:schemeClr val="tx1"/>
                  </a:glow>
                </a:effectLst>
                <a:latin typeface="Arial Black" panose="020B0A04020102020204" pitchFamily="34" charset="0"/>
              </a:rPr>
              <a:t>SULLY HISTORIC DISTRIC BOUNDARY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B62DC-44C1-408D-B032-0717D41B232E}"/>
              </a:ext>
            </a:extLst>
          </p:cNvPr>
          <p:cNvSpPr txBox="1"/>
          <p:nvPr/>
        </p:nvSpPr>
        <p:spPr>
          <a:xfrm rot="19709041">
            <a:off x="6266422" y="2292456"/>
            <a:ext cx="1665378" cy="182880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glow rad="12700">
                    <a:schemeClr val="tx1"/>
                  </a:glow>
                </a:effectLst>
                <a:latin typeface="Arial Black" panose="020B0A04020102020204" pitchFamily="34" charset="0"/>
              </a:rPr>
              <a:t>SULLY HISTORIC DISTRIC BOUNDARY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15577-156E-45BD-A1E0-3959A8F0A7BC}"/>
              </a:ext>
            </a:extLst>
          </p:cNvPr>
          <p:cNvSpPr txBox="1"/>
          <p:nvPr/>
        </p:nvSpPr>
        <p:spPr>
          <a:xfrm rot="161707">
            <a:off x="6837017" y="5681647"/>
            <a:ext cx="2008800" cy="200055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effectLst>
                  <a:glow rad="12700">
                    <a:schemeClr val="tx1"/>
                  </a:glow>
                </a:effectLst>
                <a:latin typeface="Arial Black" panose="020B0A04020102020204" pitchFamily="34" charset="0"/>
              </a:rPr>
              <a:t>SULLY HISTORIC DISTRIC CORE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8A6524-FB91-4342-9042-3824AAD7EC7E}"/>
              </a:ext>
            </a:extLst>
          </p:cNvPr>
          <p:cNvSpPr txBox="1"/>
          <p:nvPr/>
        </p:nvSpPr>
        <p:spPr>
          <a:xfrm rot="20137253">
            <a:off x="5973914" y="4730949"/>
            <a:ext cx="1969681" cy="692450"/>
          </a:xfrm>
          <a:custGeom>
            <a:avLst/>
            <a:gdLst>
              <a:gd name="connsiteX0" fmla="*/ 1969681 w 1969681"/>
              <a:gd name="connsiteY0" fmla="*/ 0 h 692450"/>
              <a:gd name="connsiteX1" fmla="*/ 636274 w 1969681"/>
              <a:gd name="connsiteY1" fmla="*/ 692450 h 692450"/>
              <a:gd name="connsiteX2" fmla="*/ 0 w 1969681"/>
              <a:gd name="connsiteY2" fmla="*/ 411946 h 692450"/>
              <a:gd name="connsiteX3" fmla="*/ 275476 w 1969681"/>
              <a:gd name="connsiteY3" fmla="*/ 34829 h 6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681" h="692450">
                <a:moveTo>
                  <a:pt x="1969681" y="0"/>
                </a:moveTo>
                <a:lnTo>
                  <a:pt x="636274" y="692450"/>
                </a:lnTo>
                <a:lnTo>
                  <a:pt x="0" y="411946"/>
                </a:lnTo>
                <a:lnTo>
                  <a:pt x="275476" y="34829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</p:spPr>
        <p:txBody>
          <a:bodyPr wrap="square" rtlCol="0">
            <a:noAutofit/>
          </a:bodyPr>
          <a:lstStyle/>
          <a:p>
            <a:r>
              <a:rPr lang="en-US" sz="800" b="1" dirty="0">
                <a:latin typeface="+mj-lt"/>
              </a:rPr>
              <a:t>               TREE BUFFER</a:t>
            </a:r>
          </a:p>
          <a:p>
            <a:r>
              <a:rPr lang="en-US" sz="600" b="1" dirty="0">
                <a:latin typeface="+mj-lt"/>
              </a:rPr>
              <a:t>                   OWNED BY FAIRFAX CO.</a:t>
            </a:r>
          </a:p>
          <a:p>
            <a:r>
              <a:rPr lang="en-US" sz="600" b="1" dirty="0">
                <a:latin typeface="+mj-lt"/>
              </a:rPr>
              <a:t>                   DONATED BY THE PETERSON </a:t>
            </a:r>
          </a:p>
          <a:p>
            <a:r>
              <a:rPr lang="en-US" sz="600" b="1" dirty="0">
                <a:latin typeface="+mj-lt"/>
              </a:rPr>
              <a:t>                   COMPANIES</a:t>
            </a:r>
          </a:p>
          <a:p>
            <a:endParaRPr lang="en-US" sz="600" b="1" dirty="0">
              <a:latin typeface="+mj-lt"/>
            </a:endParaRPr>
          </a:p>
          <a:p>
            <a:endParaRPr lang="en-US" sz="600" b="1" dirty="0">
              <a:latin typeface="+mj-lt"/>
            </a:endParaRPr>
          </a:p>
          <a:p>
            <a:endParaRPr lang="en-US" sz="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9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North &amp;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Site Section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75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6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11" y="1154694"/>
            <a:ext cx="7614373" cy="561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4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North &amp;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Site Section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75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7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92" y="1105697"/>
            <a:ext cx="8508065" cy="56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North &amp;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Aerial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Perspective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8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1191827"/>
            <a:ext cx="8635578" cy="53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4" b="28963"/>
          <a:stretch>
            <a:fillRect/>
          </a:stretch>
        </p:blipFill>
        <p:spPr bwMode="auto">
          <a:xfrm>
            <a:off x="114300" y="1015999"/>
            <a:ext cx="8940799" cy="270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8658" y="6492875"/>
            <a:ext cx="385749" cy="365125"/>
          </a:xfrm>
        </p:spPr>
        <p:txBody>
          <a:bodyPr/>
          <a:lstStyle/>
          <a:p>
            <a:fld id="{4B79D4AB-513A-7E45-99B8-16761006660F}" type="slidenum">
              <a:rPr lang="en-US" sz="900" smtClean="0">
                <a:solidFill>
                  <a:srgbClr val="002060"/>
                </a:solidFill>
                <a:latin typeface="Gotham Bold"/>
              </a:rPr>
              <a:pPr/>
              <a:t>9</a:t>
            </a:fld>
            <a:endParaRPr lang="en-US" sz="900" dirty="0">
              <a:solidFill>
                <a:srgbClr val="002060"/>
              </a:solidFill>
              <a:latin typeface="Gotham Bold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68E932-F7D2-4FD8-A19C-499ACC3AD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 b="28857"/>
          <a:stretch>
            <a:fillRect/>
          </a:stretch>
        </p:blipFill>
        <p:spPr bwMode="auto">
          <a:xfrm>
            <a:off x="114300" y="3797300"/>
            <a:ext cx="8915400" cy="270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AD68A3-C451-495A-A4F6-2C1D1B2111A3}"/>
              </a:ext>
            </a:extLst>
          </p:cNvPr>
          <p:cNvSpPr txBox="1"/>
          <p:nvPr/>
        </p:nvSpPr>
        <p:spPr>
          <a:xfrm>
            <a:off x="4144161" y="1345035"/>
            <a:ext cx="855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SUPPORT BUILDING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44CA4-52F7-4BC1-A20B-C1A9AB878615}"/>
              </a:ext>
            </a:extLst>
          </p:cNvPr>
          <p:cNvSpPr txBox="1"/>
          <p:nvPr/>
        </p:nvSpPr>
        <p:spPr>
          <a:xfrm>
            <a:off x="5629789" y="1345035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DD 4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218B6-B80F-40CD-94B4-E819784D5510}"/>
              </a:ext>
            </a:extLst>
          </p:cNvPr>
          <p:cNvSpPr txBox="1"/>
          <p:nvPr/>
        </p:nvSpPr>
        <p:spPr>
          <a:xfrm>
            <a:off x="7367182" y="1345035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GARAGE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C55D9-2DB1-4163-9A72-B87C44E97770}"/>
              </a:ext>
            </a:extLst>
          </p:cNvPr>
          <p:cNvSpPr txBox="1"/>
          <p:nvPr/>
        </p:nvSpPr>
        <p:spPr>
          <a:xfrm>
            <a:off x="4235708" y="4086777"/>
            <a:ext cx="855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SUPPORT BUILDING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5BBC40-E75A-43A7-A547-260579C3435F}"/>
              </a:ext>
            </a:extLst>
          </p:cNvPr>
          <p:cNvSpPr txBox="1"/>
          <p:nvPr/>
        </p:nvSpPr>
        <p:spPr>
          <a:xfrm>
            <a:off x="5721336" y="4086777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DD 4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098AF-FFD2-4592-BA9F-C56384E3A72E}"/>
              </a:ext>
            </a:extLst>
          </p:cNvPr>
          <p:cNvSpPr txBox="1"/>
          <p:nvPr/>
        </p:nvSpPr>
        <p:spPr>
          <a:xfrm>
            <a:off x="7458729" y="4086777"/>
            <a:ext cx="85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+mj-lt"/>
              </a:rPr>
              <a:t>GARAGE 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2E1217-4382-4E7B-A9CA-09208A9E2EAF}"/>
              </a:ext>
            </a:extLst>
          </p:cNvPr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North &amp;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3D Model View From Sully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DF7A736-1231-4C8C-9038-C3216EBA81EF}"/>
              </a:ext>
            </a:extLst>
          </p:cNvPr>
          <p:cNvSpPr txBox="1">
            <a:spLocks/>
          </p:cNvSpPr>
          <p:nvPr/>
        </p:nvSpPr>
        <p:spPr>
          <a:xfrm>
            <a:off x="67732" y="3386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Existing Tree Buffer Removed for Clarity of Information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613D3E5-E030-43A3-8E0E-0D9851FF03FC}"/>
              </a:ext>
            </a:extLst>
          </p:cNvPr>
          <p:cNvSpPr txBox="1">
            <a:spLocks/>
          </p:cNvSpPr>
          <p:nvPr/>
        </p:nvSpPr>
        <p:spPr>
          <a:xfrm>
            <a:off x="23540" y="6175904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Existing Tree Buffer Screening Views 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Toward DD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8D588382-625F-4CE1-85CD-F37381EBF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r:link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5619" r="10141" b="47425"/>
          <a:stretch>
            <a:fillRect/>
          </a:stretch>
        </p:blipFill>
        <p:spPr>
          <a:xfrm>
            <a:off x="4800600" y="6181725"/>
            <a:ext cx="4143375" cy="285750"/>
          </a:xfrm>
          <a:custGeom>
            <a:avLst/>
            <a:gdLst>
              <a:gd name="connsiteX0" fmla="*/ 4143375 w 4143375"/>
              <a:gd name="connsiteY0" fmla="*/ 0 h 285750"/>
              <a:gd name="connsiteX1" fmla="*/ 4143375 w 4143375"/>
              <a:gd name="connsiteY1" fmla="*/ 157163 h 285750"/>
              <a:gd name="connsiteX2" fmla="*/ 2647950 w 4143375"/>
              <a:gd name="connsiteY2" fmla="*/ 157163 h 285750"/>
              <a:gd name="connsiteX3" fmla="*/ 2647950 w 4143375"/>
              <a:gd name="connsiteY3" fmla="*/ 285750 h 285750"/>
              <a:gd name="connsiteX4" fmla="*/ 9525 w 4143375"/>
              <a:gd name="connsiteY4" fmla="*/ 285750 h 285750"/>
              <a:gd name="connsiteX5" fmla="*/ 0 w 4143375"/>
              <a:gd name="connsiteY5" fmla="*/ 4763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3375" h="285750">
                <a:moveTo>
                  <a:pt x="4143375" y="0"/>
                </a:moveTo>
                <a:lnTo>
                  <a:pt x="4143375" y="157163"/>
                </a:lnTo>
                <a:lnTo>
                  <a:pt x="2647950" y="157163"/>
                </a:lnTo>
                <a:lnTo>
                  <a:pt x="2647950" y="285750"/>
                </a:lnTo>
                <a:lnTo>
                  <a:pt x="9525" y="285750"/>
                </a:lnTo>
                <a:lnTo>
                  <a:pt x="0" y="476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131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404</Words>
  <Application>Microsoft Macintosh PowerPoint</Application>
  <PresentationFormat>On-screen Show (4:3)</PresentationFormat>
  <Paragraphs>117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Gotham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Dulles Discovery South RZ/FDP 2017-SU-011</dc:title>
  <dc:creator>Brillant, Dara</dc:creator>
  <cp:lastModifiedBy>jeff parnes</cp:lastModifiedBy>
  <cp:revision>80</cp:revision>
  <dcterms:created xsi:type="dcterms:W3CDTF">2021-04-30T15:03:33Z</dcterms:created>
  <dcterms:modified xsi:type="dcterms:W3CDTF">2021-08-13T21:16:56Z</dcterms:modified>
</cp:coreProperties>
</file>