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75" r:id="rId4"/>
    <p:sldId id="276" r:id="rId5"/>
    <p:sldId id="274" r:id="rId6"/>
    <p:sldId id="273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2FE"/>
    <a:srgbClr val="FFFFFF"/>
    <a:srgbClr val="165788"/>
    <a:srgbClr val="9D9D9D"/>
    <a:srgbClr val="FF0000"/>
    <a:srgbClr val="CCCCCC"/>
    <a:srgbClr val="CACACA"/>
    <a:srgbClr val="FF3300"/>
    <a:srgbClr val="8B8D8E"/>
    <a:srgbClr val="A76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72" autoAdjust="0"/>
  </p:normalViewPr>
  <p:slideViewPr>
    <p:cSldViewPr snapToGrid="0" showGuides="1">
      <p:cViewPr varScale="1">
        <p:scale>
          <a:sx n="126" d="100"/>
          <a:sy n="126" d="100"/>
        </p:scale>
        <p:origin x="1280" y="200"/>
      </p:cViewPr>
      <p:guideLst>
        <p:guide orient="horz" pos="2160"/>
        <p:guide pos="4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ED9F0E-37B1-4FA2-828C-817A19CC8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1A2F18E-A40C-4E37-A909-7BBA7330E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838325"/>
            <a:ext cx="7221538" cy="1897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7240588" y="6408738"/>
            <a:ext cx="19034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165788"/>
                </a:solidFill>
                <a:latin typeface="Arial" charset="0"/>
              </a:rPr>
              <a:t>www.mcguirewoods.com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9425" y="2057400"/>
            <a:ext cx="5791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5788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Opti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Opti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Opti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Optima" pitchFamily="34" charset="0"/>
              </a:defRPr>
            </a:lvl9pPr>
          </a:lstStyle>
          <a:p>
            <a:pPr eaLnBrk="0" hangingPunct="0">
              <a:defRPr/>
            </a:pPr>
            <a:endParaRPr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838325"/>
            <a:ext cx="7221538" cy="1897063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971550"/>
            <a:ext cx="2744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7221538" y="0"/>
            <a:ext cx="0" cy="685800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7240588" y="6408738"/>
            <a:ext cx="19034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165788"/>
                </a:solidFill>
                <a:latin typeface="Arial" charset="0"/>
              </a:rPr>
              <a:t>www.mcguirewoods.com</a:t>
            </a: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7221538" y="0"/>
            <a:ext cx="0" cy="685800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7240588" y="1838325"/>
            <a:ext cx="1903412" cy="1897063"/>
          </a:xfrm>
          <a:prstGeom prst="rect">
            <a:avLst/>
          </a:prstGeom>
          <a:solidFill>
            <a:srgbClr val="8B8D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828799"/>
            <a:ext cx="5827237" cy="190622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6725" y="4173196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136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77175" cy="1204546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752600"/>
            <a:ext cx="7877175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2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0" y="-1"/>
            <a:ext cx="9144000" cy="4042161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025" y="1401510"/>
            <a:ext cx="7877175" cy="2632104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5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77175" cy="1213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752600"/>
            <a:ext cx="3810000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72379" y="1749425"/>
            <a:ext cx="3810000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4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48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752600"/>
            <a:ext cx="78771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2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0"/>
            <a:ext cx="78771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6977063" y="6437313"/>
            <a:ext cx="18288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165788"/>
                </a:solidFill>
                <a:latin typeface="Arial" charset="0"/>
              </a:rPr>
              <a:t>McGuireWoods</a:t>
            </a:r>
            <a:r>
              <a:rPr lang="en-US" sz="900" b="1" dirty="0">
                <a:solidFill>
                  <a:srgbClr val="165788"/>
                </a:solidFill>
              </a:rPr>
              <a:t> | </a:t>
            </a:r>
            <a:fld id="{3FCCEE33-571D-444D-8C82-78626ACB028F}" type="slidenum">
              <a:rPr lang="en-US" sz="900" b="1" smtClean="0">
                <a:solidFill>
                  <a:srgbClr val="165788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900" b="1" dirty="0">
                <a:solidFill>
                  <a:srgbClr val="165788"/>
                </a:solidFill>
              </a:rPr>
              <a:t> </a:t>
            </a:r>
            <a:endParaRPr lang="en-US" sz="900" b="1" dirty="0">
              <a:solidFill>
                <a:srgbClr val="165788"/>
              </a:solidFill>
              <a:latin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994525" y="6583363"/>
            <a:ext cx="18288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spc="50" dirty="0">
                <a:latin typeface="+mj-lt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234123" y="1744736"/>
            <a:ext cx="7401115" cy="190658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Chick-fil-A – Historic Sully Way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3454 Historic </a:t>
            </a:r>
            <a:r>
              <a:rPr lang="en-US">
                <a:latin typeface="Arial" charset="0"/>
                <a:cs typeface="Arial" charset="0"/>
              </a:rPr>
              <a:t>Sully Way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1200" dirty="0">
                <a:latin typeface="Arial" charset="0"/>
                <a:cs typeface="Arial" charset="0"/>
              </a:rPr>
              <a:t>June 17, 2024 – Sully District Land Use &amp; Transportation Committee Meeting </a:t>
            </a:r>
            <a:br>
              <a:rPr lang="en-US" sz="1200" dirty="0">
                <a:latin typeface="Arial" charset="0"/>
                <a:cs typeface="Arial" charset="0"/>
              </a:rPr>
            </a:br>
            <a:br>
              <a:rPr lang="en-US" sz="1200" dirty="0">
                <a:latin typeface="Arial" charset="0"/>
                <a:cs typeface="Arial" charset="0"/>
              </a:rPr>
            </a:br>
            <a:r>
              <a:rPr lang="en-US" sz="1200" dirty="0">
                <a:latin typeface="Arial" charset="0"/>
                <a:cs typeface="Arial" charset="0"/>
              </a:rPr>
              <a:t>FDPA-2003-SU-035-04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490A9-82A5-4399-A037-392A53EEDBE8}"/>
              </a:ext>
            </a:extLst>
          </p:cNvPr>
          <p:cNvSpPr txBox="1"/>
          <p:nvPr/>
        </p:nvSpPr>
        <p:spPr>
          <a:xfrm>
            <a:off x="7982396" y="171503"/>
            <a:ext cx="502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7D799E-059C-956B-4C92-D5A4298C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771" y="3932413"/>
            <a:ext cx="1717450" cy="76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003A7-E8FA-8520-112A-C46042C8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69" y="4267486"/>
            <a:ext cx="4164379" cy="1940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62C81E-49FA-2F2D-BFB6-33B5DC7657DA}"/>
              </a:ext>
            </a:extLst>
          </p:cNvPr>
          <p:cNvSpPr txBox="1"/>
          <p:nvPr/>
        </p:nvSpPr>
        <p:spPr>
          <a:xfrm>
            <a:off x="7290328" y="4976051"/>
            <a:ext cx="18870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TechnicLite" panose="00000400000000000000" pitchFamily="2" charset="2"/>
              </a:rPr>
              <a:t>Esencia</a:t>
            </a:r>
            <a:r>
              <a:rPr lang="en-US" sz="1100" dirty="0">
                <a:latin typeface="TechnicLite" panose="00000400000000000000" pitchFamily="2" charset="2"/>
              </a:rPr>
              <a:t> Architecture, LLC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56DF4-C5EB-81AF-E476-4214A1109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845" y="5642808"/>
            <a:ext cx="821303" cy="2302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FBFA90-51BC-8083-C1F5-8C9238399066}"/>
              </a:ext>
            </a:extLst>
          </p:cNvPr>
          <p:cNvSpPr/>
          <p:nvPr/>
        </p:nvSpPr>
        <p:spPr bwMode="auto">
          <a:xfrm>
            <a:off x="7698154" y="6307015"/>
            <a:ext cx="1211384" cy="474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144C6-5163-6EF0-71AC-FD3BCCBF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58283"/>
            <a:ext cx="8202426" cy="5523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F07266-56F2-60A3-5B8A-FB0574AC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36" y="3738523"/>
            <a:ext cx="706652" cy="31375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750E648-0473-C804-D525-E5A454B7FF01}"/>
              </a:ext>
            </a:extLst>
          </p:cNvPr>
          <p:cNvSpPr/>
          <p:nvPr/>
        </p:nvSpPr>
        <p:spPr bwMode="auto">
          <a:xfrm>
            <a:off x="4579815" y="4142154"/>
            <a:ext cx="265723" cy="312615"/>
          </a:xfrm>
          <a:custGeom>
            <a:avLst/>
            <a:gdLst>
              <a:gd name="connsiteX0" fmla="*/ 39077 w 265723"/>
              <a:gd name="connsiteY0" fmla="*/ 0 h 312615"/>
              <a:gd name="connsiteX1" fmla="*/ 265723 w 265723"/>
              <a:gd name="connsiteY1" fmla="*/ 7815 h 312615"/>
              <a:gd name="connsiteX2" fmla="*/ 250093 w 265723"/>
              <a:gd name="connsiteY2" fmla="*/ 312615 h 312615"/>
              <a:gd name="connsiteX3" fmla="*/ 0 w 265723"/>
              <a:gd name="connsiteY3" fmla="*/ 289169 h 312615"/>
              <a:gd name="connsiteX4" fmla="*/ 39077 w 265723"/>
              <a:gd name="connsiteY4" fmla="*/ 0 h 31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723" h="312615">
                <a:moveTo>
                  <a:pt x="39077" y="0"/>
                </a:moveTo>
                <a:lnTo>
                  <a:pt x="265723" y="7815"/>
                </a:lnTo>
                <a:lnTo>
                  <a:pt x="250093" y="312615"/>
                </a:lnTo>
                <a:lnTo>
                  <a:pt x="0" y="289169"/>
                </a:lnTo>
                <a:lnTo>
                  <a:pt x="39077" y="0"/>
                </a:lnTo>
                <a:close/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id="{188D49E3-909C-2B2F-BA46-B9A98B0EFE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79547" y="4052277"/>
            <a:ext cx="291489" cy="179753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7D01B5-FD89-7279-FD80-BDF807D4A1FD}"/>
              </a:ext>
            </a:extLst>
          </p:cNvPr>
          <p:cNvSpPr txBox="1"/>
          <p:nvPr/>
        </p:nvSpPr>
        <p:spPr>
          <a:xfrm>
            <a:off x="1977292" y="1789724"/>
            <a:ext cx="781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Dulles Airport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51994-E0BD-0EC2-2FC3-56B9050DCFB4}"/>
              </a:ext>
            </a:extLst>
          </p:cNvPr>
          <p:cNvSpPr txBox="1"/>
          <p:nvPr/>
        </p:nvSpPr>
        <p:spPr>
          <a:xfrm rot="17461694">
            <a:off x="2470769" y="5632733"/>
            <a:ext cx="1086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F8B6F-A353-F1BD-211B-7EAFE0A06A31}"/>
              </a:ext>
            </a:extLst>
          </p:cNvPr>
          <p:cNvSpPr txBox="1"/>
          <p:nvPr/>
        </p:nvSpPr>
        <p:spPr>
          <a:xfrm rot="16518657">
            <a:off x="3289961" y="2209782"/>
            <a:ext cx="1086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35099-4FC8-2353-35F1-9990572E79AB}"/>
              </a:ext>
            </a:extLst>
          </p:cNvPr>
          <p:cNvSpPr txBox="1"/>
          <p:nvPr/>
        </p:nvSpPr>
        <p:spPr>
          <a:xfrm>
            <a:off x="6939800" y="3938905"/>
            <a:ext cx="781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5600B-0CE6-A87A-3C81-8EEDC089985B}"/>
              </a:ext>
            </a:extLst>
          </p:cNvPr>
          <p:cNvSpPr txBox="1"/>
          <p:nvPr/>
        </p:nvSpPr>
        <p:spPr>
          <a:xfrm rot="19221342">
            <a:off x="3449330" y="4540270"/>
            <a:ext cx="565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97A60-F3B7-FF1C-5717-60DF91616FB9}"/>
              </a:ext>
            </a:extLst>
          </p:cNvPr>
          <p:cNvSpPr txBox="1"/>
          <p:nvPr/>
        </p:nvSpPr>
        <p:spPr>
          <a:xfrm rot="187573">
            <a:off x="3693301" y="3937099"/>
            <a:ext cx="19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&amp; Space Museum Pkwy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DF1FE-F3E6-4729-4079-262D4943A7CC}"/>
              </a:ext>
            </a:extLst>
          </p:cNvPr>
          <p:cNvSpPr txBox="1"/>
          <p:nvPr/>
        </p:nvSpPr>
        <p:spPr>
          <a:xfrm rot="20092450">
            <a:off x="3783056" y="4371131"/>
            <a:ext cx="500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06229-04F1-2316-4D64-AF91745340BB}"/>
              </a:ext>
            </a:extLst>
          </p:cNvPr>
          <p:cNvSpPr txBox="1"/>
          <p:nvPr/>
        </p:nvSpPr>
        <p:spPr>
          <a:xfrm rot="21289910">
            <a:off x="4023026" y="4328614"/>
            <a:ext cx="565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4D9B6-9634-6708-9626-A02B77A839D8}"/>
              </a:ext>
            </a:extLst>
          </p:cNvPr>
          <p:cNvSpPr txBox="1"/>
          <p:nvPr/>
        </p:nvSpPr>
        <p:spPr>
          <a:xfrm rot="16825676">
            <a:off x="5724299" y="5076252"/>
            <a:ext cx="1086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Centreville Rd</a:t>
            </a:r>
          </a:p>
        </p:txBody>
      </p:sp>
    </p:spTree>
    <p:extLst>
      <p:ext uri="{BB962C8B-B14F-4D97-AF65-F5344CB8AC3E}">
        <p14:creationId xmlns:p14="http://schemas.microsoft.com/office/powerpoint/2010/main" val="276966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754" y="446415"/>
            <a:ext cx="4064000" cy="877941"/>
          </a:xfrm>
        </p:spPr>
        <p:txBody>
          <a:bodyPr/>
          <a:lstStyle/>
          <a:p>
            <a:r>
              <a:rPr lang="en-US" sz="3200" dirty="0"/>
              <a:t>      Existing Site			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3869AE-AB26-5B15-E9A1-0D55F1865718}"/>
              </a:ext>
            </a:extLst>
          </p:cNvPr>
          <p:cNvSpPr/>
          <p:nvPr/>
        </p:nvSpPr>
        <p:spPr bwMode="auto">
          <a:xfrm>
            <a:off x="7698154" y="6307015"/>
            <a:ext cx="1211384" cy="474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3DC6C-E7A7-2626-098C-33B4CBFCB4C1}"/>
              </a:ext>
            </a:extLst>
          </p:cNvPr>
          <p:cNvSpPr txBox="1"/>
          <p:nvPr/>
        </p:nvSpPr>
        <p:spPr>
          <a:xfrm rot="187573">
            <a:off x="4673679" y="2401730"/>
            <a:ext cx="19778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&amp; Space Museum Pkwy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DB48E-0806-69C6-16A5-6F2085A1D7BA}"/>
              </a:ext>
            </a:extLst>
          </p:cNvPr>
          <p:cNvSpPr txBox="1"/>
          <p:nvPr/>
        </p:nvSpPr>
        <p:spPr>
          <a:xfrm rot="187573">
            <a:off x="4619273" y="5912840"/>
            <a:ext cx="19778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Sully Way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A919E-52FC-1E9B-3BFC-317C9789D9E3}"/>
              </a:ext>
            </a:extLst>
          </p:cNvPr>
          <p:cNvSpPr txBox="1"/>
          <p:nvPr/>
        </p:nvSpPr>
        <p:spPr>
          <a:xfrm rot="187573">
            <a:off x="6617105" y="4076915"/>
            <a:ext cx="19778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Wawa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2A96B-5A75-DC89-A9DD-0B5D25DD803A}"/>
              </a:ext>
            </a:extLst>
          </p:cNvPr>
          <p:cNvSpPr txBox="1"/>
          <p:nvPr/>
        </p:nvSpPr>
        <p:spPr>
          <a:xfrm rot="187573">
            <a:off x="3403736" y="3167267"/>
            <a:ext cx="1977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Urgent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AA16B5-A9F8-6E54-B2A3-E7AA48BC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689"/>
            <a:ext cx="9144000" cy="50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755" y="446415"/>
            <a:ext cx="4422689" cy="877941"/>
          </a:xfrm>
        </p:spPr>
        <p:txBody>
          <a:bodyPr/>
          <a:lstStyle/>
          <a:p>
            <a:r>
              <a:rPr lang="en-US" sz="3200" dirty="0"/>
              <a:t>      Canopy Locations			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F4C0F-79F2-2224-9A2C-B41049D7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7285"/>
            <a:ext cx="9144000" cy="44732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3869AE-AB26-5B15-E9A1-0D55F1865718}"/>
              </a:ext>
            </a:extLst>
          </p:cNvPr>
          <p:cNvSpPr/>
          <p:nvPr/>
        </p:nvSpPr>
        <p:spPr bwMode="auto">
          <a:xfrm>
            <a:off x="7698154" y="6307015"/>
            <a:ext cx="1211384" cy="474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C856A-92A9-1013-1A16-ED0BD3AD3918}"/>
              </a:ext>
            </a:extLst>
          </p:cNvPr>
          <p:cNvSpPr/>
          <p:nvPr/>
        </p:nvSpPr>
        <p:spPr bwMode="auto">
          <a:xfrm>
            <a:off x="7643446" y="1747285"/>
            <a:ext cx="969108" cy="393232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F1D70-9081-CE35-E3D0-6A4F7C07A187}"/>
              </a:ext>
            </a:extLst>
          </p:cNvPr>
          <p:cNvSpPr/>
          <p:nvPr/>
        </p:nvSpPr>
        <p:spPr bwMode="auto">
          <a:xfrm>
            <a:off x="0" y="2227931"/>
            <a:ext cx="969108" cy="393232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265FCF-456B-2E0B-FC7B-5283FA2B7A5B}"/>
              </a:ext>
            </a:extLst>
          </p:cNvPr>
          <p:cNvCxnSpPr/>
          <p:nvPr/>
        </p:nvCxnSpPr>
        <p:spPr bwMode="auto">
          <a:xfrm>
            <a:off x="742462" y="2621163"/>
            <a:ext cx="226646" cy="90357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CCC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21896-B667-C353-3CE6-A3809694E908}"/>
              </a:ext>
            </a:extLst>
          </p:cNvPr>
          <p:cNvSpPr/>
          <p:nvPr/>
        </p:nvSpPr>
        <p:spPr bwMode="auto">
          <a:xfrm>
            <a:off x="7819292" y="1790543"/>
            <a:ext cx="969108" cy="393232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C7C300-B524-71D9-C8B1-402225118EC5}"/>
              </a:ext>
            </a:extLst>
          </p:cNvPr>
          <p:cNvCxnSpPr/>
          <p:nvPr/>
        </p:nvCxnSpPr>
        <p:spPr bwMode="auto">
          <a:xfrm>
            <a:off x="969108" y="2379824"/>
            <a:ext cx="781538" cy="14886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CCC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F63E5D4-BBAA-25FC-8CA9-631C1940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0872"/>
            <a:ext cx="9144000" cy="506274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1E12C2D-E5F1-03C7-D13A-BA0DD5C44372}"/>
              </a:ext>
            </a:extLst>
          </p:cNvPr>
          <p:cNvSpPr/>
          <p:nvPr/>
        </p:nvSpPr>
        <p:spPr bwMode="auto">
          <a:xfrm>
            <a:off x="4868985" y="2868246"/>
            <a:ext cx="453292" cy="203200"/>
          </a:xfrm>
          <a:custGeom>
            <a:avLst/>
            <a:gdLst>
              <a:gd name="connsiteX0" fmla="*/ 7816 w 461108"/>
              <a:gd name="connsiteY0" fmla="*/ 0 h 179754"/>
              <a:gd name="connsiteX1" fmla="*/ 0 w 461108"/>
              <a:gd name="connsiteY1" fmla="*/ 164123 h 179754"/>
              <a:gd name="connsiteX2" fmla="*/ 453293 w 461108"/>
              <a:gd name="connsiteY2" fmla="*/ 179754 h 179754"/>
              <a:gd name="connsiteX3" fmla="*/ 461108 w 461108"/>
              <a:gd name="connsiteY3" fmla="*/ 23446 h 179754"/>
              <a:gd name="connsiteX4" fmla="*/ 7816 w 461108"/>
              <a:gd name="connsiteY4" fmla="*/ 0 h 17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108" h="179754">
                <a:moveTo>
                  <a:pt x="7816" y="0"/>
                </a:moveTo>
                <a:lnTo>
                  <a:pt x="0" y="164123"/>
                </a:lnTo>
                <a:lnTo>
                  <a:pt x="453293" y="179754"/>
                </a:lnTo>
                <a:lnTo>
                  <a:pt x="461108" y="23446"/>
                </a:lnTo>
                <a:lnTo>
                  <a:pt x="7816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B8B28C-E0B5-21D2-82B7-9BC25BACC97B}"/>
              </a:ext>
            </a:extLst>
          </p:cNvPr>
          <p:cNvSpPr/>
          <p:nvPr/>
        </p:nvSpPr>
        <p:spPr bwMode="auto">
          <a:xfrm rot="5921602">
            <a:off x="3978151" y="3742268"/>
            <a:ext cx="379082" cy="94272"/>
          </a:xfrm>
          <a:custGeom>
            <a:avLst/>
            <a:gdLst>
              <a:gd name="connsiteX0" fmla="*/ 7816 w 461108"/>
              <a:gd name="connsiteY0" fmla="*/ 0 h 179754"/>
              <a:gd name="connsiteX1" fmla="*/ 0 w 461108"/>
              <a:gd name="connsiteY1" fmla="*/ 164123 h 179754"/>
              <a:gd name="connsiteX2" fmla="*/ 453293 w 461108"/>
              <a:gd name="connsiteY2" fmla="*/ 179754 h 179754"/>
              <a:gd name="connsiteX3" fmla="*/ 461108 w 461108"/>
              <a:gd name="connsiteY3" fmla="*/ 23446 h 179754"/>
              <a:gd name="connsiteX4" fmla="*/ 7816 w 461108"/>
              <a:gd name="connsiteY4" fmla="*/ 0 h 17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108" h="179754">
                <a:moveTo>
                  <a:pt x="7816" y="0"/>
                </a:moveTo>
                <a:lnTo>
                  <a:pt x="0" y="164123"/>
                </a:lnTo>
                <a:lnTo>
                  <a:pt x="453293" y="179754"/>
                </a:lnTo>
                <a:lnTo>
                  <a:pt x="461108" y="23446"/>
                </a:lnTo>
                <a:lnTo>
                  <a:pt x="7816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338BF-F457-D89A-14C3-923DF406AC8C}"/>
              </a:ext>
            </a:extLst>
          </p:cNvPr>
          <p:cNvSpPr txBox="1"/>
          <p:nvPr/>
        </p:nvSpPr>
        <p:spPr>
          <a:xfrm rot="187573">
            <a:off x="4673679" y="2401730"/>
            <a:ext cx="19778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&amp; Space Museum Pkwy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6A5F7-D559-A041-497E-B7143E23A737}"/>
              </a:ext>
            </a:extLst>
          </p:cNvPr>
          <p:cNvSpPr txBox="1"/>
          <p:nvPr/>
        </p:nvSpPr>
        <p:spPr>
          <a:xfrm rot="187573">
            <a:off x="3403736" y="3167267"/>
            <a:ext cx="1977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Urgent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68E2A0-1CE7-F88D-DE3F-42276BDD15AD}"/>
              </a:ext>
            </a:extLst>
          </p:cNvPr>
          <p:cNvSpPr txBox="1"/>
          <p:nvPr/>
        </p:nvSpPr>
        <p:spPr>
          <a:xfrm rot="187573">
            <a:off x="4619273" y="5912840"/>
            <a:ext cx="19778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Sully Way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DEB82-8496-CB29-7A88-5F33151182C5}"/>
              </a:ext>
            </a:extLst>
          </p:cNvPr>
          <p:cNvSpPr txBox="1"/>
          <p:nvPr/>
        </p:nvSpPr>
        <p:spPr>
          <a:xfrm rot="187573">
            <a:off x="6617105" y="4076915"/>
            <a:ext cx="19778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Wawa</a:t>
            </a:r>
          </a:p>
        </p:txBody>
      </p:sp>
    </p:spTree>
    <p:extLst>
      <p:ext uri="{BB962C8B-B14F-4D97-AF65-F5344CB8AC3E}">
        <p14:creationId xmlns:p14="http://schemas.microsoft.com/office/powerpoint/2010/main" val="421855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754" y="446415"/>
            <a:ext cx="4470400" cy="877941"/>
          </a:xfrm>
        </p:spPr>
        <p:txBody>
          <a:bodyPr/>
          <a:lstStyle/>
          <a:p>
            <a:r>
              <a:rPr lang="en-US" sz="3200" dirty="0"/>
              <a:t>      Site Modifications			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3869AE-AB26-5B15-E9A1-0D55F1865718}"/>
              </a:ext>
            </a:extLst>
          </p:cNvPr>
          <p:cNvSpPr/>
          <p:nvPr/>
        </p:nvSpPr>
        <p:spPr bwMode="auto">
          <a:xfrm>
            <a:off x="7698154" y="6307015"/>
            <a:ext cx="1211384" cy="474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31C097E-C820-00D9-34BB-B71AB160C64C}"/>
              </a:ext>
            </a:extLst>
          </p:cNvPr>
          <p:cNvSpPr/>
          <p:nvPr/>
        </p:nvSpPr>
        <p:spPr bwMode="auto">
          <a:xfrm>
            <a:off x="4290646" y="3454400"/>
            <a:ext cx="78154" cy="445477"/>
          </a:xfrm>
          <a:custGeom>
            <a:avLst/>
            <a:gdLst>
              <a:gd name="connsiteX0" fmla="*/ 0 w 78154"/>
              <a:gd name="connsiteY0" fmla="*/ 0 h 445477"/>
              <a:gd name="connsiteX1" fmla="*/ 7816 w 78154"/>
              <a:gd name="connsiteY1" fmla="*/ 445477 h 445477"/>
              <a:gd name="connsiteX2" fmla="*/ 78154 w 78154"/>
              <a:gd name="connsiteY2" fmla="*/ 437662 h 445477"/>
              <a:gd name="connsiteX3" fmla="*/ 62523 w 78154"/>
              <a:gd name="connsiteY3" fmla="*/ 7815 h 445477"/>
              <a:gd name="connsiteX4" fmla="*/ 0 w 78154"/>
              <a:gd name="connsiteY4" fmla="*/ 0 h 44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54" h="445477">
                <a:moveTo>
                  <a:pt x="0" y="0"/>
                </a:moveTo>
                <a:lnTo>
                  <a:pt x="7816" y="445477"/>
                </a:lnTo>
                <a:lnTo>
                  <a:pt x="78154" y="437662"/>
                </a:lnTo>
                <a:lnTo>
                  <a:pt x="62523" y="781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EB74B-EDB1-38C0-0B43-A9C56E950CAE}"/>
              </a:ext>
            </a:extLst>
          </p:cNvPr>
          <p:cNvSpPr txBox="1"/>
          <p:nvPr/>
        </p:nvSpPr>
        <p:spPr>
          <a:xfrm>
            <a:off x="6348902" y="1837689"/>
            <a:ext cx="2634432" cy="3616375"/>
          </a:xfrm>
          <a:prstGeom prst="rect">
            <a:avLst/>
          </a:prstGeom>
          <a:solidFill>
            <a:srgbClr val="FFFFFF"/>
          </a:solidFill>
          <a:ln w="12700">
            <a:solidFill>
              <a:srgbClr val="165788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SzPct val="91000"/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>
              <a:buSzPct val="91000"/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Canopies</a:t>
            </a:r>
          </a:p>
          <a:p>
            <a:pPr marL="285750" indent="-285750">
              <a:buSzPct val="91000"/>
              <a:buFont typeface="Wingdings" panose="05000000000000000000" pitchFamily="2" charset="2"/>
              <a:buChar char="Ø"/>
              <a:defRPr/>
            </a:pPr>
            <a:endParaRPr lang="en-US" sz="11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SzPct val="91000"/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Ordering Area – 23’6” x 54’ (1,280 sf)</a:t>
            </a:r>
          </a:p>
          <a:p>
            <a:pPr marL="171450" indent="-171450">
              <a:buSzPct val="91000"/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Pick-Up Area – 8’9” x 50’ (437 sf)</a:t>
            </a:r>
          </a:p>
          <a:p>
            <a:pPr marL="171450" indent="-171450">
              <a:buSzPct val="91000"/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Heights – 10.33 feet max</a:t>
            </a:r>
          </a:p>
          <a:p>
            <a:pPr marL="171450" indent="-171450">
              <a:buSzPct val="91000"/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Recessed Lighting</a:t>
            </a:r>
          </a:p>
          <a:p>
            <a:pPr marL="171450" indent="-171450">
              <a:buSzPct val="91000"/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Climate Controlled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Drive-Thru </a:t>
            </a:r>
          </a:p>
          <a:p>
            <a:pPr>
              <a:defRPr/>
            </a:pPr>
            <a:r>
              <a:rPr lang="en-US" sz="11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No Changes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Landscaping/Open Space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 Changes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schemeClr val="tx1">
                  <a:lumMod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defRPr/>
            </a:pPr>
            <a:endParaRPr lang="en-US" sz="11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2D9567-EC23-071E-AE87-1E19DC10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6" y="2227385"/>
            <a:ext cx="5989409" cy="2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0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415" y="310896"/>
            <a:ext cx="4064000" cy="1204546"/>
          </a:xfrm>
        </p:spPr>
        <p:txBody>
          <a:bodyPr/>
          <a:lstStyle/>
          <a:p>
            <a:r>
              <a:rPr lang="en-US" sz="3200" dirty="0"/>
              <a:t>      Renderings			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6BB63-0E49-D536-0373-49136C66B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5" y="3785103"/>
            <a:ext cx="4103078" cy="2323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52E3D-8628-696E-AF23-A6870EF9C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22" y="3785102"/>
            <a:ext cx="4103078" cy="23179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51CE60-17EF-D3EA-C028-94F130C01A73}"/>
              </a:ext>
            </a:extLst>
          </p:cNvPr>
          <p:cNvSpPr/>
          <p:nvPr/>
        </p:nvSpPr>
        <p:spPr bwMode="auto">
          <a:xfrm>
            <a:off x="7698154" y="6307015"/>
            <a:ext cx="1211384" cy="474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58FE55-1B2B-F448-832D-DDE9B901E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0" y="1719383"/>
            <a:ext cx="8393723" cy="1552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3671A3-067D-95ED-8630-7EF01A31CA37}"/>
              </a:ext>
            </a:extLst>
          </p:cNvPr>
          <p:cNvSpPr/>
          <p:nvPr/>
        </p:nvSpPr>
        <p:spPr bwMode="auto">
          <a:xfrm>
            <a:off x="648269" y="2770496"/>
            <a:ext cx="8284714" cy="3411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43110B-BF58-FEEC-B40A-E4394C17E621}"/>
              </a:ext>
            </a:extLst>
          </p:cNvPr>
          <p:cNvSpPr/>
          <p:nvPr/>
        </p:nvSpPr>
        <p:spPr bwMode="auto">
          <a:xfrm>
            <a:off x="1125940" y="2101755"/>
            <a:ext cx="191069" cy="368490"/>
          </a:xfrm>
          <a:custGeom>
            <a:avLst/>
            <a:gdLst>
              <a:gd name="connsiteX0" fmla="*/ 0 w 191069"/>
              <a:gd name="connsiteY0" fmla="*/ 0 h 368490"/>
              <a:gd name="connsiteX1" fmla="*/ 0 w 191069"/>
              <a:gd name="connsiteY1" fmla="*/ 0 h 368490"/>
              <a:gd name="connsiteX2" fmla="*/ 27296 w 191069"/>
              <a:gd name="connsiteY2" fmla="*/ 54591 h 368490"/>
              <a:gd name="connsiteX3" fmla="*/ 27296 w 191069"/>
              <a:gd name="connsiteY3" fmla="*/ 368490 h 368490"/>
              <a:gd name="connsiteX4" fmla="*/ 191069 w 191069"/>
              <a:gd name="connsiteY4" fmla="*/ 341194 h 368490"/>
              <a:gd name="connsiteX5" fmla="*/ 191069 w 191069"/>
              <a:gd name="connsiteY5" fmla="*/ 6824 h 368490"/>
              <a:gd name="connsiteX6" fmla="*/ 0 w 191069"/>
              <a:gd name="connsiteY6" fmla="*/ 0 h 3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69" h="368490">
                <a:moveTo>
                  <a:pt x="0" y="0"/>
                </a:moveTo>
                <a:lnTo>
                  <a:pt x="0" y="0"/>
                </a:lnTo>
                <a:lnTo>
                  <a:pt x="27296" y="54591"/>
                </a:lnTo>
                <a:lnTo>
                  <a:pt x="27296" y="368490"/>
                </a:lnTo>
                <a:lnTo>
                  <a:pt x="191069" y="341194"/>
                </a:lnTo>
                <a:lnTo>
                  <a:pt x="191069" y="68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496444-878D-103D-48E6-66FD4070A789}"/>
              </a:ext>
            </a:extLst>
          </p:cNvPr>
          <p:cNvSpPr/>
          <p:nvPr/>
        </p:nvSpPr>
        <p:spPr bwMode="auto">
          <a:xfrm>
            <a:off x="1780860" y="2354239"/>
            <a:ext cx="122829" cy="194481"/>
          </a:xfrm>
          <a:custGeom>
            <a:avLst/>
            <a:gdLst>
              <a:gd name="connsiteX0" fmla="*/ 0 w 95534"/>
              <a:gd name="connsiteY0" fmla="*/ 6824 h 129654"/>
              <a:gd name="connsiteX1" fmla="*/ 0 w 95534"/>
              <a:gd name="connsiteY1" fmla="*/ 129654 h 129654"/>
              <a:gd name="connsiteX2" fmla="*/ 81887 w 95534"/>
              <a:gd name="connsiteY2" fmla="*/ 129654 h 129654"/>
              <a:gd name="connsiteX3" fmla="*/ 95534 w 95534"/>
              <a:gd name="connsiteY3" fmla="*/ 0 h 129654"/>
              <a:gd name="connsiteX4" fmla="*/ 0 w 95534"/>
              <a:gd name="connsiteY4" fmla="*/ 6824 h 1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4" h="129654">
                <a:moveTo>
                  <a:pt x="0" y="6824"/>
                </a:moveTo>
                <a:lnTo>
                  <a:pt x="0" y="129654"/>
                </a:lnTo>
                <a:lnTo>
                  <a:pt x="81887" y="129654"/>
                </a:lnTo>
                <a:lnTo>
                  <a:pt x="95534" y="0"/>
                </a:lnTo>
                <a:lnTo>
                  <a:pt x="0" y="6824"/>
                </a:lnTo>
                <a:close/>
              </a:path>
            </a:pathLst>
          </a:custGeom>
          <a:solidFill>
            <a:srgbClr val="DFF2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Questions or Comments?</a:t>
            </a:r>
          </a:p>
        </p:txBody>
      </p:sp>
      <p:sp>
        <p:nvSpPr>
          <p:cNvPr id="5123" name="Text Placeholder 4"/>
          <p:cNvSpPr>
            <a:spLocks noGrp="1"/>
          </p:cNvSpPr>
          <p:nvPr>
            <p:ph idx="4294967295"/>
          </p:nvPr>
        </p:nvSpPr>
        <p:spPr>
          <a:xfrm>
            <a:off x="593151" y="4201423"/>
            <a:ext cx="8662987" cy="776288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sz="1600" b="1" dirty="0">
                <a:cs typeface="Arial" charset="0"/>
              </a:rPr>
              <a:t>www.mcguirewoods.com</a:t>
            </a:r>
            <a:endParaRPr lang="en-US" dirty="0"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837AB2-EEF1-7D35-B346-0B36C918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9" y="6049418"/>
            <a:ext cx="1239893" cy="550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AE1A78-70D9-A26C-20C8-CA1A97304C5C}"/>
              </a:ext>
            </a:extLst>
          </p:cNvPr>
          <p:cNvSpPr txBox="1"/>
          <p:nvPr/>
        </p:nvSpPr>
        <p:spPr>
          <a:xfrm>
            <a:off x="2238247" y="6307014"/>
            <a:ext cx="1945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latin typeface="TechnicLite" panose="00000400000000000000" pitchFamily="2" charset="2"/>
              </a:rPr>
              <a:t>Esencia</a:t>
            </a:r>
            <a:r>
              <a:rPr lang="en-US" sz="1100" b="1" dirty="0">
                <a:latin typeface="TechnicLite" panose="00000400000000000000" pitchFamily="2" charset="2"/>
              </a:rPr>
              <a:t> Architecture,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08821-B6F5-D478-46AF-08820E5B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47" y="6369633"/>
            <a:ext cx="821303" cy="2302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8E0E56-68F6-3AB9-7176-A66629D074B8}"/>
              </a:ext>
            </a:extLst>
          </p:cNvPr>
          <p:cNvSpPr/>
          <p:nvPr/>
        </p:nvSpPr>
        <p:spPr bwMode="auto">
          <a:xfrm>
            <a:off x="7698154" y="6307015"/>
            <a:ext cx="1211384" cy="474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2583C-9C77-66F1-2000-E91117D8C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861" y="6338466"/>
            <a:ext cx="1239893" cy="183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99CA16-497C-569B-2DE9-1414E6D7F4FF}"/>
              </a:ext>
            </a:extLst>
          </p:cNvPr>
          <p:cNvSpPr/>
          <p:nvPr/>
        </p:nvSpPr>
        <p:spPr bwMode="auto">
          <a:xfrm>
            <a:off x="593151" y="4201423"/>
            <a:ext cx="2392810" cy="3705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cGuireWoods">
      <a:dk1>
        <a:srgbClr val="000000"/>
      </a:dk1>
      <a:lt1>
        <a:sysClr val="window" lastClr="FFFFFF"/>
      </a:lt1>
      <a:dk2>
        <a:srgbClr val="165788"/>
      </a:dk2>
      <a:lt2>
        <a:srgbClr val="D5D2CA"/>
      </a:lt2>
      <a:accent1>
        <a:srgbClr val="165788"/>
      </a:accent1>
      <a:accent2>
        <a:srgbClr val="5B8F22"/>
      </a:accent2>
      <a:accent3>
        <a:srgbClr val="D5D2CA"/>
      </a:accent3>
      <a:accent4>
        <a:srgbClr val="000000"/>
      </a:accent4>
      <a:accent5>
        <a:srgbClr val="D47600"/>
      </a:accent5>
      <a:accent6>
        <a:srgbClr val="8B8D8E"/>
      </a:accent6>
      <a:hlink>
        <a:srgbClr val="85BFEB"/>
      </a:hlink>
      <a:folHlink>
        <a:srgbClr val="800080"/>
      </a:folHlink>
    </a:clrScheme>
    <a:fontScheme name="blank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WTemplate_3.potx" id="{69F7F025-58A6-4C13-B6E6-82023459DBBC}" vid="{AD0A3340-F528-40FB-ACD9-DB5A6FDB1FE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Macintosh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Optima</vt:lpstr>
      <vt:lpstr>TechnicLite</vt:lpstr>
      <vt:lpstr>Times New Roman</vt:lpstr>
      <vt:lpstr>Wingdings</vt:lpstr>
      <vt:lpstr>blank</vt:lpstr>
      <vt:lpstr>Chick-fil-A – Historic Sully Way 3454 Historic Sully Way June 17, 2024 – Sully District Land Use &amp; Transportation Committee Meeting   FDPA-2003-SU-035-04</vt:lpstr>
      <vt:lpstr>Location</vt:lpstr>
      <vt:lpstr>      Existing Site        </vt:lpstr>
      <vt:lpstr>      Canopy Locations        </vt:lpstr>
      <vt:lpstr>      Site Modifications        </vt:lpstr>
      <vt:lpstr>      Renderings        </vt:lpstr>
      <vt:lpstr>Questions or Comments?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Chick-fil-A – Historic Sully Way 3454 Historic Sully Way June 17, 2024 – Sully District Land Use &amp; Transportation Committee Meeting   FDPA-2003-SU-035-04</dc:title>
  <cp:lastModifiedBy>jeff parnes</cp:lastModifiedBy>
  <cp:revision>1</cp:revision>
  <dcterms:created xsi:type="dcterms:W3CDTF">1900-01-01T05:00:00Z</dcterms:created>
  <dcterms:modified xsi:type="dcterms:W3CDTF">2024-06-17T20:03:54Z</dcterms:modified>
</cp:coreProperties>
</file>