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5" r:id="rId4"/>
    <p:sldId id="260" r:id="rId5"/>
    <p:sldId id="266"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02" autoAdjust="0"/>
    <p:restoredTop sz="96405" autoAdjust="0"/>
  </p:normalViewPr>
  <p:slideViewPr>
    <p:cSldViewPr snapToGrid="0">
      <p:cViewPr varScale="1">
        <p:scale>
          <a:sx n="102" d="100"/>
          <a:sy n="102" d="100"/>
        </p:scale>
        <p:origin x="216" y="704"/>
      </p:cViewPr>
      <p:guideLst/>
    </p:cSldViewPr>
  </p:slideViewPr>
  <p:notesTextViewPr>
    <p:cViewPr>
      <p:scale>
        <a:sx n="1" d="1"/>
        <a:sy n="1" d="1"/>
      </p:scale>
      <p:origin x="0" y="0"/>
    </p:cViewPr>
  </p:notesTextViewPr>
  <p:notesViewPr>
    <p:cSldViewPr snapToGrid="0">
      <p:cViewPr varScale="1">
        <p:scale>
          <a:sx n="99" d="100"/>
          <a:sy n="99" d="100"/>
        </p:scale>
        <p:origin x="2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051CA-45F3-407A-97BD-5FE9331F0077}" type="datetimeFigureOut">
              <a:rPr lang="en-US" smtClean="0"/>
              <a:t>7/12/24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4B486-BF37-48A7-BA49-1B1D88A54691}" type="slidenum">
              <a:rPr lang="en-US" smtClean="0"/>
              <a:t>‹#›</a:t>
            </a:fld>
            <a:endParaRPr lang="en-US" dirty="0"/>
          </a:p>
        </p:txBody>
      </p:sp>
    </p:spTree>
    <p:extLst>
      <p:ext uri="{BB962C8B-B14F-4D97-AF65-F5344CB8AC3E}">
        <p14:creationId xmlns:p14="http://schemas.microsoft.com/office/powerpoint/2010/main" val="42239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4B486-BF37-48A7-BA49-1B1D88A54691}" type="slidenum">
              <a:rPr lang="en-US" smtClean="0"/>
              <a:t>1</a:t>
            </a:fld>
            <a:endParaRPr lang="en-US" dirty="0"/>
          </a:p>
        </p:txBody>
      </p:sp>
    </p:spTree>
    <p:extLst>
      <p:ext uri="{BB962C8B-B14F-4D97-AF65-F5344CB8AC3E}">
        <p14:creationId xmlns:p14="http://schemas.microsoft.com/office/powerpoint/2010/main" val="242166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854B486-BF37-48A7-BA49-1B1D88A54691}" type="slidenum">
              <a:rPr lang="en-US" smtClean="0"/>
              <a:t>2</a:t>
            </a:fld>
            <a:endParaRPr lang="en-US" dirty="0"/>
          </a:p>
        </p:txBody>
      </p:sp>
    </p:spTree>
    <p:extLst>
      <p:ext uri="{BB962C8B-B14F-4D97-AF65-F5344CB8AC3E}">
        <p14:creationId xmlns:p14="http://schemas.microsoft.com/office/powerpoint/2010/main" val="206499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4B486-BF37-48A7-BA49-1B1D88A54691}" type="slidenum">
              <a:rPr lang="en-US" smtClean="0"/>
              <a:t>3</a:t>
            </a:fld>
            <a:endParaRPr lang="en-US" dirty="0"/>
          </a:p>
        </p:txBody>
      </p:sp>
    </p:spTree>
    <p:extLst>
      <p:ext uri="{BB962C8B-B14F-4D97-AF65-F5344CB8AC3E}">
        <p14:creationId xmlns:p14="http://schemas.microsoft.com/office/powerpoint/2010/main" val="277099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854B486-BF37-48A7-BA49-1B1D88A54691}" type="slidenum">
              <a:rPr lang="en-US" smtClean="0"/>
              <a:t>4</a:t>
            </a:fld>
            <a:endParaRPr lang="en-US" dirty="0"/>
          </a:p>
        </p:txBody>
      </p:sp>
    </p:spTree>
    <p:extLst>
      <p:ext uri="{BB962C8B-B14F-4D97-AF65-F5344CB8AC3E}">
        <p14:creationId xmlns:p14="http://schemas.microsoft.com/office/powerpoint/2010/main" val="409526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854B486-BF37-48A7-BA49-1B1D88A54691}" type="slidenum">
              <a:rPr lang="en-US" smtClean="0"/>
              <a:t>5</a:t>
            </a:fld>
            <a:endParaRPr lang="en-US" dirty="0"/>
          </a:p>
        </p:txBody>
      </p:sp>
    </p:spTree>
    <p:extLst>
      <p:ext uri="{BB962C8B-B14F-4D97-AF65-F5344CB8AC3E}">
        <p14:creationId xmlns:p14="http://schemas.microsoft.com/office/powerpoint/2010/main" val="427488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4B486-BF37-48A7-BA49-1B1D88A54691}" type="slidenum">
              <a:rPr lang="en-US" smtClean="0"/>
              <a:t>6</a:t>
            </a:fld>
            <a:endParaRPr lang="en-US" dirty="0"/>
          </a:p>
        </p:txBody>
      </p:sp>
    </p:spTree>
    <p:extLst>
      <p:ext uri="{BB962C8B-B14F-4D97-AF65-F5344CB8AC3E}">
        <p14:creationId xmlns:p14="http://schemas.microsoft.com/office/powerpoint/2010/main" val="270025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E52A-8B3F-95C9-E524-2B940F454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07608-DF7B-245B-80B5-729F94167D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D5BF4F-FD89-FD54-6812-ED56EE0F346E}"/>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1E2EC7A1-DBD9-C045-1F27-798C831095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A1065-EEA7-37B3-65DE-2B9341FA9816}"/>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222193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BE87-E566-D9F9-3C67-2DA2707713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86426-CB88-71EE-0C83-452577597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12071-B96A-8683-EB4E-CD264B2EEC55}"/>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6D36A205-AC40-C9A4-FF96-A038A8324E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9D7A24-9446-6464-C407-BB09E8FFEF7B}"/>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262862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EF927-EC7F-7252-AF9F-852DD3F220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34B30-0E3A-7F6D-1815-391FEF53B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B7B86-C196-AD25-2F7E-52D19D439F28}"/>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8A454123-B617-A613-8935-713A114276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B1449-F1DA-6870-8FBD-39F652086C82}"/>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374211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686A-2182-0476-EAFA-673B7D768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2DA62-6027-D474-D25E-51E0CE6DC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B6F6A-A0A3-EEAA-C409-4A333D801A13}"/>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DD9536EB-4E50-8B73-D780-E2F13C4A62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2C7571-2E5F-A039-9E43-C6185E1C021B}"/>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73732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6DBA-5F80-97CE-7753-71AAE9DB9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99D2B7-84DE-A9A6-A6D1-7AD735F8A8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A093D-92AA-FD13-0034-A452732E0D8E}"/>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95825D62-2CAF-8413-EDB6-DFBD31EA05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EE9733-4046-4EDA-6BA2-FC89E6F58E3F}"/>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193479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2721-5E76-B680-0AA2-4D1B833C0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0B69-4D85-03D1-211B-8F04B936E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BCA31-68CF-C902-AD33-A44DFB6B8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274B0-B9F5-AA96-1457-EC8E9790C936}"/>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6" name="Footer Placeholder 5">
            <a:extLst>
              <a:ext uri="{FF2B5EF4-FFF2-40B4-BE49-F238E27FC236}">
                <a16:creationId xmlns:a16="http://schemas.microsoft.com/office/drawing/2014/main" id="{B50BA114-BF99-9BA9-AB8F-6F4FFC9E1B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C7E0EE-DE40-1C68-190A-F9162FE68146}"/>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395414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A03B-DDEA-ED1D-045F-7002B1782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947C2-347C-1ABE-69E7-3692E4715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24873-894C-803D-6B15-48F5354C0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898BC9-C405-AA83-D496-E271517AC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C5D0-D439-0472-0134-C05153EEB3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596D7-3783-05EC-8656-4930CF9CDF80}"/>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8" name="Footer Placeholder 7">
            <a:extLst>
              <a:ext uri="{FF2B5EF4-FFF2-40B4-BE49-F238E27FC236}">
                <a16:creationId xmlns:a16="http://schemas.microsoft.com/office/drawing/2014/main" id="{0301537F-B4E4-3C6E-7482-AC341CDA56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A24FEB-37EA-0E6A-E575-B1B772122B80}"/>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156921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4650-E6B0-A166-6DA3-34D2694CA5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D4C84-A1C7-E39D-03E8-3FBB82502339}"/>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4" name="Footer Placeholder 3">
            <a:extLst>
              <a:ext uri="{FF2B5EF4-FFF2-40B4-BE49-F238E27FC236}">
                <a16:creationId xmlns:a16="http://schemas.microsoft.com/office/drawing/2014/main" id="{4BA2D2DB-651A-4E41-344F-418D2CE74E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24E0D2-BDE2-F376-B779-864D6A68F856}"/>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136755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EC697-057B-23AC-4E44-771F6FBCB535}"/>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3" name="Footer Placeholder 2">
            <a:extLst>
              <a:ext uri="{FF2B5EF4-FFF2-40B4-BE49-F238E27FC236}">
                <a16:creationId xmlns:a16="http://schemas.microsoft.com/office/drawing/2014/main" id="{4F9D6A5A-7F35-EDCB-1345-F9E9DF3458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9D2450-5AE2-715D-EEBC-DE71D48E2B88}"/>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33826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655C-1D92-6EEA-169B-97A72329E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CEDA3-302B-06FA-E8E5-5BBD97755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25411-F5A7-16E9-B239-6BBFFB6FB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3CDD9-5551-ABE7-4DA4-7DAC9FECB313}"/>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6" name="Footer Placeholder 5">
            <a:extLst>
              <a:ext uri="{FF2B5EF4-FFF2-40B4-BE49-F238E27FC236}">
                <a16:creationId xmlns:a16="http://schemas.microsoft.com/office/drawing/2014/main" id="{B685229E-C4A3-A3F3-DCA1-1BCC4E416E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99A5BB-51EA-71E3-2565-D7926FFC8F52}"/>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262938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A618-CE92-0BB1-863B-E5C73B8CE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4A35D-A40B-A869-18C6-BAE532D8B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B08910A-220B-DEC6-B853-D4F2B6021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C7808-6323-CDD0-F44A-4E57E51D6C66}"/>
              </a:ext>
            </a:extLst>
          </p:cNvPr>
          <p:cNvSpPr>
            <a:spLocks noGrp="1"/>
          </p:cNvSpPr>
          <p:nvPr>
            <p:ph type="dt" sz="half" idx="10"/>
          </p:nvPr>
        </p:nvSpPr>
        <p:spPr/>
        <p:txBody>
          <a:bodyPr/>
          <a:lstStyle/>
          <a:p>
            <a:fld id="{008E8CD0-A95B-4A21-9EC0-8D6EFC9B0C4F}" type="datetimeFigureOut">
              <a:rPr lang="en-US" smtClean="0"/>
              <a:t>7/12/24</a:t>
            </a:fld>
            <a:endParaRPr lang="en-US" dirty="0"/>
          </a:p>
        </p:txBody>
      </p:sp>
      <p:sp>
        <p:nvSpPr>
          <p:cNvPr id="6" name="Footer Placeholder 5">
            <a:extLst>
              <a:ext uri="{FF2B5EF4-FFF2-40B4-BE49-F238E27FC236}">
                <a16:creationId xmlns:a16="http://schemas.microsoft.com/office/drawing/2014/main" id="{DEE665A2-2C4F-D553-BC24-11E608EF5A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21E417-6E8F-8D6F-093C-8D7A32C54A1E}"/>
              </a:ext>
            </a:extLst>
          </p:cNvPr>
          <p:cNvSpPr>
            <a:spLocks noGrp="1"/>
          </p:cNvSpPr>
          <p:nvPr>
            <p:ph type="sldNum" sz="quarter" idx="12"/>
          </p:nvPr>
        </p:nvSpPr>
        <p:spPr/>
        <p:txBody>
          <a:bodyPr/>
          <a:lstStyle/>
          <a:p>
            <a:fld id="{D2990AC9-3D2C-4F56-B3C5-9C8AF7CF6C74}" type="slidenum">
              <a:rPr lang="en-US" smtClean="0"/>
              <a:t>‹#›</a:t>
            </a:fld>
            <a:endParaRPr lang="en-US" dirty="0"/>
          </a:p>
        </p:txBody>
      </p:sp>
    </p:spTree>
    <p:extLst>
      <p:ext uri="{BB962C8B-B14F-4D97-AF65-F5344CB8AC3E}">
        <p14:creationId xmlns:p14="http://schemas.microsoft.com/office/powerpoint/2010/main" val="385210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35D90-240B-6C56-AB5E-79B95D7A6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4C5F7D-B275-BC4E-3355-1D8CD02C0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202AB-A708-4EA8-93D9-CA3E003FA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8E8CD0-A95B-4A21-9EC0-8D6EFC9B0C4F}" type="datetimeFigureOut">
              <a:rPr lang="en-US" smtClean="0"/>
              <a:t>7/12/24</a:t>
            </a:fld>
            <a:endParaRPr lang="en-US" dirty="0"/>
          </a:p>
        </p:txBody>
      </p:sp>
      <p:sp>
        <p:nvSpPr>
          <p:cNvPr id="5" name="Footer Placeholder 4">
            <a:extLst>
              <a:ext uri="{FF2B5EF4-FFF2-40B4-BE49-F238E27FC236}">
                <a16:creationId xmlns:a16="http://schemas.microsoft.com/office/drawing/2014/main" id="{D2D5DB6E-B582-E40E-0C71-0F3C3DC60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1F8F76-9815-B33C-D08C-A7A05FABB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990AC9-3D2C-4F56-B3C5-9C8AF7CF6C74}" type="slidenum">
              <a:rPr lang="en-US" smtClean="0"/>
              <a:t>‹#›</a:t>
            </a:fld>
            <a:endParaRPr lang="en-US" dirty="0"/>
          </a:p>
        </p:txBody>
      </p:sp>
    </p:spTree>
    <p:extLst>
      <p:ext uri="{BB962C8B-B14F-4D97-AF65-F5344CB8AC3E}">
        <p14:creationId xmlns:p14="http://schemas.microsoft.com/office/powerpoint/2010/main" val="56808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hyperlink" Target="https://nocasinocoalition.org/peti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www.facebook.com/groups/1395090514473037"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NoCasino@gmail.com" TargetMode="External"/><Relationship Id="rId4" Type="http://schemas.openxmlformats.org/officeDocument/2006/relationships/hyperlink" Target="http://www.nocasinocoali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C9211-FCCA-8662-00F9-37EA0BA4892F}"/>
              </a:ext>
            </a:extLst>
          </p:cNvPr>
          <p:cNvSpPr txBox="1"/>
          <p:nvPr/>
        </p:nvSpPr>
        <p:spPr>
          <a:xfrm>
            <a:off x="2792790" y="1254213"/>
            <a:ext cx="336177" cy="3052482"/>
          </a:xfrm>
          <a:prstGeom prst="rect">
            <a:avLst/>
          </a:prstGeom>
          <a:solidFill>
            <a:srgbClr val="C000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481B621B-FA24-56D5-7A20-95E362A72590}"/>
              </a:ext>
            </a:extLst>
          </p:cNvPr>
          <p:cNvSpPr txBox="1"/>
          <p:nvPr/>
        </p:nvSpPr>
        <p:spPr>
          <a:xfrm>
            <a:off x="2944906" y="4155141"/>
            <a:ext cx="184061" cy="1135815"/>
          </a:xfrm>
          <a:prstGeom prst="rect">
            <a:avLst/>
          </a:prstGeom>
          <a:solidFill>
            <a:srgbClr val="C00000"/>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2FB6DAEC-22EA-4093-882C-D538177904A2}"/>
              </a:ext>
            </a:extLst>
          </p:cNvPr>
          <p:cNvPicPr>
            <a:picLocks noChangeAspect="1"/>
          </p:cNvPicPr>
          <p:nvPr/>
        </p:nvPicPr>
        <p:blipFill>
          <a:blip r:embed="rId3"/>
          <a:stretch>
            <a:fillRect/>
          </a:stretch>
        </p:blipFill>
        <p:spPr>
          <a:xfrm>
            <a:off x="0" y="2266949"/>
            <a:ext cx="12192000" cy="2039745"/>
          </a:xfrm>
          <a:prstGeom prst="rect">
            <a:avLst/>
          </a:prstGeom>
        </p:spPr>
      </p:pic>
    </p:spTree>
    <p:extLst>
      <p:ext uri="{BB962C8B-B14F-4D97-AF65-F5344CB8AC3E}">
        <p14:creationId xmlns:p14="http://schemas.microsoft.com/office/powerpoint/2010/main" val="427545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9EDCDCF-E2CC-7F59-81F6-6610D63F5EE6}"/>
              </a:ext>
            </a:extLst>
          </p:cNvPr>
          <p:cNvSpPr>
            <a:spLocks noGrp="1"/>
          </p:cNvSpPr>
          <p:nvPr>
            <p:ph type="title"/>
          </p:nvPr>
        </p:nvSpPr>
        <p:spPr>
          <a:xfrm>
            <a:off x="838200" y="365125"/>
            <a:ext cx="9842237" cy="1325563"/>
          </a:xfrm>
        </p:spPr>
        <p:txBody>
          <a:bodyPr>
            <a:normAutofit/>
          </a:bodyPr>
          <a:lstStyle/>
          <a:p>
            <a:r>
              <a:rPr lang="en-US" sz="5600" dirty="0"/>
              <a:t>The Problem</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7"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pic>
        <p:nvPicPr>
          <p:cNvPr id="4" name="Picture 3" descr="A red and black sign&#10;&#10;Description automatically generated">
            <a:extLst>
              <a:ext uri="{FF2B5EF4-FFF2-40B4-BE49-F238E27FC236}">
                <a16:creationId xmlns:a16="http://schemas.microsoft.com/office/drawing/2014/main" id="{2355B4FC-5A1E-3772-A300-F93AB2A9C16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r="61211"/>
          <a:stretch/>
        </p:blipFill>
        <p:spPr>
          <a:xfrm>
            <a:off x="7449789" y="148186"/>
            <a:ext cx="4222047" cy="2805317"/>
          </a:xfrm>
          <a:prstGeom prst="rect">
            <a:avLst/>
          </a:prstGeom>
        </p:spPr>
      </p:pic>
      <p:sp>
        <p:nvSpPr>
          <p:cNvPr id="5" name="Content Placeholder 2">
            <a:extLst>
              <a:ext uri="{FF2B5EF4-FFF2-40B4-BE49-F238E27FC236}">
                <a16:creationId xmlns:a16="http://schemas.microsoft.com/office/drawing/2014/main" id="{A1514CE2-E2AA-D4D6-E5BB-F7F71F05E2DA}"/>
              </a:ext>
            </a:extLst>
          </p:cNvPr>
          <p:cNvSpPr txBox="1">
            <a:spLocks/>
          </p:cNvSpPr>
          <p:nvPr/>
        </p:nvSpPr>
        <p:spPr>
          <a:xfrm>
            <a:off x="597116" y="2953503"/>
            <a:ext cx="10997767" cy="400194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76072">
              <a:spcBef>
                <a:spcPts val="630"/>
              </a:spcBef>
              <a:buNone/>
            </a:pPr>
            <a:endParaRPr lang="en-US" sz="2016" kern="1200" dirty="0">
              <a:solidFill>
                <a:schemeClr val="tx1"/>
              </a:solidFill>
              <a:latin typeface="+mn-lt"/>
              <a:ea typeface="+mn-ea"/>
              <a:cs typeface="+mn-cs"/>
            </a:endParaRPr>
          </a:p>
          <a:p>
            <a:pPr marL="870823" lvl="1" indent="-685800" defTabSz="576072">
              <a:lnSpc>
                <a:spcPct val="120000"/>
              </a:lnSpc>
              <a:spcBef>
                <a:spcPts val="315"/>
              </a:spcBef>
              <a:buFont typeface="Wingdings" panose="05000000000000000000" pitchFamily="2" charset="2"/>
              <a:buChar char="v"/>
            </a:pPr>
            <a:r>
              <a:rPr lang="en-US" sz="5100" kern="1200" dirty="0">
                <a:solidFill>
                  <a:schemeClr val="tx1"/>
                </a:solidFill>
                <a:latin typeface="+mn-lt"/>
                <a:ea typeface="+mn-ea"/>
                <a:cs typeface="+mn-cs"/>
              </a:rPr>
              <a:t>In January, Sen. Dave Marsden (Burke) introduced state legislation to build a casino in Fairfax County</a:t>
            </a:r>
          </a:p>
          <a:p>
            <a:pPr marL="870823" lvl="1" indent="-685800" defTabSz="576072">
              <a:lnSpc>
                <a:spcPct val="120000"/>
              </a:lnSpc>
              <a:spcBef>
                <a:spcPts val="315"/>
              </a:spcBef>
              <a:buFont typeface="Wingdings" panose="05000000000000000000" pitchFamily="2" charset="2"/>
              <a:buChar char="v"/>
            </a:pPr>
            <a:r>
              <a:rPr lang="en-US" sz="5100" kern="1200" dirty="0">
                <a:solidFill>
                  <a:schemeClr val="tx1"/>
                </a:solidFill>
                <a:latin typeface="+mn-lt"/>
                <a:ea typeface="+mn-ea"/>
                <a:cs typeface="+mn-cs"/>
              </a:rPr>
              <a:t>In February, VA Senate Finance &amp; Appropriations Committee voted to continue the legislation to 2025 and </a:t>
            </a:r>
            <a:r>
              <a:rPr lang="en-US" sz="5100" kern="1200" dirty="0">
                <a:latin typeface="+mn-lt"/>
                <a:ea typeface="+mn-ea"/>
                <a:cs typeface="+mn-cs"/>
              </a:rPr>
              <a:t>recommended a </a:t>
            </a:r>
            <a:r>
              <a:rPr lang="en-US" sz="5100" kern="1200" dirty="0">
                <a:solidFill>
                  <a:schemeClr val="tx1"/>
                </a:solidFill>
                <a:latin typeface="+mn-lt"/>
                <a:ea typeface="+mn-ea"/>
                <a:cs typeface="+mn-cs"/>
              </a:rPr>
              <a:t>study regarding impacts</a:t>
            </a:r>
          </a:p>
          <a:p>
            <a:pPr marL="870823" lvl="1" indent="-685800" defTabSz="576072">
              <a:lnSpc>
                <a:spcPct val="120000"/>
              </a:lnSpc>
              <a:spcBef>
                <a:spcPts val="315"/>
              </a:spcBef>
              <a:buFont typeface="Wingdings" panose="05000000000000000000" pitchFamily="2" charset="2"/>
              <a:buChar char="v"/>
            </a:pPr>
            <a:r>
              <a:rPr lang="en-US" sz="5100" kern="1200" dirty="0">
                <a:solidFill>
                  <a:schemeClr val="tx1"/>
                </a:solidFill>
                <a:latin typeface="+mn-lt"/>
                <a:ea typeface="+mn-ea"/>
                <a:cs typeface="+mn-cs"/>
              </a:rPr>
              <a:t>Marsden has vowed to reintroduce legislation in January 2025</a:t>
            </a:r>
          </a:p>
          <a:p>
            <a:pPr marL="870823" lvl="1" indent="-685800" defTabSz="576072">
              <a:lnSpc>
                <a:spcPct val="120000"/>
              </a:lnSpc>
              <a:spcBef>
                <a:spcPts val="315"/>
              </a:spcBef>
              <a:buFont typeface="Wingdings" panose="05000000000000000000" pitchFamily="2" charset="2"/>
              <a:buChar char="v"/>
            </a:pPr>
            <a:r>
              <a:rPr lang="en-US" sz="5400" kern="1200" dirty="0">
                <a:solidFill>
                  <a:schemeClr val="tx1"/>
                </a:solidFill>
                <a:latin typeface="+mn-lt"/>
                <a:ea typeface="+mn-ea"/>
                <a:cs typeface="+mn-cs"/>
              </a:rPr>
              <a:t>Comstock has made financial contributions to several political campaigns at the state and county levels</a:t>
            </a:r>
            <a:endParaRPr lang="en-US" sz="5400" dirty="0"/>
          </a:p>
          <a:p>
            <a:pPr marL="870823" lvl="1" indent="-685800" defTabSz="576072">
              <a:lnSpc>
                <a:spcPct val="120000"/>
              </a:lnSpc>
              <a:spcBef>
                <a:spcPts val="315"/>
              </a:spcBef>
              <a:buFont typeface="Wingdings" panose="05000000000000000000" pitchFamily="2" charset="2"/>
              <a:buChar char="v"/>
            </a:pPr>
            <a:endParaRPr lang="en-US" sz="5100" kern="1200" dirty="0">
              <a:solidFill>
                <a:schemeClr val="tx1"/>
              </a:solidFill>
              <a:latin typeface="+mn-lt"/>
              <a:ea typeface="+mn-ea"/>
              <a:cs typeface="+mn-cs"/>
            </a:endParaRPr>
          </a:p>
        </p:txBody>
      </p:sp>
      <p:sp>
        <p:nvSpPr>
          <p:cNvPr id="8" name="TextBox 7">
            <a:extLst>
              <a:ext uri="{FF2B5EF4-FFF2-40B4-BE49-F238E27FC236}">
                <a16:creationId xmlns:a16="http://schemas.microsoft.com/office/drawing/2014/main" id="{530EB472-FAC4-7AB7-BF0B-AEDFBC57244C}"/>
              </a:ext>
            </a:extLst>
          </p:cNvPr>
          <p:cNvSpPr txBox="1"/>
          <p:nvPr/>
        </p:nvSpPr>
        <p:spPr>
          <a:xfrm>
            <a:off x="809132" y="1463982"/>
            <a:ext cx="6669725" cy="1569660"/>
          </a:xfrm>
          <a:prstGeom prst="rect">
            <a:avLst/>
          </a:prstGeom>
          <a:noFill/>
        </p:spPr>
        <p:txBody>
          <a:bodyPr wrap="square">
            <a:spAutoFit/>
          </a:bodyPr>
          <a:lstStyle/>
          <a:p>
            <a:r>
              <a:rPr lang="en-US" sz="2400" b="1" dirty="0"/>
              <a:t>Comstock Companies and Clemente Development Company are seeking to build a casino in Fairfax County that is unwelcome and unwanted</a:t>
            </a:r>
          </a:p>
        </p:txBody>
      </p:sp>
    </p:spTree>
    <p:extLst>
      <p:ext uri="{BB962C8B-B14F-4D97-AF65-F5344CB8AC3E}">
        <p14:creationId xmlns:p14="http://schemas.microsoft.com/office/powerpoint/2010/main" val="292397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DCDCF-E2CC-7F59-81F6-6610D63F5EE6}"/>
              </a:ext>
            </a:extLst>
          </p:cNvPr>
          <p:cNvSpPr>
            <a:spLocks noGrp="1"/>
          </p:cNvSpPr>
          <p:nvPr>
            <p:ph type="title"/>
          </p:nvPr>
        </p:nvSpPr>
        <p:spPr>
          <a:xfrm>
            <a:off x="838200" y="365125"/>
            <a:ext cx="10515600" cy="1325563"/>
          </a:xfrm>
        </p:spPr>
        <p:txBody>
          <a:bodyPr>
            <a:normAutofit/>
          </a:bodyPr>
          <a:lstStyle/>
          <a:p>
            <a:r>
              <a:rPr lang="en-US" sz="5400" dirty="0"/>
              <a:t>Why Does It Matter?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FCF093-A3FA-8BEF-BBA5-048C762B2769}"/>
              </a:ext>
            </a:extLst>
          </p:cNvPr>
          <p:cNvSpPr>
            <a:spLocks noGrp="1"/>
          </p:cNvSpPr>
          <p:nvPr>
            <p:ph idx="1"/>
          </p:nvPr>
        </p:nvSpPr>
        <p:spPr>
          <a:xfrm>
            <a:off x="504376" y="1929383"/>
            <a:ext cx="11542482" cy="4563491"/>
          </a:xfrm>
        </p:spPr>
        <p:txBody>
          <a:bodyPr>
            <a:normAutofit fontScale="77500" lnSpcReduction="20000"/>
          </a:bodyPr>
          <a:lstStyle/>
          <a:p>
            <a:pPr marL="0" indent="0">
              <a:lnSpc>
                <a:spcPct val="120000"/>
              </a:lnSpc>
              <a:buNone/>
            </a:pPr>
            <a:r>
              <a:rPr lang="en-US" sz="3000" b="1" dirty="0"/>
              <a:t>A casino will not grow our economy.  It will harm local businesses, increase gridlock and public safety problems, lower property values, and encourage risky behaviors while forever changing the character of our community </a:t>
            </a:r>
          </a:p>
          <a:p>
            <a:pPr marL="0" indent="230188">
              <a:buNone/>
            </a:pPr>
            <a:r>
              <a:rPr lang="en-US" sz="2600" b="1" u="sng" dirty="0"/>
              <a:t>Casinos:</a:t>
            </a:r>
            <a:r>
              <a:rPr lang="en-US" sz="2600" b="1" dirty="0"/>
              <a:t>  </a:t>
            </a:r>
          </a:p>
          <a:p>
            <a:pPr marL="519113" lvl="1" indent="-346075">
              <a:lnSpc>
                <a:spcPct val="120000"/>
              </a:lnSpc>
              <a:spcBef>
                <a:spcPts val="0"/>
              </a:spcBef>
              <a:buFont typeface="Wingdings" pitchFamily="2" charset="2"/>
              <a:buChar char="ü"/>
            </a:pPr>
            <a:r>
              <a:rPr lang="en-US" sz="2600" dirty="0"/>
              <a:t>Cannibalize local businesses, resulting in job loss at other entertainment, food, and retail venues </a:t>
            </a:r>
          </a:p>
          <a:p>
            <a:pPr marL="519113" lvl="1" indent="-346075">
              <a:lnSpc>
                <a:spcPct val="120000"/>
              </a:lnSpc>
              <a:buFont typeface="Wingdings" pitchFamily="2" charset="2"/>
              <a:buChar char="ü"/>
            </a:pPr>
            <a:r>
              <a:rPr lang="en-US" sz="2600" dirty="0"/>
              <a:t>Lead to increased crime: human trafficking, armed assault, burglary and more </a:t>
            </a:r>
          </a:p>
          <a:p>
            <a:pPr marL="519113" lvl="1" indent="-346075">
              <a:lnSpc>
                <a:spcPct val="120000"/>
              </a:lnSpc>
              <a:buFont typeface="Wingdings" pitchFamily="2" charset="2"/>
              <a:buChar char="ü"/>
            </a:pPr>
            <a:r>
              <a:rPr lang="en-US" sz="2600" dirty="0"/>
              <a:t>Decrease home property values</a:t>
            </a:r>
          </a:p>
          <a:p>
            <a:pPr marL="519113" lvl="1" indent="-346075">
              <a:lnSpc>
                <a:spcPct val="120000"/>
              </a:lnSpc>
              <a:buFont typeface="Wingdings" pitchFamily="2" charset="2"/>
              <a:buChar char="ü"/>
            </a:pPr>
            <a:r>
              <a:rPr lang="en-US" sz="2600" dirty="0"/>
              <a:t>Encourage gambling addiction, bankruptcy, drinking and driving</a:t>
            </a:r>
          </a:p>
          <a:p>
            <a:pPr marL="519113" lvl="1" indent="-346075">
              <a:lnSpc>
                <a:spcPct val="120000"/>
              </a:lnSpc>
              <a:buFont typeface="Wingdings" pitchFamily="2" charset="2"/>
              <a:buChar char="ü"/>
            </a:pPr>
            <a:r>
              <a:rPr lang="en-US" sz="2600" dirty="0"/>
              <a:t>Increase traffic congestion and adversely impact neighborhood streets due to cut-through traffic</a:t>
            </a:r>
          </a:p>
          <a:p>
            <a:pPr marL="519113" lvl="1" indent="-346075">
              <a:lnSpc>
                <a:spcPct val="120000"/>
              </a:lnSpc>
              <a:buFont typeface="Wingdings" pitchFamily="2" charset="2"/>
              <a:buChar char="ü"/>
            </a:pPr>
            <a:r>
              <a:rPr lang="en-US" sz="2600" dirty="0"/>
              <a:t>Deter large corporations from locating nearby as they don’t want a presence near a casino – image, safety, surveillance, temptations</a:t>
            </a:r>
          </a:p>
          <a:p>
            <a:pPr marL="457200" lvl="1" indent="0">
              <a:buNone/>
            </a:pPr>
            <a:endParaRPr lang="en-US" sz="2000" dirty="0"/>
          </a:p>
        </p:txBody>
      </p:sp>
    </p:spTree>
    <p:extLst>
      <p:ext uri="{BB962C8B-B14F-4D97-AF65-F5344CB8AC3E}">
        <p14:creationId xmlns:p14="http://schemas.microsoft.com/office/powerpoint/2010/main" val="234412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DCDCF-E2CC-7F59-81F6-6610D63F5EE6}"/>
              </a:ext>
            </a:extLst>
          </p:cNvPr>
          <p:cNvSpPr>
            <a:spLocks noGrp="1"/>
          </p:cNvSpPr>
          <p:nvPr>
            <p:ph type="title"/>
          </p:nvPr>
        </p:nvSpPr>
        <p:spPr>
          <a:xfrm>
            <a:off x="4654296" y="329184"/>
            <a:ext cx="6894576" cy="1783080"/>
          </a:xfrm>
        </p:spPr>
        <p:txBody>
          <a:bodyPr anchor="b">
            <a:normAutofit/>
          </a:bodyPr>
          <a:lstStyle/>
          <a:p>
            <a:r>
              <a:rPr lang="en-US" sz="5400" dirty="0"/>
              <a:t>What Needs to Happen?</a:t>
            </a:r>
          </a:p>
        </p:txBody>
      </p:sp>
      <p:pic>
        <p:nvPicPr>
          <p:cNvPr id="1026" name="Picture 2" descr="Fairfax County Board of Supervisors - 1670 updates &amp;mdash; Nextdoor —  Nextdoor">
            <a:extLst>
              <a:ext uri="{FF2B5EF4-FFF2-40B4-BE49-F238E27FC236}">
                <a16:creationId xmlns:a16="http://schemas.microsoft.com/office/drawing/2014/main" id="{DFEC3B3B-35BC-85A9-40FB-919633A49A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57000"/>
                    </a14:imgEffect>
                  </a14:imgLayer>
                </a14:imgProps>
              </a:ext>
              <a:ext uri="{28A0092B-C50C-407E-A947-70E740481C1C}">
                <a14:useLocalDpi xmlns:a14="http://schemas.microsoft.com/office/drawing/2010/main" val="0"/>
              </a:ext>
            </a:extLst>
          </a:blip>
          <a:srcRect l="2168" r="1468" b="1"/>
          <a:stretch/>
        </p:blipFill>
        <p:spPr bwMode="auto">
          <a:xfrm>
            <a:off x="0" y="6000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037"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What to know as Virginia's General Assembly opens 2023 session">
            <a:extLst>
              <a:ext uri="{FF2B5EF4-FFF2-40B4-BE49-F238E27FC236}">
                <a16:creationId xmlns:a16="http://schemas.microsoft.com/office/drawing/2014/main" id="{66B9A786-38D8-621A-0C2A-EFCAB13F5F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93" r="5855" b="3"/>
          <a:stretch/>
        </p:blipFill>
        <p:spPr bwMode="auto">
          <a:xfrm>
            <a:off x="1" y="4253753"/>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3FCF093-A3FA-8BEF-BBA5-048C762B2769}"/>
              </a:ext>
            </a:extLst>
          </p:cNvPr>
          <p:cNvSpPr>
            <a:spLocks noGrp="1"/>
          </p:cNvSpPr>
          <p:nvPr>
            <p:ph idx="1"/>
          </p:nvPr>
        </p:nvSpPr>
        <p:spPr>
          <a:xfrm>
            <a:off x="4654296" y="2706624"/>
            <a:ext cx="5563761" cy="3483864"/>
          </a:xfrm>
        </p:spPr>
        <p:txBody>
          <a:bodyPr>
            <a:normAutofit/>
          </a:bodyPr>
          <a:lstStyle/>
          <a:p>
            <a:pPr marL="0" indent="0">
              <a:buNone/>
            </a:pPr>
            <a:r>
              <a:rPr lang="en-US" sz="3200" b="1" dirty="0"/>
              <a:t>The Fairfax County Board of Supervisors and Virginia State legislature should publicly oppose casino development given the overwhelming opposition</a:t>
            </a:r>
            <a:r>
              <a:rPr lang="en-US" sz="2200" b="1" dirty="0"/>
              <a:t>.</a:t>
            </a:r>
          </a:p>
        </p:txBody>
      </p:sp>
    </p:spTree>
    <p:extLst>
      <p:ext uri="{BB962C8B-B14F-4D97-AF65-F5344CB8AC3E}">
        <p14:creationId xmlns:p14="http://schemas.microsoft.com/office/powerpoint/2010/main" val="194902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DCDCF-E2CC-7F59-81F6-6610D63F5EE6}"/>
              </a:ext>
            </a:extLst>
          </p:cNvPr>
          <p:cNvSpPr>
            <a:spLocks noGrp="1"/>
          </p:cNvSpPr>
          <p:nvPr>
            <p:ph type="title"/>
          </p:nvPr>
        </p:nvSpPr>
        <p:spPr>
          <a:xfrm>
            <a:off x="935377" y="548640"/>
            <a:ext cx="3545996" cy="5431536"/>
          </a:xfrm>
        </p:spPr>
        <p:txBody>
          <a:bodyPr>
            <a:normAutofit fontScale="90000"/>
          </a:bodyPr>
          <a:lstStyle/>
          <a:p>
            <a:r>
              <a:rPr lang="en-US" sz="6600" dirty="0"/>
              <a:t>How Sully District Residents Can Help</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FCF093-A3FA-8BEF-BBA5-048C762B2769}"/>
              </a:ext>
            </a:extLst>
          </p:cNvPr>
          <p:cNvSpPr>
            <a:spLocks noGrp="1"/>
          </p:cNvSpPr>
          <p:nvPr>
            <p:ph idx="1"/>
          </p:nvPr>
        </p:nvSpPr>
        <p:spPr>
          <a:xfrm>
            <a:off x="5126418" y="348343"/>
            <a:ext cx="6731173" cy="6671582"/>
          </a:xfrm>
        </p:spPr>
        <p:txBody>
          <a:bodyPr anchor="ctr">
            <a:normAutofit/>
          </a:bodyPr>
          <a:lstStyle/>
          <a:p>
            <a:pPr marL="342900" indent="-342900">
              <a:lnSpc>
                <a:spcPct val="100000"/>
              </a:lnSpc>
              <a:spcBef>
                <a:spcPts val="0"/>
              </a:spcBef>
              <a:buFont typeface="+mj-lt"/>
              <a:buAutoNum type="arabicPeriod"/>
            </a:pPr>
            <a:r>
              <a:rPr lang="en-US" b="1" dirty="0"/>
              <a:t>Sign the No Casino Petition!</a:t>
            </a:r>
          </a:p>
          <a:p>
            <a:pPr marL="808038" lvl="1" indent="-231775">
              <a:lnSpc>
                <a:spcPct val="100000"/>
              </a:lnSpc>
              <a:spcBef>
                <a:spcPts val="0"/>
              </a:spcBef>
              <a:buFont typeface="Wingdings" pitchFamily="2" charset="2"/>
              <a:buChar char="v"/>
            </a:pPr>
            <a:r>
              <a:rPr lang="en-US" sz="1700" dirty="0"/>
              <a:t>Go to </a:t>
            </a:r>
            <a:r>
              <a:rPr lang="en-US" sz="1700" dirty="0">
                <a:hlinkClick r:id="rId3"/>
              </a:rPr>
              <a:t>https://nocasinocoalition.org/petition</a:t>
            </a:r>
            <a:r>
              <a:rPr lang="en-US" sz="1700" dirty="0"/>
              <a:t> to call on Supervisors to publicly oppose a Fairfax casino and State casino legislation. </a:t>
            </a:r>
          </a:p>
          <a:p>
            <a:pPr marL="808038" lvl="1" indent="-231775">
              <a:buFont typeface="Wingdings" pitchFamily="2" charset="2"/>
              <a:buChar char="v"/>
            </a:pPr>
            <a:r>
              <a:rPr lang="en-US" sz="1700" dirty="0"/>
              <a:t>Invite your friends and neighbors to do likewise.</a:t>
            </a:r>
          </a:p>
          <a:p>
            <a:pPr marL="342900" indent="-342900">
              <a:buFont typeface="+mj-lt"/>
              <a:buAutoNum type="arabicPeriod"/>
            </a:pPr>
            <a:r>
              <a:rPr lang="en-US" b="1" dirty="0"/>
              <a:t>Get the word out in Sully District</a:t>
            </a:r>
          </a:p>
          <a:p>
            <a:pPr marL="808038" lvl="2" indent="-347663">
              <a:buFont typeface="Wingdings" pitchFamily="2" charset="2"/>
              <a:buChar char="v"/>
            </a:pPr>
            <a:r>
              <a:rPr lang="en-US" sz="1700" dirty="0"/>
              <a:t>Help at our booth at Centreville  Day on Saturday, October 19.</a:t>
            </a:r>
          </a:p>
          <a:p>
            <a:pPr marL="808038" lvl="2" indent="-347663">
              <a:buFont typeface="Wingdings" pitchFamily="2" charset="2"/>
              <a:buChar char="v"/>
            </a:pPr>
            <a:r>
              <a:rPr lang="en-US" sz="1700" dirty="0"/>
              <a:t>Put up a yard sign.</a:t>
            </a:r>
          </a:p>
          <a:p>
            <a:pPr marL="808038" lvl="2" indent="-347663">
              <a:buFont typeface="Wingdings" pitchFamily="2" charset="2"/>
              <a:buChar char="v"/>
            </a:pPr>
            <a:r>
              <a:rPr lang="en-US" sz="1700" dirty="0"/>
              <a:t>Talk to your friends, neighbors, and local businesses.</a:t>
            </a:r>
          </a:p>
          <a:p>
            <a:pPr marL="342900" indent="-342900">
              <a:buFont typeface="+mj-lt"/>
              <a:buAutoNum type="arabicPeriod"/>
            </a:pPr>
            <a:r>
              <a:rPr lang="en-US" b="1" dirty="0"/>
              <a:t>Attend and speak at Board of Supervisors’ Public Hearings </a:t>
            </a:r>
            <a:endParaRPr lang="en-US" b="1" u="sng" dirty="0"/>
          </a:p>
          <a:p>
            <a:pPr marL="808038" lvl="2" indent="-288925">
              <a:buFont typeface="Wingdings" pitchFamily="2" charset="2"/>
              <a:buChar char="v"/>
            </a:pPr>
            <a:r>
              <a:rPr lang="en-US" sz="1700" dirty="0"/>
              <a:t>Sign up to speak during Public Comment time on September 24, October 22, November 19, or December 3</a:t>
            </a:r>
            <a:r>
              <a:rPr lang="en-US" sz="2400" dirty="0"/>
              <a:t>. </a:t>
            </a:r>
            <a:endParaRPr lang="en-US" sz="1700" dirty="0"/>
          </a:p>
          <a:p>
            <a:pPr marL="808038" lvl="2" indent="-288925">
              <a:buFont typeface="Wingdings" pitchFamily="2" charset="2"/>
              <a:buChar char="v"/>
            </a:pPr>
            <a:r>
              <a:rPr lang="en-US" sz="1700" dirty="0"/>
              <a:t>Show up to support speakers and be seen.</a:t>
            </a:r>
          </a:p>
          <a:p>
            <a:pPr marL="342900" indent="-342900">
              <a:buFont typeface="+mj-lt"/>
              <a:buAutoNum type="arabicPeriod"/>
            </a:pPr>
            <a:r>
              <a:rPr lang="en-US" b="1" dirty="0"/>
              <a:t>Thank Supervisor Smith and; ask how you can help stop a casino in Fairfax. </a:t>
            </a:r>
          </a:p>
          <a:p>
            <a:pPr marL="342900" indent="-342900">
              <a:buFont typeface="+mj-lt"/>
              <a:buAutoNum type="arabicPeriod"/>
            </a:pPr>
            <a:r>
              <a:rPr lang="en-US" b="1" dirty="0"/>
              <a:t>Donate at https://</a:t>
            </a:r>
            <a:r>
              <a:rPr lang="en-US" b="1" dirty="0" err="1"/>
              <a:t>nocasinocoalition.org</a:t>
            </a:r>
            <a:r>
              <a:rPr lang="en-US" b="1" dirty="0"/>
              <a:t>/donate.</a:t>
            </a:r>
          </a:p>
          <a:p>
            <a:pPr marL="914400" lvl="2" indent="0">
              <a:buNone/>
            </a:pPr>
            <a:endParaRPr lang="en-US" sz="1700" dirty="0"/>
          </a:p>
        </p:txBody>
      </p:sp>
    </p:spTree>
    <p:extLst>
      <p:ext uri="{BB962C8B-B14F-4D97-AF65-F5344CB8AC3E}">
        <p14:creationId xmlns:p14="http://schemas.microsoft.com/office/powerpoint/2010/main" val="37636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DCDCF-E2CC-7F59-81F6-6610D63F5EE6}"/>
              </a:ext>
            </a:extLst>
          </p:cNvPr>
          <p:cNvSpPr>
            <a:spLocks noGrp="1"/>
          </p:cNvSpPr>
          <p:nvPr>
            <p:ph type="title"/>
          </p:nvPr>
        </p:nvSpPr>
        <p:spPr>
          <a:xfrm>
            <a:off x="572493" y="238539"/>
            <a:ext cx="11018520" cy="1434415"/>
          </a:xfrm>
        </p:spPr>
        <p:txBody>
          <a:bodyPr anchor="b">
            <a:normAutofit/>
          </a:bodyPr>
          <a:lstStyle/>
          <a:p>
            <a:r>
              <a:rPr lang="en-US" sz="5400" dirty="0"/>
              <a:t>Where to Find Us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FCF093-A3FA-8BEF-BBA5-048C762B2769}"/>
              </a:ext>
            </a:extLst>
          </p:cNvPr>
          <p:cNvSpPr>
            <a:spLocks noGrp="1"/>
          </p:cNvSpPr>
          <p:nvPr>
            <p:ph idx="1"/>
          </p:nvPr>
        </p:nvSpPr>
        <p:spPr>
          <a:xfrm>
            <a:off x="1284119" y="2442305"/>
            <a:ext cx="7334363" cy="4119172"/>
          </a:xfrm>
        </p:spPr>
        <p:txBody>
          <a:bodyPr anchor="t">
            <a:normAutofit/>
          </a:bodyPr>
          <a:lstStyle/>
          <a:p>
            <a:pPr marL="0" indent="0">
              <a:buNone/>
            </a:pPr>
            <a:r>
              <a:rPr lang="en-US" sz="3200" b="1" dirty="0">
                <a:hlinkClick r:id="rId3">
                  <a:extLst>
                    <a:ext uri="{A12FA001-AC4F-418D-AE19-62706E023703}">
                      <ahyp:hlinkClr xmlns:ahyp="http://schemas.microsoft.com/office/drawing/2018/hyperlinkcolor" val="tx"/>
                    </a:ext>
                  </a:extLst>
                </a:hlinkClick>
              </a:rPr>
              <a:t>NoFairfaxCasino</a:t>
            </a:r>
            <a:endParaRPr lang="en-US" sz="3200" b="1" dirty="0"/>
          </a:p>
          <a:p>
            <a:pPr marL="0" indent="0">
              <a:buNone/>
            </a:pPr>
            <a:endParaRPr lang="en-US" sz="3200" dirty="0"/>
          </a:p>
          <a:p>
            <a:pPr marL="0" indent="0">
              <a:buNone/>
            </a:pPr>
            <a:r>
              <a:rPr lang="en-US" sz="3200" b="1" dirty="0">
                <a:hlinkClick r:id="rId4">
                  <a:extLst>
                    <a:ext uri="{A12FA001-AC4F-418D-AE19-62706E023703}">
                      <ahyp:hlinkClr xmlns:ahyp="http://schemas.microsoft.com/office/drawing/2018/hyperlinkcolor" val="tx"/>
                    </a:ext>
                  </a:extLst>
                </a:hlinkClick>
              </a:rPr>
              <a:t>www.NoFairfaxCasino.org</a:t>
            </a:r>
            <a:endParaRPr lang="en-US" sz="3200" b="1" dirty="0"/>
          </a:p>
          <a:p>
            <a:pPr marL="0" indent="0">
              <a:buNone/>
            </a:pPr>
            <a:endParaRPr lang="en-US" sz="3200" dirty="0"/>
          </a:p>
          <a:p>
            <a:pPr marL="0" indent="0">
              <a:buNone/>
            </a:pPr>
            <a:r>
              <a:rPr lang="en-US" sz="3200" b="1" dirty="0">
                <a:hlinkClick r:id="rId5">
                  <a:extLst>
                    <a:ext uri="{A12FA001-AC4F-418D-AE19-62706E023703}">
                      <ahyp:hlinkClr xmlns:ahyp="http://schemas.microsoft.com/office/drawing/2018/hyperlinkcolor" val="tx"/>
                    </a:ext>
                  </a:extLst>
                </a:hlinkClick>
              </a:rPr>
              <a:t>NoFairfaxCasinoCoalition@gmail.com</a:t>
            </a:r>
            <a:endParaRPr lang="en-US" sz="3200" b="1" dirty="0"/>
          </a:p>
          <a:p>
            <a:pPr marL="0" indent="0">
              <a:buNone/>
            </a:pPr>
            <a:endParaRPr lang="en-US" sz="3200" dirty="0"/>
          </a:p>
          <a:p>
            <a:pPr marL="914400" lvl="2" indent="0">
              <a:buNone/>
            </a:pPr>
            <a:endParaRPr lang="en-US" sz="2200" dirty="0"/>
          </a:p>
        </p:txBody>
      </p:sp>
      <p:pic>
        <p:nvPicPr>
          <p:cNvPr id="2056" name="Picture 8" descr="facebook-logo-icon-facebook-icon-png-images-icons-and-png-backgrounds-1 –  La Dolce Vita – Authentic Italian Cuisine">
            <a:extLst>
              <a:ext uri="{FF2B5EF4-FFF2-40B4-BE49-F238E27FC236}">
                <a16:creationId xmlns:a16="http://schemas.microsoft.com/office/drawing/2014/main" id="{46C6553D-C37D-E821-402E-782D3F6790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5646" y="2145782"/>
            <a:ext cx="1007836" cy="10078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with a white background&#10;&#10;Description automatically generated">
            <a:extLst>
              <a:ext uri="{FF2B5EF4-FFF2-40B4-BE49-F238E27FC236}">
                <a16:creationId xmlns:a16="http://schemas.microsoft.com/office/drawing/2014/main" id="{8B147ABC-ED19-218F-9E55-23AE55AF90DB}"/>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6153"/>
                    </a14:imgEffect>
                    <a14:imgEffect>
                      <a14:saturation sat="191000"/>
                    </a14:imgEffect>
                  </a14:imgLayer>
                </a14:imgProps>
              </a:ext>
              <a:ext uri="{28A0092B-C50C-407E-A947-70E740481C1C}">
                <a14:useLocalDpi xmlns:a14="http://schemas.microsoft.com/office/drawing/2010/main" val="0"/>
              </a:ext>
            </a:extLst>
          </a:blip>
          <a:srcRect r="3807" b="12"/>
          <a:stretch/>
        </p:blipFill>
        <p:spPr>
          <a:xfrm>
            <a:off x="8429624" y="1934319"/>
            <a:ext cx="3274183" cy="3403327"/>
          </a:xfrm>
          <a:prstGeom prst="rect">
            <a:avLst/>
          </a:prstGeom>
        </p:spPr>
      </p:pic>
    </p:spTree>
    <p:extLst>
      <p:ext uri="{BB962C8B-B14F-4D97-AF65-F5344CB8AC3E}">
        <p14:creationId xmlns:p14="http://schemas.microsoft.com/office/powerpoint/2010/main" val="330559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46303</TotalTime>
  <Words>406</Words>
  <Application>Microsoft Macintosh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Wingdings</vt:lpstr>
      <vt:lpstr>Office Theme</vt:lpstr>
      <vt:lpstr>PowerPoint Presentation</vt:lpstr>
      <vt:lpstr>The Problem</vt:lpstr>
      <vt:lpstr>Why Does It Matter?</vt:lpstr>
      <vt:lpstr>What Needs to Happen?</vt:lpstr>
      <vt:lpstr>How Sully District Residents Can Help</vt:lpstr>
      <vt:lpstr>Where to Find 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McCarty</dc:creator>
  <cp:lastModifiedBy>jeff parnes</cp:lastModifiedBy>
  <cp:revision>43</cp:revision>
  <cp:lastPrinted>2024-04-29T21:43:44Z</cp:lastPrinted>
  <dcterms:created xsi:type="dcterms:W3CDTF">2024-04-21T15:03:33Z</dcterms:created>
  <dcterms:modified xsi:type="dcterms:W3CDTF">2024-07-12T20:55:41Z</dcterms:modified>
</cp:coreProperties>
</file>