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330" r:id="rId2"/>
    <p:sldId id="275" r:id="rId3"/>
    <p:sldId id="271" r:id="rId4"/>
    <p:sldId id="370" r:id="rId5"/>
    <p:sldId id="361" r:id="rId6"/>
    <p:sldId id="367" r:id="rId7"/>
    <p:sldId id="368" r:id="rId8"/>
    <p:sldId id="369" r:id="rId9"/>
    <p:sldId id="377" r:id="rId10"/>
    <p:sldId id="359" r:id="rId11"/>
    <p:sldId id="371" r:id="rId12"/>
    <p:sldId id="372" r:id="rId13"/>
    <p:sldId id="373" r:id="rId14"/>
    <p:sldId id="374" r:id="rId15"/>
    <p:sldId id="376" r:id="rId16"/>
  </p:sldIdLst>
  <p:sldSz cx="12192000" cy="6858000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C415"/>
    <a:srgbClr val="4142F2"/>
    <a:srgbClr val="FFFF66"/>
    <a:srgbClr val="3D3D3D"/>
    <a:srgbClr val="0060DD"/>
    <a:srgbClr val="318BB6"/>
    <a:srgbClr val="015D95"/>
    <a:srgbClr val="E6E6E6"/>
    <a:srgbClr val="009FAF"/>
    <a:srgbClr val="C7E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3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506" cy="467374"/>
          </a:xfrm>
          <a:prstGeom prst="rect">
            <a:avLst/>
          </a:prstGeom>
        </p:spPr>
        <p:txBody>
          <a:bodyPr vert="horz" lIns="92300" tIns="46150" rIns="92300" bIns="4615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80165" y="0"/>
            <a:ext cx="3044506" cy="467374"/>
          </a:xfrm>
          <a:prstGeom prst="rect">
            <a:avLst/>
          </a:prstGeom>
        </p:spPr>
        <p:txBody>
          <a:bodyPr vert="horz" lIns="92300" tIns="46150" rIns="92300" bIns="46150" rtlCol="0"/>
          <a:lstStyle>
            <a:lvl1pPr algn="r">
              <a:defRPr sz="1200"/>
            </a:lvl1pPr>
          </a:lstStyle>
          <a:p>
            <a:fld id="{BD2B3630-D5C0-455C-8FED-98FED8E97E99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0" tIns="46150" rIns="92300" bIns="4615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949" y="4481673"/>
            <a:ext cx="5620378" cy="3666969"/>
          </a:xfrm>
          <a:prstGeom prst="rect">
            <a:avLst/>
          </a:prstGeom>
        </p:spPr>
        <p:txBody>
          <a:bodyPr vert="horz" lIns="92300" tIns="46150" rIns="92300" bIns="4615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4901"/>
            <a:ext cx="3044506" cy="467374"/>
          </a:xfrm>
          <a:prstGeom prst="rect">
            <a:avLst/>
          </a:prstGeom>
        </p:spPr>
        <p:txBody>
          <a:bodyPr vert="horz" lIns="92300" tIns="46150" rIns="92300" bIns="4615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80165" y="8844901"/>
            <a:ext cx="3044506" cy="467374"/>
          </a:xfrm>
          <a:prstGeom prst="rect">
            <a:avLst/>
          </a:prstGeom>
        </p:spPr>
        <p:txBody>
          <a:bodyPr vert="horz" lIns="92300" tIns="46150" rIns="92300" bIns="46150" rtlCol="0" anchor="b"/>
          <a:lstStyle>
            <a:lvl1pPr algn="r">
              <a:defRPr sz="1200"/>
            </a:lvl1pPr>
          </a:lstStyle>
          <a:p>
            <a:fld id="{755C6B78-F6C1-4028-B162-B0E43FEF0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98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C6B78-F6C1-4028-B162-B0E43FEF08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17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5C6B78-F6C1-4028-B162-B0E43FEF08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50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8541C-AE87-1E09-024E-DEB8F90B48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79772-7A58-C5B9-2DAB-C153B93CD9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0753C-B330-B990-5E78-5093F4E1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7F01-00DC-4A59-BD9F-79D786995119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6BAD7-352B-A87D-7E25-A8814C43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E2128-402F-43A1-FB93-0A4C31A6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73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8001B-E063-6F72-0EB3-D7FA52FF5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CEF0F0-8FC7-CD7C-FD0C-1EF0036B4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902B3C-2756-8433-D15D-2872F47C0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8BEB2-A4E6-4DA3-890C-6790A23BA5E6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E05F-B4A7-773B-C9A9-1187F612A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12AE7-5227-9947-8D8B-E7548753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63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EA3F06-8F28-C982-2DB3-723CF5023C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E150C2-43BF-42AA-1771-6A0ED0C9B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5E413-37A8-8E1A-A698-D3ADBC44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9342-5A20-4BF6-A07A-60005760B165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7170-67E8-23E9-D75B-53DBA295F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4481C-B75F-FAEE-5EF5-72249B97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5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78CC3-58DE-3C11-7193-865A85B1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C02EE-566A-8818-74D7-A40A3EB18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48BCE-908A-4D1F-6008-D14B430A0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853C0-C132-4843-8A51-B5FD431C261E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94300-750F-C34A-1F5F-502BC7DC2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2D8C8-B89D-0DCE-7B2E-3F8A733FE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23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A2988-1E62-8659-4A7A-52ABC055A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6CD17-B9C9-908A-9984-573631F37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182F2-CFAA-0CB2-0B6C-9523A5594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A47E8-B88B-4E1F-9743-2C163532127E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D94F-4528-8F7F-01D0-3DD0900C8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9A481-69F1-EEE5-D5BD-B2459B79B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48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81518-6A92-5EFB-A482-52C60CAE6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1A1F4-85AC-606D-C7B3-C29F82ED0C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1E1093-4F0B-71E7-BBED-403DABAA6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C8B84B-CE8D-0271-3B5B-E8444B2AE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3305-53A9-4A66-A366-C276DDFE6ACF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FDF4C-2684-A31B-0523-3130A2946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6C5ED9-73E6-98BC-E965-467556223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1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19BB6-B8DF-70B3-2C7D-8F1AF6874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9DB0F-F9D4-1D80-88A2-34B990FE2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4C377A-8D5C-CBC9-5225-3F1E9EB52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B7386-D8BA-E233-ADD3-BE6FA72C3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20381E-1380-4BDB-CFAE-B001497D21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17D3E4-5D1E-0D54-8CE5-07508A1CA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6F5F2-AF6F-4719-87EE-2D67C0DD107F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0718A6-EF4F-F411-4AD8-BE02AEBD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B7E4C0-7F7D-576D-999F-C9C2662FC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851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6107A-AA70-0F51-3F8E-3FBF02932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56388E-6E28-CF9E-EEB9-5B822E3A3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0843-70D7-4424-B3C0-5A4B85B32F24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FFF823-80F2-5370-D79E-79AFE3240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A0871-4B72-B5DE-69DA-E4386FA7A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10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6E12BC-4705-52F5-73AB-CCFE97D6B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5B25-FACE-4C70-BE34-4FEEFA40D84D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DA6AD-BDF5-CAC5-12F4-F607E26E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CA90C-E583-2DFE-44F4-20035FE6A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9675" y="640397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B21B6A7-CE69-4E78-B78E-E6AA1AECAD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17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B74B9-C949-57BD-87F8-2D699AD60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D26CB-5D00-C038-31B8-13FBA838B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D4E91-43CF-917C-6099-74AECB563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2AA7E-AE99-3180-3E73-8AB24C5E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F9BC2-C3CE-4157-8298-D84419BAD950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E5A9D-9DBE-929A-8538-782650A3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F1070-5D4B-476E-3F12-3404E995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58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B0258-7E6E-FD68-8598-87D5C7ABE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765DA8-804B-F57F-67FD-3757497F1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05819-22B8-4DC8-B84D-31DEEE667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78AC00-C075-42AB-53D1-ECEDB661D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43CD-C076-47DF-B1F9-22D758205B6B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AE0FE-A9A2-D628-F2AA-D3C1BE6E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45D69-651B-9AED-6BFC-B6AAE28C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16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9F5E13-BF25-9B6D-D7F1-249DD76F3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C91D7-1F4B-DABF-DE0E-E3956925C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A42DC-3A18-EAE0-75B1-192D5C34A9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45908B-D50A-48A9-91DB-6C203F69F666}" type="datetime1">
              <a:rPr lang="en-US" smtClean="0"/>
              <a:t>7/20/2026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18B6E-A1A1-FE9F-20E4-442DCCDE6A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01546-08AE-A826-706C-77B4CAF82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21B6A7-CE69-4E78-B78E-E6AA1AECAD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30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D62C3E1-6CDC-4766-8480-4E0A57EF4E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7" r="270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65CD476-988E-492D-8148-7AC78AD7D4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12A031-B333-1AC4-6F42-2755F5A621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58035"/>
            <a:ext cx="9144000" cy="776288"/>
          </a:xfrm>
        </p:spPr>
        <p:txBody>
          <a:bodyPr>
            <a:normAutofit/>
          </a:bodyPr>
          <a:lstStyle/>
          <a:p>
            <a:r>
              <a:rPr lang="en-US" sz="4800" b="1" dirty="0">
                <a:effectLst>
                  <a:glow rad="101600">
                    <a:schemeClr val="bg1">
                      <a:lumMod val="95000"/>
                      <a:alpha val="80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Discovery Square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8554ED-8C09-D8AA-BD19-AB8764D9C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1736" y="3614918"/>
            <a:ext cx="7248525" cy="1414282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effectLst>
                  <a:glow rad="101600">
                    <a:schemeClr val="bg1">
                      <a:lumMod val="95000"/>
                      <a:alpha val="80000"/>
                    </a:schemeClr>
                  </a:glow>
                </a:effectLst>
                <a:cs typeface="Arial" panose="020B0604020202020204" pitchFamily="34" charset="0"/>
              </a:rPr>
              <a:t>Sully District Land Use and </a:t>
            </a:r>
          </a:p>
          <a:p>
            <a:r>
              <a:rPr lang="en-US" sz="2800" dirty="0">
                <a:effectLst>
                  <a:glow rad="101600">
                    <a:schemeClr val="bg1">
                      <a:lumMod val="95000"/>
                      <a:alpha val="80000"/>
                    </a:schemeClr>
                  </a:glow>
                </a:effectLst>
                <a:cs typeface="Arial" panose="020B0604020202020204" pitchFamily="34" charset="0"/>
              </a:rPr>
              <a:t>Transportation Committee</a:t>
            </a:r>
          </a:p>
          <a:p>
            <a:r>
              <a:rPr lang="en-US" sz="2800" dirty="0">
                <a:effectLst>
                  <a:glow rad="101600">
                    <a:schemeClr val="bg1">
                      <a:lumMod val="95000"/>
                      <a:alpha val="80000"/>
                    </a:schemeClr>
                  </a:glow>
                </a:effectLst>
                <a:cs typeface="Arial" panose="020B0604020202020204" pitchFamily="34" charset="0"/>
              </a:rPr>
              <a:t>July 20, 2026 </a:t>
            </a:r>
          </a:p>
        </p:txBody>
      </p:sp>
    </p:spTree>
    <p:extLst>
      <p:ext uri="{BB962C8B-B14F-4D97-AF65-F5344CB8AC3E}">
        <p14:creationId xmlns:p14="http://schemas.microsoft.com/office/powerpoint/2010/main" val="1931162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F4E9BEA-517A-491B-8BFA-1F603357E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44" b="3709"/>
          <a:stretch/>
        </p:blipFill>
        <p:spPr>
          <a:xfrm>
            <a:off x="0" y="-342900"/>
            <a:ext cx="12192000" cy="721013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Residential – Illustrative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19169-53DF-498D-A89A-7F5448EC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889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C7CE0C-11FB-4697-A323-1CA8F55810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57"/>
          <a:stretch/>
        </p:blipFill>
        <p:spPr>
          <a:xfrm>
            <a:off x="0" y="0"/>
            <a:ext cx="12192000" cy="686723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Residential – Illustrative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19169-53DF-498D-A89A-7F5448EC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205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Retail – Illustrative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19169-53DF-498D-A89A-7F5448EC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FEA6FE-8EE3-4247-9EC6-39844E1B0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300"/>
            <a:ext cx="12207661" cy="540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349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Retail – Illustrative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19169-53DF-498D-A89A-7F5448EC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55FA0E-CBF6-426B-9181-93207260E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40712"/>
            <a:ext cx="12192000" cy="546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12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Retail – Illustrative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19169-53DF-498D-A89A-7F5448EC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31DA99-CA14-45AA-BCEC-A42905C29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16694"/>
            <a:ext cx="12192000" cy="53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63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Public Hearings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19169-53DF-498D-A89A-7F5448EC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1B4620-791B-4B16-96C0-4649B2A10270}"/>
              </a:ext>
            </a:extLst>
          </p:cNvPr>
          <p:cNvSpPr/>
          <p:nvPr/>
        </p:nvSpPr>
        <p:spPr>
          <a:xfrm>
            <a:off x="334216" y="295191"/>
            <a:ext cx="11337831" cy="5915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3000"/>
              </a:spcAft>
            </a:pPr>
            <a:r>
              <a:rPr lang="en-US" sz="2200" u="sng" dirty="0">
                <a:solidFill>
                  <a:srgbClr val="3D3D3D"/>
                </a:solidFill>
                <a:latin typeface="Aerial"/>
              </a:rPr>
              <a:t>Plan Amendment SSPA 2023-III-4UP</a:t>
            </a:r>
          </a:p>
          <a:p>
            <a:pPr marL="457200" indent="-4572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D3D3D"/>
                </a:solidFill>
                <a:latin typeface="Aerial"/>
              </a:rPr>
              <a:t>Planning Commission:			September 9, 2026</a:t>
            </a:r>
          </a:p>
          <a:p>
            <a:pPr marL="457200" indent="-4572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D3D3D"/>
                </a:solidFill>
                <a:latin typeface="Aerial"/>
              </a:rPr>
              <a:t>Board of Supervisors: 			October 13, 2026 at 4:00 PM</a:t>
            </a:r>
          </a:p>
          <a:p>
            <a:pPr marL="457200" indent="-4572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D3D3D"/>
                </a:solidFill>
                <a:latin typeface="Aerial"/>
              </a:rPr>
              <a:t>Staff Coordinator:				Samantha Archibald</a:t>
            </a:r>
          </a:p>
          <a:p>
            <a:pPr>
              <a:spcAft>
                <a:spcPts val="3000"/>
              </a:spcAft>
            </a:pPr>
            <a:r>
              <a:rPr lang="en-US" sz="2200" u="sng" dirty="0">
                <a:solidFill>
                  <a:srgbClr val="3D3D3D"/>
                </a:solidFill>
                <a:latin typeface="Aerial"/>
              </a:rPr>
              <a:t>PCA 2006-SU-007-03, CDPA 2006-SU-007, and FDPA 2006-SU-007-05 (RZPA-2023-SU-00093)</a:t>
            </a:r>
          </a:p>
          <a:p>
            <a:pPr marL="457200" indent="-4572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D3D3D"/>
                </a:solidFill>
                <a:latin typeface="Aerial"/>
              </a:rPr>
              <a:t>Planning Commission:			November 4, 2026</a:t>
            </a:r>
          </a:p>
          <a:p>
            <a:pPr marL="457200" indent="-4572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D3D3D"/>
                </a:solidFill>
                <a:latin typeface="Aerial"/>
              </a:rPr>
              <a:t>Board of Supervisors:			December 8, 2026</a:t>
            </a:r>
          </a:p>
          <a:p>
            <a:pPr marL="457200" indent="-45720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D3D3D"/>
                </a:solidFill>
                <a:latin typeface="Aerial"/>
              </a:rPr>
              <a:t>Staff Coordinator:				Ciarra Downing</a:t>
            </a:r>
            <a:endParaRPr lang="en-US" sz="2200" dirty="0">
              <a:latin typeface="Aerial"/>
            </a:endParaRPr>
          </a:p>
        </p:txBody>
      </p:sp>
    </p:spTree>
    <p:extLst>
      <p:ext uri="{BB962C8B-B14F-4D97-AF65-F5344CB8AC3E}">
        <p14:creationId xmlns:p14="http://schemas.microsoft.com/office/powerpoint/2010/main" val="2779114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471A312-9CB8-416D-8E4E-68F56EA201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7" r="270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424B8C-6FD5-4196-9F9B-4D4AAB02D642}"/>
              </a:ext>
            </a:extLst>
          </p:cNvPr>
          <p:cNvSpPr/>
          <p:nvPr/>
        </p:nvSpPr>
        <p:spPr>
          <a:xfrm>
            <a:off x="0" y="6324600"/>
            <a:ext cx="12192000" cy="542635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Aerial View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F14A6F4-DDCF-41BC-8F5B-FC777CECC3CC}"/>
              </a:ext>
            </a:extLst>
          </p:cNvPr>
          <p:cNvSpPr/>
          <p:nvPr/>
        </p:nvSpPr>
        <p:spPr>
          <a:xfrm rot="16200000">
            <a:off x="11724416" y="6440751"/>
            <a:ext cx="258893" cy="2725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3CC503-BE6A-4EB3-91DB-1BE1D5E49286}"/>
              </a:ext>
            </a:extLst>
          </p:cNvPr>
          <p:cNvSpPr/>
          <p:nvPr/>
        </p:nvSpPr>
        <p:spPr>
          <a:xfrm rot="910910">
            <a:off x="4960210" y="2385877"/>
            <a:ext cx="2271576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Atlantis Street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997C1A-93C8-4395-B828-D9555A68BFF5}"/>
              </a:ext>
            </a:extLst>
          </p:cNvPr>
          <p:cNvSpPr/>
          <p:nvPr/>
        </p:nvSpPr>
        <p:spPr>
          <a:xfrm rot="2293923">
            <a:off x="4379891" y="4053915"/>
            <a:ext cx="2271576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Wall Road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C42874-3E4D-4B03-AE36-C2A5C36D9F24}"/>
              </a:ext>
            </a:extLst>
          </p:cNvPr>
          <p:cNvSpPr/>
          <p:nvPr/>
        </p:nvSpPr>
        <p:spPr>
          <a:xfrm rot="17236868">
            <a:off x="5760487" y="3826652"/>
            <a:ext cx="2271576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Centreville Road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2E80B54-861E-4B03-9A7D-522EF550C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672D05-B13B-4CAF-BC59-8F605B55CB2A}"/>
              </a:ext>
            </a:extLst>
          </p:cNvPr>
          <p:cNvSpPr/>
          <p:nvPr/>
        </p:nvSpPr>
        <p:spPr>
          <a:xfrm rot="199858">
            <a:off x="448139" y="5451471"/>
            <a:ext cx="2271576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Air and Space Museum Parkway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9F9A7C-46D8-4E30-A364-341F675C734F}"/>
              </a:ext>
            </a:extLst>
          </p:cNvPr>
          <p:cNvSpPr/>
          <p:nvPr/>
        </p:nvSpPr>
        <p:spPr>
          <a:xfrm rot="910910">
            <a:off x="7099028" y="3069375"/>
            <a:ext cx="2271576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Kinross Circle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699265-E4A0-45F2-8E63-07F5649F1070}"/>
              </a:ext>
            </a:extLst>
          </p:cNvPr>
          <p:cNvSpPr/>
          <p:nvPr/>
        </p:nvSpPr>
        <p:spPr>
          <a:xfrm rot="910910">
            <a:off x="5295757" y="527276"/>
            <a:ext cx="2271576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Endeavour Drive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D613E1-6B0A-4D71-A0D4-166B8AAF70F5}"/>
              </a:ext>
            </a:extLst>
          </p:cNvPr>
          <p:cNvSpPr/>
          <p:nvPr/>
        </p:nvSpPr>
        <p:spPr>
          <a:xfrm rot="17298728">
            <a:off x="4923868" y="1294883"/>
            <a:ext cx="2271576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effectLst>
                  <a:glow rad="127000">
                    <a:schemeClr val="bg1">
                      <a:alpha val="75000"/>
                    </a:schemeClr>
                  </a:glow>
                </a:effectLst>
              </a:rPr>
              <a:t>Yeager Drive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E20F08C-3718-4E4B-A306-CC8D5F2C7A4E}"/>
              </a:ext>
            </a:extLst>
          </p:cNvPr>
          <p:cNvSpPr/>
          <p:nvPr/>
        </p:nvSpPr>
        <p:spPr>
          <a:xfrm>
            <a:off x="4671010" y="2319131"/>
            <a:ext cx="2366322" cy="2356019"/>
          </a:xfrm>
          <a:custGeom>
            <a:avLst/>
            <a:gdLst>
              <a:gd name="connsiteX0" fmla="*/ 1075765 w 6176682"/>
              <a:gd name="connsiteY0" fmla="*/ 0 h 6149788"/>
              <a:gd name="connsiteX1" fmla="*/ 5836024 w 6176682"/>
              <a:gd name="connsiteY1" fmla="*/ 1452283 h 6149788"/>
              <a:gd name="connsiteX2" fmla="*/ 5836024 w 6176682"/>
              <a:gd name="connsiteY2" fmla="*/ 1461247 h 6149788"/>
              <a:gd name="connsiteX3" fmla="*/ 6096000 w 6176682"/>
              <a:gd name="connsiteY3" fmla="*/ 1568824 h 6149788"/>
              <a:gd name="connsiteX4" fmla="*/ 6158753 w 6176682"/>
              <a:gd name="connsiteY4" fmla="*/ 1640541 h 6149788"/>
              <a:gd name="connsiteX5" fmla="*/ 6176682 w 6176682"/>
              <a:gd name="connsiteY5" fmla="*/ 1730188 h 6149788"/>
              <a:gd name="connsiteX6" fmla="*/ 6140824 w 6176682"/>
              <a:gd name="connsiteY6" fmla="*/ 1873624 h 6149788"/>
              <a:gd name="connsiteX7" fmla="*/ 5764306 w 6176682"/>
              <a:gd name="connsiteY7" fmla="*/ 3137647 h 6149788"/>
              <a:gd name="connsiteX8" fmla="*/ 5477435 w 6176682"/>
              <a:gd name="connsiteY8" fmla="*/ 3765177 h 6149788"/>
              <a:gd name="connsiteX9" fmla="*/ 4823012 w 6176682"/>
              <a:gd name="connsiteY9" fmla="*/ 6015318 h 6149788"/>
              <a:gd name="connsiteX10" fmla="*/ 4796118 w 6176682"/>
              <a:gd name="connsiteY10" fmla="*/ 6024283 h 6149788"/>
              <a:gd name="connsiteX11" fmla="*/ 4670612 w 6176682"/>
              <a:gd name="connsiteY11" fmla="*/ 6131859 h 6149788"/>
              <a:gd name="connsiteX12" fmla="*/ 4661647 w 6176682"/>
              <a:gd name="connsiteY12" fmla="*/ 6140824 h 6149788"/>
              <a:gd name="connsiteX13" fmla="*/ 4500282 w 6176682"/>
              <a:gd name="connsiteY13" fmla="*/ 6149788 h 6149788"/>
              <a:gd name="connsiteX14" fmla="*/ 4329953 w 6176682"/>
              <a:gd name="connsiteY14" fmla="*/ 6096000 h 6149788"/>
              <a:gd name="connsiteX15" fmla="*/ 2079812 w 6176682"/>
              <a:gd name="connsiteY15" fmla="*/ 4329953 h 6149788"/>
              <a:gd name="connsiteX16" fmla="*/ 1990165 w 6176682"/>
              <a:gd name="connsiteY16" fmla="*/ 4204447 h 6149788"/>
              <a:gd name="connsiteX17" fmla="*/ 1945341 w 6176682"/>
              <a:gd name="connsiteY17" fmla="*/ 4096871 h 6149788"/>
              <a:gd name="connsiteX18" fmla="*/ 2008094 w 6176682"/>
              <a:gd name="connsiteY18" fmla="*/ 3854824 h 6149788"/>
              <a:gd name="connsiteX19" fmla="*/ 2088777 w 6176682"/>
              <a:gd name="connsiteY19" fmla="*/ 3585883 h 6149788"/>
              <a:gd name="connsiteX20" fmla="*/ 1748118 w 6176682"/>
              <a:gd name="connsiteY20" fmla="*/ 3478306 h 6149788"/>
              <a:gd name="connsiteX21" fmla="*/ 1712259 w 6176682"/>
              <a:gd name="connsiteY21" fmla="*/ 3603812 h 6149788"/>
              <a:gd name="connsiteX22" fmla="*/ 1631577 w 6176682"/>
              <a:gd name="connsiteY22" fmla="*/ 3684494 h 6149788"/>
              <a:gd name="connsiteX23" fmla="*/ 1443318 w 6176682"/>
              <a:gd name="connsiteY23" fmla="*/ 3756212 h 6149788"/>
              <a:gd name="connsiteX24" fmla="*/ 1344706 w 6176682"/>
              <a:gd name="connsiteY24" fmla="*/ 3747247 h 6149788"/>
              <a:gd name="connsiteX25" fmla="*/ 1246094 w 6176682"/>
              <a:gd name="connsiteY25" fmla="*/ 3693459 h 6149788"/>
              <a:gd name="connsiteX26" fmla="*/ 89647 w 6176682"/>
              <a:gd name="connsiteY26" fmla="*/ 2770094 h 6149788"/>
              <a:gd name="connsiteX27" fmla="*/ 8965 w 6176682"/>
              <a:gd name="connsiteY27" fmla="*/ 2671483 h 6149788"/>
              <a:gd name="connsiteX28" fmla="*/ 0 w 6176682"/>
              <a:gd name="connsiteY28" fmla="*/ 2519083 h 6149788"/>
              <a:gd name="connsiteX29" fmla="*/ 26894 w 6176682"/>
              <a:gd name="connsiteY29" fmla="*/ 2411506 h 6149788"/>
              <a:gd name="connsiteX30" fmla="*/ 8965 w 6176682"/>
              <a:gd name="connsiteY30" fmla="*/ 2384612 h 6149788"/>
              <a:gd name="connsiteX31" fmla="*/ 519953 w 6176682"/>
              <a:gd name="connsiteY31" fmla="*/ 1550894 h 6149788"/>
              <a:gd name="connsiteX32" fmla="*/ 564777 w 6176682"/>
              <a:gd name="connsiteY32" fmla="*/ 1488141 h 6149788"/>
              <a:gd name="connsiteX33" fmla="*/ 753035 w 6176682"/>
              <a:gd name="connsiteY33" fmla="*/ 932330 h 6149788"/>
              <a:gd name="connsiteX34" fmla="*/ 887506 w 6176682"/>
              <a:gd name="connsiteY34" fmla="*/ 349624 h 6149788"/>
              <a:gd name="connsiteX35" fmla="*/ 950259 w 6176682"/>
              <a:gd name="connsiteY35" fmla="*/ 116541 h 6149788"/>
              <a:gd name="connsiteX36" fmla="*/ 995082 w 6176682"/>
              <a:gd name="connsiteY36" fmla="*/ 62753 h 6149788"/>
              <a:gd name="connsiteX37" fmla="*/ 1075765 w 6176682"/>
              <a:gd name="connsiteY37" fmla="*/ 0 h 614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176682" h="6149788">
                <a:moveTo>
                  <a:pt x="1075765" y="0"/>
                </a:moveTo>
                <a:lnTo>
                  <a:pt x="5836024" y="1452283"/>
                </a:lnTo>
                <a:lnTo>
                  <a:pt x="5836024" y="1461247"/>
                </a:lnTo>
                <a:lnTo>
                  <a:pt x="6096000" y="1568824"/>
                </a:lnTo>
                <a:lnTo>
                  <a:pt x="6158753" y="1640541"/>
                </a:lnTo>
                <a:lnTo>
                  <a:pt x="6176682" y="1730188"/>
                </a:lnTo>
                <a:lnTo>
                  <a:pt x="6140824" y="1873624"/>
                </a:lnTo>
                <a:lnTo>
                  <a:pt x="5764306" y="3137647"/>
                </a:lnTo>
                <a:lnTo>
                  <a:pt x="5477435" y="3765177"/>
                </a:lnTo>
                <a:lnTo>
                  <a:pt x="4823012" y="6015318"/>
                </a:lnTo>
                <a:lnTo>
                  <a:pt x="4796118" y="6024283"/>
                </a:lnTo>
                <a:lnTo>
                  <a:pt x="4670612" y="6131859"/>
                </a:lnTo>
                <a:lnTo>
                  <a:pt x="4661647" y="6140824"/>
                </a:lnTo>
                <a:lnTo>
                  <a:pt x="4500282" y="6149788"/>
                </a:lnTo>
                <a:lnTo>
                  <a:pt x="4329953" y="6096000"/>
                </a:lnTo>
                <a:lnTo>
                  <a:pt x="2079812" y="4329953"/>
                </a:lnTo>
                <a:lnTo>
                  <a:pt x="1990165" y="4204447"/>
                </a:lnTo>
                <a:lnTo>
                  <a:pt x="1945341" y="4096871"/>
                </a:lnTo>
                <a:lnTo>
                  <a:pt x="2008094" y="3854824"/>
                </a:lnTo>
                <a:lnTo>
                  <a:pt x="2088777" y="3585883"/>
                </a:lnTo>
                <a:lnTo>
                  <a:pt x="1748118" y="3478306"/>
                </a:lnTo>
                <a:lnTo>
                  <a:pt x="1712259" y="3603812"/>
                </a:lnTo>
                <a:lnTo>
                  <a:pt x="1631577" y="3684494"/>
                </a:lnTo>
                <a:lnTo>
                  <a:pt x="1443318" y="3756212"/>
                </a:lnTo>
                <a:lnTo>
                  <a:pt x="1344706" y="3747247"/>
                </a:lnTo>
                <a:lnTo>
                  <a:pt x="1246094" y="3693459"/>
                </a:lnTo>
                <a:lnTo>
                  <a:pt x="89647" y="2770094"/>
                </a:lnTo>
                <a:lnTo>
                  <a:pt x="8965" y="2671483"/>
                </a:lnTo>
                <a:lnTo>
                  <a:pt x="0" y="2519083"/>
                </a:lnTo>
                <a:lnTo>
                  <a:pt x="26894" y="2411506"/>
                </a:lnTo>
                <a:lnTo>
                  <a:pt x="8965" y="2384612"/>
                </a:lnTo>
                <a:lnTo>
                  <a:pt x="519953" y="1550894"/>
                </a:lnTo>
                <a:lnTo>
                  <a:pt x="564777" y="1488141"/>
                </a:lnTo>
                <a:lnTo>
                  <a:pt x="753035" y="932330"/>
                </a:lnTo>
                <a:lnTo>
                  <a:pt x="887506" y="349624"/>
                </a:lnTo>
                <a:lnTo>
                  <a:pt x="950259" y="116541"/>
                </a:lnTo>
                <a:lnTo>
                  <a:pt x="995082" y="62753"/>
                </a:lnTo>
                <a:lnTo>
                  <a:pt x="1075765" y="0"/>
                </a:lnTo>
                <a:close/>
              </a:path>
            </a:pathLst>
          </a:custGeom>
          <a:noFill/>
          <a:ln w="28575">
            <a:solidFill>
              <a:srgbClr val="3D3D3D"/>
            </a:solidFill>
            <a:prstDash val="sysDash"/>
          </a:ln>
          <a:effectLst>
            <a:glow rad="38100">
              <a:schemeClr val="bg1">
                <a:lumMod val="95000"/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3F587402-69EA-4443-AB78-08EC6EB99E12}"/>
              </a:ext>
            </a:extLst>
          </p:cNvPr>
          <p:cNvSpPr/>
          <p:nvPr/>
        </p:nvSpPr>
        <p:spPr>
          <a:xfrm>
            <a:off x="7648606" y="2344184"/>
            <a:ext cx="833388" cy="324142"/>
          </a:xfrm>
          <a:prstGeom prst="borderCallout1">
            <a:avLst>
              <a:gd name="adj1" fmla="val 46693"/>
              <a:gd name="adj2" fmla="val -657"/>
              <a:gd name="adj3" fmla="val 171741"/>
              <a:gd name="adj4" fmla="val -82224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Site</a:t>
            </a:r>
          </a:p>
        </p:txBody>
      </p:sp>
    </p:spTree>
    <p:extLst>
      <p:ext uri="{BB962C8B-B14F-4D97-AF65-F5344CB8AC3E}">
        <p14:creationId xmlns:p14="http://schemas.microsoft.com/office/powerpoint/2010/main" val="34796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B43CA6AC-E94E-4F11-8A8B-3D494A687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234" y="59872"/>
            <a:ext cx="9350215" cy="620893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RZ 2006-SU-007 Approval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E0A93-EE27-4CE0-8336-B43C2BB8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922EB6F-FC1E-40F4-B65D-4FC1E1EC3A20}"/>
              </a:ext>
            </a:extLst>
          </p:cNvPr>
          <p:cNvSpPr/>
          <p:nvPr/>
        </p:nvSpPr>
        <p:spPr>
          <a:xfrm>
            <a:off x="11724416" y="6440751"/>
            <a:ext cx="258893" cy="2725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3F9B4A-9BFD-411F-AFC8-0B69C465FDCD}"/>
              </a:ext>
            </a:extLst>
          </p:cNvPr>
          <p:cNvSpPr/>
          <p:nvPr/>
        </p:nvSpPr>
        <p:spPr>
          <a:xfrm>
            <a:off x="101989" y="136896"/>
            <a:ext cx="2568640" cy="5915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Site Area: 66.88 acres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Zoning District: PRM</a:t>
            </a:r>
          </a:p>
          <a:p>
            <a:pPr>
              <a:spcAft>
                <a:spcPts val="1200"/>
              </a:spcAft>
            </a:pPr>
            <a:endParaRPr lang="en-US" sz="2000" dirty="0">
              <a:solidFill>
                <a:srgbClr val="3D3D3D"/>
              </a:solidFill>
              <a:latin typeface="Aerial"/>
            </a:endParaRPr>
          </a:p>
          <a:p>
            <a:pPr>
              <a:spcAft>
                <a:spcPts val="1200"/>
              </a:spcAft>
            </a:pPr>
            <a:r>
              <a:rPr lang="en-US" sz="2000" u="sng" dirty="0">
                <a:solidFill>
                  <a:srgbClr val="3D3D3D"/>
                </a:solidFill>
                <a:latin typeface="Aerial"/>
              </a:rPr>
              <a:t>Approved: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Residential: 1,159 MF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Office: 640,600 GFA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Retail: 107,350 GFA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6841B2-B0FB-4CD9-9119-E273015023A3}"/>
              </a:ext>
            </a:extLst>
          </p:cNvPr>
          <p:cNvSpPr/>
          <p:nvPr/>
        </p:nvSpPr>
        <p:spPr>
          <a:xfrm>
            <a:off x="3030069" y="2886631"/>
            <a:ext cx="1529973" cy="1508095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  <a:effectLst>
            <a:glow rad="38100">
              <a:schemeClr val="bg1">
                <a:lumMod val="95000"/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224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849E09-A838-4CD0-AD15-3A37CC3C8F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581"/>
          <a:stretch/>
        </p:blipFill>
        <p:spPr>
          <a:xfrm>
            <a:off x="2925248" y="70756"/>
            <a:ext cx="6436466" cy="63881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89633F-364B-4EC3-B305-8190591DE469}"/>
              </a:ext>
            </a:extLst>
          </p:cNvPr>
          <p:cNvSpPr/>
          <p:nvPr/>
        </p:nvSpPr>
        <p:spPr>
          <a:xfrm rot="5400000">
            <a:off x="2482332" y="347954"/>
            <a:ext cx="2748215" cy="2052307"/>
          </a:xfrm>
          <a:custGeom>
            <a:avLst/>
            <a:gdLst>
              <a:gd name="connsiteX0" fmla="*/ 0 w 2748215"/>
              <a:gd name="connsiteY0" fmla="*/ 2011687 h 2052307"/>
              <a:gd name="connsiteX1" fmla="*/ 0 w 2748215"/>
              <a:gd name="connsiteY1" fmla="*/ 0 h 2052307"/>
              <a:gd name="connsiteX2" fmla="*/ 1484191 w 2748215"/>
              <a:gd name="connsiteY2" fmla="*/ 564166 h 2052307"/>
              <a:gd name="connsiteX3" fmla="*/ 2380662 w 2748215"/>
              <a:gd name="connsiteY3" fmla="*/ 913789 h 2052307"/>
              <a:gd name="connsiteX4" fmla="*/ 2748215 w 2748215"/>
              <a:gd name="connsiteY4" fmla="*/ 1729578 h 2052307"/>
              <a:gd name="connsiteX5" fmla="*/ 2640638 w 2748215"/>
              <a:gd name="connsiteY5" fmla="*/ 1944731 h 2052307"/>
              <a:gd name="connsiteX6" fmla="*/ 1663485 w 2748215"/>
              <a:gd name="connsiteY6" fmla="*/ 2052307 h 2052307"/>
              <a:gd name="connsiteX7" fmla="*/ 865627 w 2748215"/>
              <a:gd name="connsiteY7" fmla="*/ 2043342 h 2052307"/>
              <a:gd name="connsiteX8" fmla="*/ 731156 w 2748215"/>
              <a:gd name="connsiteY8" fmla="*/ 2052307 h 2052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8215" h="2052307">
                <a:moveTo>
                  <a:pt x="0" y="2011687"/>
                </a:moveTo>
                <a:lnTo>
                  <a:pt x="0" y="0"/>
                </a:lnTo>
                <a:lnTo>
                  <a:pt x="1484191" y="564166"/>
                </a:lnTo>
                <a:lnTo>
                  <a:pt x="2380662" y="913789"/>
                </a:lnTo>
                <a:lnTo>
                  <a:pt x="2748215" y="1729578"/>
                </a:lnTo>
                <a:lnTo>
                  <a:pt x="2640638" y="1944731"/>
                </a:lnTo>
                <a:lnTo>
                  <a:pt x="1663485" y="2052307"/>
                </a:lnTo>
                <a:lnTo>
                  <a:pt x="865627" y="2043342"/>
                </a:lnTo>
                <a:lnTo>
                  <a:pt x="731156" y="20523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CB4C72-B08E-4659-8A3F-49CB5C252A1D}"/>
              </a:ext>
            </a:extLst>
          </p:cNvPr>
          <p:cNvSpPr/>
          <p:nvPr/>
        </p:nvSpPr>
        <p:spPr>
          <a:xfrm rot="5400000">
            <a:off x="7558313" y="4745850"/>
            <a:ext cx="457200" cy="3149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07C148-CD4E-47F2-9784-879915E65C10}"/>
              </a:ext>
            </a:extLst>
          </p:cNvPr>
          <p:cNvSpPr/>
          <p:nvPr/>
        </p:nvSpPr>
        <p:spPr>
          <a:xfrm rot="5400000">
            <a:off x="4051860" y="5215883"/>
            <a:ext cx="457200" cy="2317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1B9BCB1-B626-4343-B180-9C6DBCFB00FE}"/>
              </a:ext>
            </a:extLst>
          </p:cNvPr>
          <p:cNvSpPr/>
          <p:nvPr/>
        </p:nvSpPr>
        <p:spPr>
          <a:xfrm rot="4436055">
            <a:off x="3026179" y="716900"/>
            <a:ext cx="5365900" cy="5342537"/>
          </a:xfrm>
          <a:custGeom>
            <a:avLst/>
            <a:gdLst>
              <a:gd name="connsiteX0" fmla="*/ 1075765 w 6176682"/>
              <a:gd name="connsiteY0" fmla="*/ 0 h 6149788"/>
              <a:gd name="connsiteX1" fmla="*/ 5836024 w 6176682"/>
              <a:gd name="connsiteY1" fmla="*/ 1452283 h 6149788"/>
              <a:gd name="connsiteX2" fmla="*/ 5836024 w 6176682"/>
              <a:gd name="connsiteY2" fmla="*/ 1461247 h 6149788"/>
              <a:gd name="connsiteX3" fmla="*/ 6096000 w 6176682"/>
              <a:gd name="connsiteY3" fmla="*/ 1568824 h 6149788"/>
              <a:gd name="connsiteX4" fmla="*/ 6158753 w 6176682"/>
              <a:gd name="connsiteY4" fmla="*/ 1640541 h 6149788"/>
              <a:gd name="connsiteX5" fmla="*/ 6176682 w 6176682"/>
              <a:gd name="connsiteY5" fmla="*/ 1730188 h 6149788"/>
              <a:gd name="connsiteX6" fmla="*/ 6140824 w 6176682"/>
              <a:gd name="connsiteY6" fmla="*/ 1873624 h 6149788"/>
              <a:gd name="connsiteX7" fmla="*/ 5764306 w 6176682"/>
              <a:gd name="connsiteY7" fmla="*/ 3137647 h 6149788"/>
              <a:gd name="connsiteX8" fmla="*/ 5477435 w 6176682"/>
              <a:gd name="connsiteY8" fmla="*/ 3765177 h 6149788"/>
              <a:gd name="connsiteX9" fmla="*/ 4823012 w 6176682"/>
              <a:gd name="connsiteY9" fmla="*/ 6015318 h 6149788"/>
              <a:gd name="connsiteX10" fmla="*/ 4796118 w 6176682"/>
              <a:gd name="connsiteY10" fmla="*/ 6024283 h 6149788"/>
              <a:gd name="connsiteX11" fmla="*/ 4670612 w 6176682"/>
              <a:gd name="connsiteY11" fmla="*/ 6131859 h 6149788"/>
              <a:gd name="connsiteX12" fmla="*/ 4661647 w 6176682"/>
              <a:gd name="connsiteY12" fmla="*/ 6140824 h 6149788"/>
              <a:gd name="connsiteX13" fmla="*/ 4500282 w 6176682"/>
              <a:gd name="connsiteY13" fmla="*/ 6149788 h 6149788"/>
              <a:gd name="connsiteX14" fmla="*/ 4329953 w 6176682"/>
              <a:gd name="connsiteY14" fmla="*/ 6096000 h 6149788"/>
              <a:gd name="connsiteX15" fmla="*/ 2079812 w 6176682"/>
              <a:gd name="connsiteY15" fmla="*/ 4329953 h 6149788"/>
              <a:gd name="connsiteX16" fmla="*/ 1990165 w 6176682"/>
              <a:gd name="connsiteY16" fmla="*/ 4204447 h 6149788"/>
              <a:gd name="connsiteX17" fmla="*/ 1945341 w 6176682"/>
              <a:gd name="connsiteY17" fmla="*/ 4096871 h 6149788"/>
              <a:gd name="connsiteX18" fmla="*/ 2008094 w 6176682"/>
              <a:gd name="connsiteY18" fmla="*/ 3854824 h 6149788"/>
              <a:gd name="connsiteX19" fmla="*/ 2088777 w 6176682"/>
              <a:gd name="connsiteY19" fmla="*/ 3585883 h 6149788"/>
              <a:gd name="connsiteX20" fmla="*/ 1748118 w 6176682"/>
              <a:gd name="connsiteY20" fmla="*/ 3478306 h 6149788"/>
              <a:gd name="connsiteX21" fmla="*/ 1712259 w 6176682"/>
              <a:gd name="connsiteY21" fmla="*/ 3603812 h 6149788"/>
              <a:gd name="connsiteX22" fmla="*/ 1631577 w 6176682"/>
              <a:gd name="connsiteY22" fmla="*/ 3684494 h 6149788"/>
              <a:gd name="connsiteX23" fmla="*/ 1443318 w 6176682"/>
              <a:gd name="connsiteY23" fmla="*/ 3756212 h 6149788"/>
              <a:gd name="connsiteX24" fmla="*/ 1344706 w 6176682"/>
              <a:gd name="connsiteY24" fmla="*/ 3747247 h 6149788"/>
              <a:gd name="connsiteX25" fmla="*/ 1246094 w 6176682"/>
              <a:gd name="connsiteY25" fmla="*/ 3693459 h 6149788"/>
              <a:gd name="connsiteX26" fmla="*/ 89647 w 6176682"/>
              <a:gd name="connsiteY26" fmla="*/ 2770094 h 6149788"/>
              <a:gd name="connsiteX27" fmla="*/ 8965 w 6176682"/>
              <a:gd name="connsiteY27" fmla="*/ 2671483 h 6149788"/>
              <a:gd name="connsiteX28" fmla="*/ 0 w 6176682"/>
              <a:gd name="connsiteY28" fmla="*/ 2519083 h 6149788"/>
              <a:gd name="connsiteX29" fmla="*/ 26894 w 6176682"/>
              <a:gd name="connsiteY29" fmla="*/ 2411506 h 6149788"/>
              <a:gd name="connsiteX30" fmla="*/ 8965 w 6176682"/>
              <a:gd name="connsiteY30" fmla="*/ 2384612 h 6149788"/>
              <a:gd name="connsiteX31" fmla="*/ 519953 w 6176682"/>
              <a:gd name="connsiteY31" fmla="*/ 1550894 h 6149788"/>
              <a:gd name="connsiteX32" fmla="*/ 564777 w 6176682"/>
              <a:gd name="connsiteY32" fmla="*/ 1488141 h 6149788"/>
              <a:gd name="connsiteX33" fmla="*/ 753035 w 6176682"/>
              <a:gd name="connsiteY33" fmla="*/ 932330 h 6149788"/>
              <a:gd name="connsiteX34" fmla="*/ 887506 w 6176682"/>
              <a:gd name="connsiteY34" fmla="*/ 349624 h 6149788"/>
              <a:gd name="connsiteX35" fmla="*/ 950259 w 6176682"/>
              <a:gd name="connsiteY35" fmla="*/ 116541 h 6149788"/>
              <a:gd name="connsiteX36" fmla="*/ 995082 w 6176682"/>
              <a:gd name="connsiteY36" fmla="*/ 62753 h 6149788"/>
              <a:gd name="connsiteX37" fmla="*/ 1075765 w 6176682"/>
              <a:gd name="connsiteY37" fmla="*/ 0 h 614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176682" h="6149788">
                <a:moveTo>
                  <a:pt x="1075765" y="0"/>
                </a:moveTo>
                <a:lnTo>
                  <a:pt x="5836024" y="1452283"/>
                </a:lnTo>
                <a:lnTo>
                  <a:pt x="5836024" y="1461247"/>
                </a:lnTo>
                <a:lnTo>
                  <a:pt x="6096000" y="1568824"/>
                </a:lnTo>
                <a:lnTo>
                  <a:pt x="6158753" y="1640541"/>
                </a:lnTo>
                <a:lnTo>
                  <a:pt x="6176682" y="1730188"/>
                </a:lnTo>
                <a:lnTo>
                  <a:pt x="6140824" y="1873624"/>
                </a:lnTo>
                <a:lnTo>
                  <a:pt x="5764306" y="3137647"/>
                </a:lnTo>
                <a:lnTo>
                  <a:pt x="5477435" y="3765177"/>
                </a:lnTo>
                <a:lnTo>
                  <a:pt x="4823012" y="6015318"/>
                </a:lnTo>
                <a:lnTo>
                  <a:pt x="4796118" y="6024283"/>
                </a:lnTo>
                <a:lnTo>
                  <a:pt x="4670612" y="6131859"/>
                </a:lnTo>
                <a:lnTo>
                  <a:pt x="4661647" y="6140824"/>
                </a:lnTo>
                <a:lnTo>
                  <a:pt x="4500282" y="6149788"/>
                </a:lnTo>
                <a:lnTo>
                  <a:pt x="4329953" y="6096000"/>
                </a:lnTo>
                <a:lnTo>
                  <a:pt x="2079812" y="4329953"/>
                </a:lnTo>
                <a:lnTo>
                  <a:pt x="1990165" y="4204447"/>
                </a:lnTo>
                <a:lnTo>
                  <a:pt x="1945341" y="4096871"/>
                </a:lnTo>
                <a:lnTo>
                  <a:pt x="2008094" y="3854824"/>
                </a:lnTo>
                <a:lnTo>
                  <a:pt x="2088777" y="3585883"/>
                </a:lnTo>
                <a:lnTo>
                  <a:pt x="1748118" y="3478306"/>
                </a:lnTo>
                <a:lnTo>
                  <a:pt x="1712259" y="3603812"/>
                </a:lnTo>
                <a:lnTo>
                  <a:pt x="1631577" y="3684494"/>
                </a:lnTo>
                <a:lnTo>
                  <a:pt x="1443318" y="3756212"/>
                </a:lnTo>
                <a:lnTo>
                  <a:pt x="1344706" y="3747247"/>
                </a:lnTo>
                <a:lnTo>
                  <a:pt x="1246094" y="3693459"/>
                </a:lnTo>
                <a:lnTo>
                  <a:pt x="89647" y="2770094"/>
                </a:lnTo>
                <a:lnTo>
                  <a:pt x="8965" y="2671483"/>
                </a:lnTo>
                <a:lnTo>
                  <a:pt x="0" y="2519083"/>
                </a:lnTo>
                <a:lnTo>
                  <a:pt x="26894" y="2411506"/>
                </a:lnTo>
                <a:lnTo>
                  <a:pt x="8965" y="2384612"/>
                </a:lnTo>
                <a:lnTo>
                  <a:pt x="519953" y="1550894"/>
                </a:lnTo>
                <a:lnTo>
                  <a:pt x="564777" y="1488141"/>
                </a:lnTo>
                <a:lnTo>
                  <a:pt x="753035" y="932330"/>
                </a:lnTo>
                <a:lnTo>
                  <a:pt x="887506" y="349624"/>
                </a:lnTo>
                <a:lnTo>
                  <a:pt x="950259" y="116541"/>
                </a:lnTo>
                <a:lnTo>
                  <a:pt x="995082" y="62753"/>
                </a:lnTo>
                <a:lnTo>
                  <a:pt x="1075765" y="0"/>
                </a:lnTo>
                <a:close/>
              </a:path>
            </a:pathLst>
          </a:custGeom>
          <a:noFill/>
          <a:ln w="76200">
            <a:solidFill>
              <a:srgbClr val="3D3D3D"/>
            </a:solidFill>
            <a:prstDash val="sysDash"/>
          </a:ln>
          <a:effectLst>
            <a:glow rad="38100">
              <a:schemeClr val="bg1">
                <a:lumMod val="95000"/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Block 1 &amp; 2 Approval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E0A93-EE27-4CE0-8336-B43C2BB8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922EB6F-FC1E-40F4-B65D-4FC1E1EC3A20}"/>
              </a:ext>
            </a:extLst>
          </p:cNvPr>
          <p:cNvSpPr/>
          <p:nvPr/>
        </p:nvSpPr>
        <p:spPr>
          <a:xfrm>
            <a:off x="11724416" y="6440751"/>
            <a:ext cx="258893" cy="2725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BF4DDA-1ABE-4585-932E-18811CE7D535}"/>
              </a:ext>
            </a:extLst>
          </p:cNvPr>
          <p:cNvSpPr/>
          <p:nvPr/>
        </p:nvSpPr>
        <p:spPr>
          <a:xfrm>
            <a:off x="101989" y="136896"/>
            <a:ext cx="2568640" cy="5915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Site Area: ~8 acres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Zoning District: PRM</a:t>
            </a:r>
          </a:p>
          <a:p>
            <a:pPr>
              <a:spcAft>
                <a:spcPts val="1200"/>
              </a:spcAft>
            </a:pPr>
            <a:endParaRPr lang="en-US" sz="2000" dirty="0">
              <a:solidFill>
                <a:srgbClr val="3D3D3D"/>
              </a:solidFill>
              <a:latin typeface="Aerial"/>
            </a:endParaRPr>
          </a:p>
          <a:p>
            <a:pPr>
              <a:spcAft>
                <a:spcPts val="1200"/>
              </a:spcAft>
            </a:pPr>
            <a:r>
              <a:rPr lang="en-US" sz="2000" u="sng" dirty="0">
                <a:solidFill>
                  <a:srgbClr val="3D3D3D"/>
                </a:solidFill>
                <a:latin typeface="Aerial"/>
              </a:rPr>
              <a:t>Approved: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Retail: 67,600 GFA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Office: 40,600 GFA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Total: 108,200 GFA</a:t>
            </a:r>
          </a:p>
          <a:p>
            <a:pPr>
              <a:spcAft>
                <a:spcPts val="1200"/>
              </a:spcAft>
            </a:pPr>
            <a:endParaRPr lang="en-US" sz="2000" dirty="0">
              <a:solidFill>
                <a:srgbClr val="3D3D3D"/>
              </a:solidFill>
              <a:latin typeface="Aerial"/>
            </a:endParaRP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Surface Parking: 335</a:t>
            </a:r>
          </a:p>
        </p:txBody>
      </p:sp>
    </p:spTree>
    <p:extLst>
      <p:ext uri="{BB962C8B-B14F-4D97-AF65-F5344CB8AC3E}">
        <p14:creationId xmlns:p14="http://schemas.microsoft.com/office/powerpoint/2010/main" val="2084148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C410C34-3727-4B5A-B9C9-9985C2822D9F}"/>
              </a:ext>
            </a:extLst>
          </p:cNvPr>
          <p:cNvSpPr/>
          <p:nvPr/>
        </p:nvSpPr>
        <p:spPr>
          <a:xfrm>
            <a:off x="0" y="6324600"/>
            <a:ext cx="12192000" cy="542635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Comprehensive Plan Amendment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08F444-CFC5-4317-BEFC-9EB2DA33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5814D4-4547-454E-8BE6-060D6592A89A}"/>
              </a:ext>
            </a:extLst>
          </p:cNvPr>
          <p:cNvSpPr/>
          <p:nvPr/>
        </p:nvSpPr>
        <p:spPr>
          <a:xfrm>
            <a:off x="530178" y="340661"/>
            <a:ext cx="11131643" cy="6069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24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On April 11, 2023, the Board of Supervisors authorized consideration of a Plan amendment for Tax Map Parcel 24-4 ((1)) 6C1 to allow 29,000 square feet of retail, 50 townhomes, and 4 live/work units.  </a:t>
            </a:r>
          </a:p>
          <a:p>
            <a:pPr>
              <a:spcAft>
                <a:spcPts val="24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On February 4, 2025, the Board of Supervisors updated the Plan Amendment authorization to evaluate multifamily housing and retail uses up to 0.8 FAR. </a:t>
            </a:r>
          </a:p>
          <a:p>
            <a:pPr>
              <a:spcAft>
                <a:spcPts val="2400"/>
              </a:spcAft>
            </a:pPr>
            <a:r>
              <a:rPr lang="en-US" sz="2000" dirty="0">
                <a:solidFill>
                  <a:srgbClr val="3D3D3D"/>
                </a:solidFill>
                <a:latin typeface="Aerial"/>
              </a:rPr>
              <a:t>Staff comments issued in 2025:</a:t>
            </a:r>
          </a:p>
          <a:p>
            <a:pPr marL="800100" lvl="1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3D3D"/>
                </a:solidFill>
                <a:latin typeface="Aerial"/>
              </a:rPr>
              <a:t>Retail uses should be integrated into the development proposal, fostering a well-connected community with services and amenities. </a:t>
            </a:r>
          </a:p>
          <a:p>
            <a:pPr marL="800100" lvl="1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3D3D"/>
                </a:solidFill>
                <a:latin typeface="Aerial"/>
              </a:rPr>
              <a:t>Multifamily residential with structured parking will allow for additional open space. </a:t>
            </a:r>
          </a:p>
          <a:p>
            <a:pPr marL="800100" lvl="1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3D3D"/>
                </a:solidFill>
                <a:latin typeface="Aerial"/>
              </a:rPr>
              <a:t>Align the park network with Atlantis Street. </a:t>
            </a:r>
          </a:p>
          <a:p>
            <a:pPr marL="800100" lvl="1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3D3D"/>
                </a:solidFill>
                <a:latin typeface="Aerial"/>
              </a:rPr>
              <a:t>Pedestrian and bike facilities should be improved. </a:t>
            </a:r>
          </a:p>
          <a:p>
            <a:pPr marL="800100" lvl="1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D3D3D"/>
                </a:solidFill>
                <a:latin typeface="Aerial"/>
              </a:rPr>
              <a:t>Pedestrian crossings at intersections should be upgraded. </a:t>
            </a:r>
            <a:endParaRPr lang="en-US" sz="1600" dirty="0">
              <a:latin typeface="Aerial"/>
            </a:endParaRPr>
          </a:p>
        </p:txBody>
      </p:sp>
    </p:spTree>
    <p:extLst>
      <p:ext uri="{BB962C8B-B14F-4D97-AF65-F5344CB8AC3E}">
        <p14:creationId xmlns:p14="http://schemas.microsoft.com/office/powerpoint/2010/main" val="343089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map of a city&#10;&#10;Description automatically generated with medium confidence">
            <a:extLst>
              <a:ext uri="{FF2B5EF4-FFF2-40B4-BE49-F238E27FC236}">
                <a16:creationId xmlns:a16="http://schemas.microsoft.com/office/drawing/2014/main" id="{FA7102DC-4BE6-49EB-B999-EA874E0CF0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01"/>
          <a:stretch/>
        </p:blipFill>
        <p:spPr>
          <a:xfrm>
            <a:off x="0" y="-1"/>
            <a:ext cx="12192000" cy="68616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410C34-3727-4B5A-B9C9-9985C2822D9F}"/>
              </a:ext>
            </a:extLst>
          </p:cNvPr>
          <p:cNvSpPr/>
          <p:nvPr/>
        </p:nvSpPr>
        <p:spPr>
          <a:xfrm>
            <a:off x="0" y="6324600"/>
            <a:ext cx="12192000" cy="542635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Initial Plan – 2021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08F444-CFC5-4317-BEFC-9EB2DA33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906AA70-C4ED-4DD4-85C2-BBCD0D3FFE03}"/>
              </a:ext>
            </a:extLst>
          </p:cNvPr>
          <p:cNvSpPr/>
          <p:nvPr/>
        </p:nvSpPr>
        <p:spPr>
          <a:xfrm rot="16200000">
            <a:off x="11724416" y="6440751"/>
            <a:ext cx="258893" cy="2725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17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035466-8D91-4BE7-90BC-C298448D79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"/>
          <a:stretch/>
        </p:blipFill>
        <p:spPr>
          <a:xfrm>
            <a:off x="1292016" y="0"/>
            <a:ext cx="9607968" cy="63203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410C34-3727-4B5A-B9C9-9985C2822D9F}"/>
              </a:ext>
            </a:extLst>
          </p:cNvPr>
          <p:cNvSpPr/>
          <p:nvPr/>
        </p:nvSpPr>
        <p:spPr>
          <a:xfrm>
            <a:off x="0" y="6324600"/>
            <a:ext cx="12192000" cy="542635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Previous Plan – 2025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08F444-CFC5-4317-BEFC-9EB2DA33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BB486B6-5C67-4C00-BD80-CB48772AC80B}"/>
              </a:ext>
            </a:extLst>
          </p:cNvPr>
          <p:cNvSpPr/>
          <p:nvPr/>
        </p:nvSpPr>
        <p:spPr>
          <a:xfrm rot="16200000">
            <a:off x="11724416" y="6440751"/>
            <a:ext cx="258893" cy="2725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96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FD2F686-B579-416D-9897-3927236A7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703" y="-26351"/>
            <a:ext cx="8942471" cy="64083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9E1EE40-D80A-45AF-8FF5-B20AD1A663BD}"/>
              </a:ext>
            </a:extLst>
          </p:cNvPr>
          <p:cNvSpPr/>
          <p:nvPr/>
        </p:nvSpPr>
        <p:spPr>
          <a:xfrm>
            <a:off x="1" y="0"/>
            <a:ext cx="4200524" cy="6315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Development Proposal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E0A93-EE27-4CE0-8336-B43C2BB8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922EB6F-FC1E-40F4-B65D-4FC1E1EC3A20}"/>
              </a:ext>
            </a:extLst>
          </p:cNvPr>
          <p:cNvSpPr/>
          <p:nvPr/>
        </p:nvSpPr>
        <p:spPr>
          <a:xfrm rot="16200000">
            <a:off x="11724416" y="6440751"/>
            <a:ext cx="258893" cy="2725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14F19B-9A45-42B3-86BE-C394FF4953A3}"/>
              </a:ext>
            </a:extLst>
          </p:cNvPr>
          <p:cNvSpPr/>
          <p:nvPr/>
        </p:nvSpPr>
        <p:spPr>
          <a:xfrm>
            <a:off x="3838733" y="-12700"/>
            <a:ext cx="1749267" cy="976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1019AE1-FF44-41DA-8E43-B9319FE542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6044"/>
          <a:stretch/>
        </p:blipFill>
        <p:spPr>
          <a:xfrm>
            <a:off x="47218" y="66530"/>
            <a:ext cx="4143781" cy="18970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2894219-E93C-4E24-9B42-BFBC7A7593AA}"/>
              </a:ext>
            </a:extLst>
          </p:cNvPr>
          <p:cNvSpPr/>
          <p:nvPr/>
        </p:nvSpPr>
        <p:spPr>
          <a:xfrm rot="1834646">
            <a:off x="7536050" y="3865086"/>
            <a:ext cx="1244851" cy="693593"/>
          </a:xfrm>
          <a:prstGeom prst="rect">
            <a:avLst/>
          </a:prstGeom>
          <a:solidFill>
            <a:srgbClr val="414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6D4F92-648E-4D9C-894E-085E0A846B39}"/>
              </a:ext>
            </a:extLst>
          </p:cNvPr>
          <p:cNvSpPr/>
          <p:nvPr/>
        </p:nvSpPr>
        <p:spPr>
          <a:xfrm rot="977355">
            <a:off x="7956262" y="1096145"/>
            <a:ext cx="637628" cy="44382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D43EE80-D1EE-42A7-8EC5-FE4E15F9238B}"/>
              </a:ext>
            </a:extLst>
          </p:cNvPr>
          <p:cNvSpPr/>
          <p:nvPr/>
        </p:nvSpPr>
        <p:spPr>
          <a:xfrm rot="6404259">
            <a:off x="8534691" y="2283849"/>
            <a:ext cx="2327150" cy="899137"/>
          </a:xfrm>
          <a:custGeom>
            <a:avLst/>
            <a:gdLst>
              <a:gd name="connsiteX0" fmla="*/ 1318 w 2291391"/>
              <a:gd name="connsiteY0" fmla="*/ 885321 h 885321"/>
              <a:gd name="connsiteX1" fmla="*/ 0 w 2291391"/>
              <a:gd name="connsiteY1" fmla="*/ 9623 h 885321"/>
              <a:gd name="connsiteX2" fmla="*/ 325889 w 2291391"/>
              <a:gd name="connsiteY2" fmla="*/ 9133 h 885321"/>
              <a:gd name="connsiteX3" fmla="*/ 325889 w 2291391"/>
              <a:gd name="connsiteY3" fmla="*/ 0 h 885321"/>
              <a:gd name="connsiteX4" fmla="*/ 2291391 w 2291391"/>
              <a:gd name="connsiteY4" fmla="*/ 0 h 885321"/>
              <a:gd name="connsiteX5" fmla="*/ 2291391 w 2291391"/>
              <a:gd name="connsiteY5" fmla="*/ 446784 h 885321"/>
              <a:gd name="connsiteX6" fmla="*/ 447443 w 2291391"/>
              <a:gd name="connsiteY6" fmla="*/ 446784 h 885321"/>
              <a:gd name="connsiteX7" fmla="*/ 448102 w 2291391"/>
              <a:gd name="connsiteY7" fmla="*/ 884649 h 885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1391" h="885321">
                <a:moveTo>
                  <a:pt x="1318" y="885321"/>
                </a:moveTo>
                <a:lnTo>
                  <a:pt x="0" y="9623"/>
                </a:lnTo>
                <a:lnTo>
                  <a:pt x="325889" y="9133"/>
                </a:lnTo>
                <a:lnTo>
                  <a:pt x="325889" y="0"/>
                </a:lnTo>
                <a:lnTo>
                  <a:pt x="2291391" y="0"/>
                </a:lnTo>
                <a:lnTo>
                  <a:pt x="2291391" y="446784"/>
                </a:lnTo>
                <a:lnTo>
                  <a:pt x="447443" y="446784"/>
                </a:lnTo>
                <a:lnTo>
                  <a:pt x="448102" y="884649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53F1FD-6E82-48D5-9C56-F6FA07B61553}"/>
              </a:ext>
            </a:extLst>
          </p:cNvPr>
          <p:cNvSpPr/>
          <p:nvPr/>
        </p:nvSpPr>
        <p:spPr>
          <a:xfrm rot="966188">
            <a:off x="6127739" y="1011342"/>
            <a:ext cx="1261693" cy="699300"/>
          </a:xfrm>
          <a:prstGeom prst="rect">
            <a:avLst/>
          </a:prstGeom>
          <a:solidFill>
            <a:srgbClr val="414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184D06-76C1-474F-89A5-2BEC0536AD2B}"/>
              </a:ext>
            </a:extLst>
          </p:cNvPr>
          <p:cNvSpPr/>
          <p:nvPr/>
        </p:nvSpPr>
        <p:spPr>
          <a:xfrm rot="983270">
            <a:off x="6278231" y="1246098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0A625F-FE2D-451C-BF83-2A01D76C55D4}"/>
              </a:ext>
            </a:extLst>
          </p:cNvPr>
          <p:cNvSpPr/>
          <p:nvPr/>
        </p:nvSpPr>
        <p:spPr>
          <a:xfrm rot="1774331">
            <a:off x="7679429" y="4072710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C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8ECE96-2AEB-4760-9868-9AC9E7387FDE}"/>
              </a:ext>
            </a:extLst>
          </p:cNvPr>
          <p:cNvSpPr/>
          <p:nvPr/>
        </p:nvSpPr>
        <p:spPr>
          <a:xfrm rot="902654">
            <a:off x="7794693" y="1184706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8A35CD1-2BDB-4E77-9BF0-780AA0774639}"/>
              </a:ext>
            </a:extLst>
          </p:cNvPr>
          <p:cNvSpPr/>
          <p:nvPr/>
        </p:nvSpPr>
        <p:spPr>
          <a:xfrm rot="914334">
            <a:off x="9496734" y="1713738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6BF227-1BD0-4049-A5AD-8F42CEAE67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6573"/>
          <a:stretch/>
        </p:blipFill>
        <p:spPr>
          <a:xfrm>
            <a:off x="166317" y="255040"/>
            <a:ext cx="3940503" cy="2339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318241-38C4-4628-A7B1-52FA253663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2296"/>
          <a:stretch/>
        </p:blipFill>
        <p:spPr>
          <a:xfrm>
            <a:off x="147859" y="3710265"/>
            <a:ext cx="4043140" cy="110363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E22E0AE1-8561-47E1-80B8-F3FBCB207C49}"/>
              </a:ext>
            </a:extLst>
          </p:cNvPr>
          <p:cNvSpPr/>
          <p:nvPr/>
        </p:nvSpPr>
        <p:spPr>
          <a:xfrm>
            <a:off x="4151070" y="4504693"/>
            <a:ext cx="220905" cy="14008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19C5CC8-9B9A-49E2-9C16-F0F56AAA2F85}"/>
              </a:ext>
            </a:extLst>
          </p:cNvPr>
          <p:cNvSpPr/>
          <p:nvPr/>
        </p:nvSpPr>
        <p:spPr>
          <a:xfrm rot="966188">
            <a:off x="5747797" y="2250129"/>
            <a:ext cx="1261693" cy="691665"/>
          </a:xfrm>
          <a:prstGeom prst="rect">
            <a:avLst/>
          </a:prstGeom>
          <a:solidFill>
            <a:srgbClr val="414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DC7D744-5E09-4765-B60B-9FD91A84EFBF}"/>
              </a:ext>
            </a:extLst>
          </p:cNvPr>
          <p:cNvSpPr/>
          <p:nvPr/>
        </p:nvSpPr>
        <p:spPr>
          <a:xfrm rot="983270">
            <a:off x="5903580" y="2491086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B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DBDACA3-503C-48FA-8881-3F24DACB3C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5456"/>
          <a:stretch/>
        </p:blipFill>
        <p:spPr>
          <a:xfrm>
            <a:off x="166317" y="2746580"/>
            <a:ext cx="3940503" cy="90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47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5492275F-D43E-4989-85E2-C3A92E85E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703" y="-26351"/>
            <a:ext cx="8942471" cy="64083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3E3B1E-17CB-453A-9387-129907642EC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7674" y="-63639"/>
            <a:ext cx="6783902" cy="638303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EE12EA-ED48-4F05-98D7-BACB21625E39}"/>
              </a:ext>
            </a:extLst>
          </p:cNvPr>
          <p:cNvSpPr/>
          <p:nvPr/>
        </p:nvSpPr>
        <p:spPr>
          <a:xfrm>
            <a:off x="0" y="6315365"/>
            <a:ext cx="12192000" cy="55187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/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Open Space &amp; Parks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E0A93-EE27-4CE0-8336-B43C2BB8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1B6A7-CE69-4E78-B78E-E6AA1AECADE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922EB6F-FC1E-40F4-B65D-4FC1E1EC3A20}"/>
              </a:ext>
            </a:extLst>
          </p:cNvPr>
          <p:cNvSpPr/>
          <p:nvPr/>
        </p:nvSpPr>
        <p:spPr>
          <a:xfrm rot="16200000">
            <a:off x="11724416" y="6440751"/>
            <a:ext cx="258893" cy="2725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14F19B-9A45-42B3-86BE-C394FF4953A3}"/>
              </a:ext>
            </a:extLst>
          </p:cNvPr>
          <p:cNvSpPr/>
          <p:nvPr/>
        </p:nvSpPr>
        <p:spPr>
          <a:xfrm>
            <a:off x="3381375" y="0"/>
            <a:ext cx="1647825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F3965FC-7ADD-4992-996E-48C28B15E87D}"/>
              </a:ext>
            </a:extLst>
          </p:cNvPr>
          <p:cNvSpPr/>
          <p:nvPr/>
        </p:nvSpPr>
        <p:spPr>
          <a:xfrm rot="1834646">
            <a:off x="7536050" y="3865086"/>
            <a:ext cx="1244851" cy="693593"/>
          </a:xfrm>
          <a:prstGeom prst="rect">
            <a:avLst/>
          </a:prstGeom>
          <a:solidFill>
            <a:srgbClr val="414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D10EFEE-01C8-4BEB-95ED-31240B120953}"/>
              </a:ext>
            </a:extLst>
          </p:cNvPr>
          <p:cNvSpPr/>
          <p:nvPr/>
        </p:nvSpPr>
        <p:spPr>
          <a:xfrm rot="977355">
            <a:off x="7956262" y="1096145"/>
            <a:ext cx="637628" cy="44382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D76F4C1-6B51-479E-BD4D-CC8295E611E3}"/>
              </a:ext>
            </a:extLst>
          </p:cNvPr>
          <p:cNvSpPr/>
          <p:nvPr/>
        </p:nvSpPr>
        <p:spPr>
          <a:xfrm rot="6404259">
            <a:off x="8534691" y="2283849"/>
            <a:ext cx="2327150" cy="899137"/>
          </a:xfrm>
          <a:custGeom>
            <a:avLst/>
            <a:gdLst>
              <a:gd name="connsiteX0" fmla="*/ 1318 w 2291391"/>
              <a:gd name="connsiteY0" fmla="*/ 885321 h 885321"/>
              <a:gd name="connsiteX1" fmla="*/ 0 w 2291391"/>
              <a:gd name="connsiteY1" fmla="*/ 9623 h 885321"/>
              <a:gd name="connsiteX2" fmla="*/ 325889 w 2291391"/>
              <a:gd name="connsiteY2" fmla="*/ 9133 h 885321"/>
              <a:gd name="connsiteX3" fmla="*/ 325889 w 2291391"/>
              <a:gd name="connsiteY3" fmla="*/ 0 h 885321"/>
              <a:gd name="connsiteX4" fmla="*/ 2291391 w 2291391"/>
              <a:gd name="connsiteY4" fmla="*/ 0 h 885321"/>
              <a:gd name="connsiteX5" fmla="*/ 2291391 w 2291391"/>
              <a:gd name="connsiteY5" fmla="*/ 446784 h 885321"/>
              <a:gd name="connsiteX6" fmla="*/ 447443 w 2291391"/>
              <a:gd name="connsiteY6" fmla="*/ 446784 h 885321"/>
              <a:gd name="connsiteX7" fmla="*/ 448102 w 2291391"/>
              <a:gd name="connsiteY7" fmla="*/ 884649 h 885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91391" h="885321">
                <a:moveTo>
                  <a:pt x="1318" y="885321"/>
                </a:moveTo>
                <a:lnTo>
                  <a:pt x="0" y="9623"/>
                </a:lnTo>
                <a:lnTo>
                  <a:pt x="325889" y="9133"/>
                </a:lnTo>
                <a:lnTo>
                  <a:pt x="325889" y="0"/>
                </a:lnTo>
                <a:lnTo>
                  <a:pt x="2291391" y="0"/>
                </a:lnTo>
                <a:lnTo>
                  <a:pt x="2291391" y="446784"/>
                </a:lnTo>
                <a:lnTo>
                  <a:pt x="447443" y="446784"/>
                </a:lnTo>
                <a:lnTo>
                  <a:pt x="448102" y="884649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8654C1D-5260-4117-89B0-6D937F59D948}"/>
              </a:ext>
            </a:extLst>
          </p:cNvPr>
          <p:cNvSpPr/>
          <p:nvPr/>
        </p:nvSpPr>
        <p:spPr>
          <a:xfrm rot="966188">
            <a:off x="6127739" y="1011342"/>
            <a:ext cx="1261693" cy="699300"/>
          </a:xfrm>
          <a:prstGeom prst="rect">
            <a:avLst/>
          </a:prstGeom>
          <a:solidFill>
            <a:srgbClr val="414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64D102D-8FDF-4040-B652-AD3E24058D70}"/>
              </a:ext>
            </a:extLst>
          </p:cNvPr>
          <p:cNvSpPr/>
          <p:nvPr/>
        </p:nvSpPr>
        <p:spPr>
          <a:xfrm rot="983270">
            <a:off x="6278231" y="1246098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38E2B42-3D2C-4E71-AC60-EAE8778CAD7F}"/>
              </a:ext>
            </a:extLst>
          </p:cNvPr>
          <p:cNvSpPr/>
          <p:nvPr/>
        </p:nvSpPr>
        <p:spPr>
          <a:xfrm rot="1774331">
            <a:off x="7679429" y="4072710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C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F9E78E6-5DB5-409B-B01E-8C4A71F90CDE}"/>
              </a:ext>
            </a:extLst>
          </p:cNvPr>
          <p:cNvSpPr/>
          <p:nvPr/>
        </p:nvSpPr>
        <p:spPr>
          <a:xfrm rot="902654">
            <a:off x="7794693" y="1184706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0FBD5DA-DD1D-413D-B617-9209A3355FDE}"/>
              </a:ext>
            </a:extLst>
          </p:cNvPr>
          <p:cNvSpPr/>
          <p:nvPr/>
        </p:nvSpPr>
        <p:spPr>
          <a:xfrm rot="914334">
            <a:off x="9496734" y="1713738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50C1DC3-8006-4AC4-ABCB-6E6624865F58}"/>
              </a:ext>
            </a:extLst>
          </p:cNvPr>
          <p:cNvSpPr/>
          <p:nvPr/>
        </p:nvSpPr>
        <p:spPr>
          <a:xfrm rot="966188">
            <a:off x="5747797" y="2250129"/>
            <a:ext cx="1261693" cy="691665"/>
          </a:xfrm>
          <a:prstGeom prst="rect">
            <a:avLst/>
          </a:prstGeom>
          <a:solidFill>
            <a:srgbClr val="4142F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75A0380-D9BA-4D6A-8250-F4BC67C99AEC}"/>
              </a:ext>
            </a:extLst>
          </p:cNvPr>
          <p:cNvSpPr/>
          <p:nvPr/>
        </p:nvSpPr>
        <p:spPr>
          <a:xfrm rot="983270">
            <a:off x="5903580" y="2491086"/>
            <a:ext cx="1128489" cy="386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US" sz="1400" b="1" dirty="0">
                <a:solidFill>
                  <a:schemeClr val="tx1"/>
                </a:solidFill>
                <a:effectLst>
                  <a:glow rad="101600">
                    <a:schemeClr val="bg1"/>
                  </a:glow>
                </a:effectLst>
                <a:latin typeface="Aerial"/>
              </a:rPr>
              <a:t>Building B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043BF8C-73FB-4DA9-A4BA-A9FD330EB1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976" y="3462381"/>
            <a:ext cx="2237424" cy="2657371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D092A1EE-5147-4004-A3AE-323D5081B227}"/>
              </a:ext>
            </a:extLst>
          </p:cNvPr>
          <p:cNvSpPr/>
          <p:nvPr/>
        </p:nvSpPr>
        <p:spPr>
          <a:xfrm>
            <a:off x="3711733" y="-50800"/>
            <a:ext cx="1749267" cy="976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800D6F4-A2AC-4C3D-82EE-0EC7B3EB6C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885"/>
          <a:stretch/>
        </p:blipFill>
        <p:spPr>
          <a:xfrm>
            <a:off x="160646" y="139182"/>
            <a:ext cx="4006038" cy="3116868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9DBC208E-FAF4-4D1B-B117-8EFF26312EDF}"/>
              </a:ext>
            </a:extLst>
          </p:cNvPr>
          <p:cNvSpPr/>
          <p:nvPr/>
        </p:nvSpPr>
        <p:spPr>
          <a:xfrm>
            <a:off x="3887704" y="4504693"/>
            <a:ext cx="484272" cy="1788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07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9927</TotalTime>
  <Words>386</Words>
  <Application>Microsoft Office PowerPoint</Application>
  <PresentationFormat>Widescreen</PresentationFormat>
  <Paragraphs>84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Aerial</vt:lpstr>
      <vt:lpstr>Aptos</vt:lpstr>
      <vt:lpstr>Aptos Display</vt:lpstr>
      <vt:lpstr>Arial</vt:lpstr>
      <vt:lpstr>Calibri</vt:lpstr>
      <vt:lpstr>Office Theme</vt:lpstr>
      <vt:lpstr>Discovery Square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Fairfax Ridge</dc:title>
  <dc:creator>Robert Singer</dc:creator>
  <cp:lastModifiedBy>Fountain, Zachary</cp:lastModifiedBy>
  <cp:revision>127</cp:revision>
  <cp:lastPrinted>2026-07-20T16:12:35Z</cp:lastPrinted>
  <dcterms:created xsi:type="dcterms:W3CDTF">2024-06-18T18:00:25Z</dcterms:created>
  <dcterms:modified xsi:type="dcterms:W3CDTF">2026-07-20T17:12:22Z</dcterms:modified>
</cp:coreProperties>
</file>