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7AF7D-FBF6-435D-85E9-07A5E14DFB2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4E9CD-9458-4AAD-B3BA-310375E8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987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950" indent="-280365" defTabSz="8987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462" indent="-224293" defTabSz="8987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46" indent="-224293" defTabSz="8987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631" indent="-224293" defTabSz="8987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216" indent="-224293" algn="ctr" defTabSz="89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5799" indent="-224293" algn="ctr" defTabSz="89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385" indent="-224293" algn="ctr" defTabSz="89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2969" indent="-224293" algn="ctr" defTabSz="89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7775" y="839788"/>
            <a:ext cx="4365625" cy="327501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6"/>
            <a:ext cx="5485158" cy="3750664"/>
          </a:xfrm>
          <a:noFill/>
        </p:spPr>
        <p:txBody>
          <a:bodyPr/>
          <a:lstStyle/>
          <a:p>
            <a:pPr marL="224293" indent="-224293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5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9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8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7F5D-5C59-4B6B-818E-B81049C2FAF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7D0C-26A6-4F4B-A02A-88AB4258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46050" y="62849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B6D0AE-0CEA-41F8-AA06-74B190BABEB3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533400" y="914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200" b="1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733947"/>
            <a:ext cx="6669088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 smtClean="0">
                <a:latin typeface="+mj-lt"/>
              </a:rPr>
              <a:t>Countywide Transit Network Study </a:t>
            </a:r>
            <a:r>
              <a:rPr lang="en-US" sz="2400" dirty="0">
                <a:latin typeface="+mj-lt"/>
              </a:rPr>
              <a:t>objectives:</a:t>
            </a:r>
          </a:p>
          <a:p>
            <a:pPr algn="l">
              <a:defRPr/>
            </a:pPr>
            <a:endParaRPr lang="en-US" sz="2400" dirty="0"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Establish a </a:t>
            </a:r>
            <a:r>
              <a:rPr lang="en-US" sz="2400" b="1" i="1" dirty="0">
                <a:latin typeface="+mj-lt"/>
              </a:rPr>
              <a:t>connected rapid transit system </a:t>
            </a:r>
            <a:r>
              <a:rPr lang="en-US" sz="2400" dirty="0">
                <a:latin typeface="+mj-lt"/>
              </a:rPr>
              <a:t>to meet demands </a:t>
            </a:r>
            <a:r>
              <a:rPr lang="en-US" sz="2400" dirty="0" smtClean="0">
                <a:latin typeface="+mj-lt"/>
              </a:rPr>
              <a:t>through </a:t>
            </a:r>
            <a:r>
              <a:rPr lang="en-US" sz="2400" dirty="0">
                <a:latin typeface="+mj-lt"/>
              </a:rPr>
              <a:t>the year </a:t>
            </a:r>
            <a:r>
              <a:rPr lang="en-US" sz="2400" dirty="0" smtClean="0">
                <a:latin typeface="+mj-lt"/>
              </a:rPr>
              <a:t>2050</a:t>
            </a:r>
            <a:endParaRPr lang="en-US" sz="2400" dirty="0"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Define transit corridor functions, station locations, modes and rights-of-way </a:t>
            </a:r>
            <a:r>
              <a:rPr lang="en-US" sz="2400" dirty="0" smtClean="0">
                <a:latin typeface="+mj-lt"/>
              </a:rPr>
              <a:t>to guide </a:t>
            </a:r>
            <a:r>
              <a:rPr lang="en-US" sz="2400" dirty="0">
                <a:latin typeface="+mj-lt"/>
              </a:rPr>
              <a:t>subsequent comprehensive plan amendments and development </a:t>
            </a:r>
            <a:r>
              <a:rPr lang="en-US" sz="2400" dirty="0" smtClean="0">
                <a:latin typeface="+mj-lt"/>
              </a:rPr>
              <a:t>review processes that protect needed right-of-way for ultimate transit network</a:t>
            </a:r>
            <a:endParaRPr lang="en-US" sz="2400" dirty="0"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Coordinate with other regional, state, and local jurisdictional </a:t>
            </a:r>
            <a:r>
              <a:rPr lang="en-US" sz="2400" dirty="0" smtClean="0">
                <a:latin typeface="+mj-lt"/>
              </a:rPr>
              <a:t>plans</a:t>
            </a:r>
            <a:endParaRPr lang="en-US" sz="2400" dirty="0"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Identify policies, programs, and actions to support phased implementation and expedite delivery of priority </a:t>
            </a:r>
            <a:r>
              <a:rPr lang="en-US" sz="2400" dirty="0" smtClean="0">
                <a:latin typeface="+mj-lt"/>
              </a:rPr>
              <a:t>elements in the near term</a:t>
            </a:r>
            <a:endParaRPr lang="en-US" sz="2400" dirty="0"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2400" b="1" i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9561" y="566928"/>
            <a:ext cx="1747839" cy="5719672"/>
            <a:chOff x="309561" y="697779"/>
            <a:chExt cx="1747839" cy="5719672"/>
          </a:xfrm>
        </p:grpSpPr>
        <p:pic>
          <p:nvPicPr>
            <p:cNvPr id="13" name="Picture 16" descr="035ne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9" y="3538636"/>
              <a:ext cx="1738021" cy="1261915"/>
            </a:xfrm>
            <a:prstGeom prst="rect">
              <a:avLst/>
            </a:prstGeom>
            <a:noFill/>
            <a:ln w="12700">
              <a:solidFill>
                <a:srgbClr val="4A452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fairfax hqtn field review june 2011 06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9" y="2103314"/>
              <a:ext cx="1738021" cy="1261915"/>
            </a:xfrm>
            <a:prstGeom prst="rect">
              <a:avLst/>
            </a:prstGeom>
            <a:noFill/>
            <a:ln w="12700">
              <a:solidFill>
                <a:srgbClr val="4A452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9" descr="043new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1" y="697779"/>
              <a:ext cx="1738021" cy="1261915"/>
            </a:xfrm>
            <a:prstGeom prst="rect">
              <a:avLst/>
            </a:prstGeom>
            <a:noFill/>
            <a:ln w="12700">
              <a:solidFill>
                <a:srgbClr val="4A452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dhard\Pictures\2011-06-29 fairfax hqtn field review june 2011\fairfax hqtn field review june 2011 021 reduce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7" b="30561"/>
            <a:stretch/>
          </p:blipFill>
          <p:spPr bwMode="auto">
            <a:xfrm>
              <a:off x="309562" y="4952999"/>
              <a:ext cx="1747838" cy="14644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28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Transit Network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Proposed High Quality Transit</a:t>
            </a:r>
          </a:p>
          <a:p>
            <a:pPr marL="0" indent="0">
              <a:buNone/>
            </a:pPr>
            <a:r>
              <a:rPr lang="en-US" dirty="0" smtClean="0"/>
              <a:t>Network Concept builds upon the</a:t>
            </a:r>
          </a:p>
          <a:p>
            <a:pPr marL="0" indent="0">
              <a:buNone/>
            </a:pPr>
            <a:r>
              <a:rPr lang="en-US" dirty="0" smtClean="0"/>
              <a:t>existing and Constrained Long</a:t>
            </a:r>
          </a:p>
          <a:p>
            <a:pPr marL="0" indent="0">
              <a:buNone/>
            </a:pPr>
            <a:r>
              <a:rPr lang="en-US" dirty="0" smtClean="0"/>
              <a:t>Range Plan (CLRP) transit</a:t>
            </a:r>
          </a:p>
          <a:p>
            <a:pPr marL="0" indent="0">
              <a:buNone/>
            </a:pPr>
            <a:r>
              <a:rPr lang="en-US" dirty="0" smtClean="0"/>
              <a:t>investments to create an</a:t>
            </a:r>
          </a:p>
          <a:p>
            <a:pPr marL="0" indent="0">
              <a:buNone/>
            </a:pPr>
            <a:r>
              <a:rPr lang="en-US" dirty="0" smtClean="0"/>
              <a:t>interconnected network of </a:t>
            </a:r>
          </a:p>
          <a:p>
            <a:pPr marL="0" indent="0">
              <a:buNone/>
            </a:pPr>
            <a:r>
              <a:rPr lang="en-US" dirty="0" smtClean="0"/>
              <a:t>commuter and destination corridors,</a:t>
            </a:r>
          </a:p>
          <a:p>
            <a:pPr marL="0" indent="0">
              <a:buNone/>
            </a:pPr>
            <a:r>
              <a:rPr lang="en-US" dirty="0" smtClean="0"/>
              <a:t>supported by connecting express bus routes.</a:t>
            </a:r>
          </a:p>
          <a:p>
            <a:pPr marL="0" indent="0">
              <a:buNone/>
            </a:pPr>
            <a:r>
              <a:rPr lang="en-US" dirty="0" smtClean="0"/>
              <a:t>Quality Transit Network Concept</a:t>
            </a:r>
          </a:p>
          <a:p>
            <a:pPr marL="0" indent="0">
              <a:buNone/>
            </a:pPr>
            <a:r>
              <a:rPr lang="en-US" dirty="0" smtClean="0"/>
              <a:t>builds upon the existing and</a:t>
            </a:r>
          </a:p>
          <a:p>
            <a:pPr marL="0" indent="0">
              <a:buNone/>
            </a:pPr>
            <a:r>
              <a:rPr lang="en-US" dirty="0" smtClean="0"/>
              <a:t>Constrained Long Range Plan (CLRP)</a:t>
            </a:r>
          </a:p>
          <a:p>
            <a:pPr marL="0" indent="0">
              <a:buNone/>
            </a:pPr>
            <a:r>
              <a:rPr lang="en-US" dirty="0" smtClean="0"/>
              <a:t>transit investments to create an</a:t>
            </a:r>
          </a:p>
          <a:p>
            <a:pPr marL="0" indent="0">
              <a:buNone/>
            </a:pPr>
            <a:r>
              <a:rPr lang="en-US" dirty="0" smtClean="0"/>
              <a:t>Interconnected network of</a:t>
            </a:r>
          </a:p>
          <a:p>
            <a:pPr marL="0" indent="0">
              <a:buNone/>
            </a:pPr>
            <a:r>
              <a:rPr lang="en-US" dirty="0" smtClean="0"/>
              <a:t>commuter and destination corridors,</a:t>
            </a:r>
          </a:p>
          <a:p>
            <a:pPr marL="0" indent="0">
              <a:buNone/>
            </a:pPr>
            <a:r>
              <a:rPr lang="en-US" dirty="0" smtClean="0"/>
              <a:t>supported by connecting</a:t>
            </a:r>
          </a:p>
          <a:p>
            <a:pPr marL="0" indent="0">
              <a:buNone/>
            </a:pPr>
            <a:r>
              <a:rPr lang="en-US" dirty="0" smtClean="0"/>
              <a:t>express bus routes.</a:t>
            </a:r>
            <a:endParaRPr lang="en-US" dirty="0"/>
          </a:p>
        </p:txBody>
      </p:sp>
      <p:pic>
        <p:nvPicPr>
          <p:cNvPr id="1026" name="Picture 2" descr="C:\Users\lwolf1\Pictures\hqtnc_map_600px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53896"/>
            <a:ext cx="3596495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8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28 Corridor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676400"/>
            <a:ext cx="39243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8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79128"/>
              </p:ext>
            </p:extLst>
          </p:nvPr>
        </p:nvGraphicFramePr>
        <p:xfrm>
          <a:off x="2209800" y="53780"/>
          <a:ext cx="5257799" cy="680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53780"/>
                        <a:ext cx="5257799" cy="6804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2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760460"/>
              </p:ext>
            </p:extLst>
          </p:nvPr>
        </p:nvGraphicFramePr>
        <p:xfrm>
          <a:off x="2057400" y="0"/>
          <a:ext cx="529887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0"/>
                        <a:ext cx="529887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38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56695"/>
              </p:ext>
            </p:extLst>
          </p:nvPr>
        </p:nvGraphicFramePr>
        <p:xfrm>
          <a:off x="2286000" y="0"/>
          <a:ext cx="5257800" cy="68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0"/>
                        <a:ext cx="5257800" cy="68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46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469603"/>
              </p:ext>
            </p:extLst>
          </p:nvPr>
        </p:nvGraphicFramePr>
        <p:xfrm>
          <a:off x="2133600" y="0"/>
          <a:ext cx="529887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0"/>
                        <a:ext cx="529887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9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163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PowerPoint Presentation</vt:lpstr>
      <vt:lpstr>Proposed Transit Network Concept</vt:lpstr>
      <vt:lpstr>Route 28 Corridor</vt:lpstr>
      <vt:lpstr>PowerPoint Presentation</vt:lpstr>
      <vt:lpstr>PowerPoint Presentation</vt:lpstr>
      <vt:lpstr>PowerPoint Presentation</vt:lpstr>
      <vt:lpstr>PowerPoint Presentation</vt:lpstr>
    </vt:vector>
  </TitlesOfParts>
  <Company>Fairfax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Wolfenstein, Leonard</dc:creator>
  <cp:lastModifiedBy>ASQ 0511 Webmaster</cp:lastModifiedBy>
  <cp:revision>7</cp:revision>
  <dcterms:created xsi:type="dcterms:W3CDTF">2014-11-19T18:16:55Z</dcterms:created>
  <dcterms:modified xsi:type="dcterms:W3CDTF">2014-11-20T01:31:41Z</dcterms:modified>
</cp:coreProperties>
</file>