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85" r:id="rId5"/>
    <p:sldId id="258" r:id="rId6"/>
    <p:sldId id="286" r:id="rId7"/>
    <p:sldId id="287" r:id="rId8"/>
    <p:sldId id="284" r:id="rId9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2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105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2" name="Rectangle 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7788" y="77788"/>
            <a:ext cx="66992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pic>
        <p:nvPicPr>
          <p:cNvPr id="33795" name="Picture 7" descr="CoSeal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23825"/>
            <a:ext cx="6540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1135063" y="279400"/>
            <a:ext cx="34607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2000">
                <a:latin typeface="Times New Roman" charset="0"/>
              </a:rPr>
              <a:t>County of Fairfax, Virginia</a:t>
            </a:r>
            <a:endParaRPr lang="en-US" smtClean="0"/>
          </a:p>
        </p:txBody>
      </p:sp>
      <p:sp>
        <p:nvSpPr>
          <p:cNvPr id="13317" name="Line 9"/>
          <p:cNvSpPr>
            <a:spLocks noChangeShapeType="1"/>
          </p:cNvSpPr>
          <p:nvPr/>
        </p:nvSpPr>
        <p:spPr bwMode="auto">
          <a:xfrm>
            <a:off x="1169988" y="619125"/>
            <a:ext cx="5607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3177" tIns="46589" rIns="93177" bIns="46589"/>
          <a:lstStyle/>
          <a:p>
            <a:pPr>
              <a:defRPr/>
            </a:pPr>
            <a:endParaRPr lang="en-US">
              <a:ea typeface="ＭＳ Ｐゴシック" charset="0"/>
              <a:cs typeface="Arial" charset="0"/>
            </a:endParaRPr>
          </a:p>
        </p:txBody>
      </p:sp>
      <p:sp>
        <p:nvSpPr>
          <p:cNvPr id="13318" name="Rectangle 10"/>
          <p:cNvSpPr>
            <a:spLocks noChangeArrowheads="1"/>
          </p:cNvSpPr>
          <p:nvPr/>
        </p:nvSpPr>
        <p:spPr bwMode="auto">
          <a:xfrm>
            <a:off x="311150" y="8599488"/>
            <a:ext cx="296068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3177" tIns="46589" rIns="93177" bIns="46589"/>
          <a:lstStyle/>
          <a:p>
            <a:pPr algn="l">
              <a:defRPr/>
            </a:pPr>
            <a:r>
              <a:rPr lang="en-US" sz="1000">
                <a:ea typeface="ＭＳ Ｐゴシック" charset="0"/>
                <a:cs typeface="Arial" charset="0"/>
              </a:rPr>
              <a:t>Department of Transportation</a:t>
            </a:r>
          </a:p>
          <a:p>
            <a:pPr algn="l">
              <a:defRPr/>
            </a:pPr>
            <a:endParaRPr lang="en-US" sz="1000">
              <a:ea typeface="ＭＳ Ｐゴシック" charset="0"/>
              <a:cs typeface="Arial" charset="0"/>
            </a:endParaRPr>
          </a:p>
          <a:p>
            <a:pPr algn="l">
              <a:defRPr/>
            </a:pPr>
            <a:endParaRPr lang="en-US" sz="1000">
              <a:ea typeface="ＭＳ Ｐゴシック" charset="0"/>
              <a:cs typeface="Arial" charset="0"/>
            </a:endParaRPr>
          </a:p>
        </p:txBody>
      </p:sp>
      <p:pic>
        <p:nvPicPr>
          <p:cNvPr id="33799" name="Picture 11" descr="logo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13" y="8677275"/>
            <a:ext cx="1019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Line 12"/>
          <p:cNvSpPr>
            <a:spLocks noChangeShapeType="1"/>
          </p:cNvSpPr>
          <p:nvPr/>
        </p:nvSpPr>
        <p:spPr bwMode="auto">
          <a:xfrm>
            <a:off x="388938" y="8599488"/>
            <a:ext cx="6075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3177" tIns="46589" rIns="93177" bIns="46589"/>
          <a:lstStyle/>
          <a:p>
            <a:pPr>
              <a:defRPr/>
            </a:pPr>
            <a:endParaRPr lang="en-US">
              <a:ea typeface="ＭＳ Ｐゴシック" charset="0"/>
              <a:cs typeface="Arial" charset="0"/>
            </a:endParaRPr>
          </a:p>
        </p:txBody>
      </p:sp>
      <p:sp>
        <p:nvSpPr>
          <p:cNvPr id="13321" name="Text Box 14"/>
          <p:cNvSpPr txBox="1">
            <a:spLocks noChangeArrowheads="1"/>
          </p:cNvSpPr>
          <p:nvPr/>
        </p:nvSpPr>
        <p:spPr bwMode="auto">
          <a:xfrm>
            <a:off x="3038475" y="8815388"/>
            <a:ext cx="7778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3177" tIns="46589" rIns="93177" bIns="465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35EDF224-A7AD-4606-A127-E06C34632C6D}" type="slidenum">
              <a:rPr lang="en-US" altLang="en-US" sz="1000" smtClean="0">
                <a:cs typeface="Arial" pitchFamily="34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661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7788" y="0"/>
            <a:ext cx="66992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</p:txBody>
      </p:sp>
      <p:sp>
        <p:nvSpPr>
          <p:cNvPr id="11267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4288" y="852488"/>
            <a:ext cx="4441825" cy="3330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02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pic>
        <p:nvPicPr>
          <p:cNvPr id="32773" name="Picture 8" descr="logo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13" y="8677275"/>
            <a:ext cx="1019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5" descr="CoSeal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23825"/>
            <a:ext cx="6540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17"/>
          <p:cNvSpPr txBox="1">
            <a:spLocks noChangeArrowheads="1"/>
          </p:cNvSpPr>
          <p:nvPr/>
        </p:nvSpPr>
        <p:spPr bwMode="auto">
          <a:xfrm>
            <a:off x="1135063" y="279400"/>
            <a:ext cx="34607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2000" smtClean="0">
                <a:latin typeface="Times New Roman" charset="0"/>
              </a:rPr>
              <a:t>County of Fairfax, Virginia</a:t>
            </a:r>
            <a:endParaRPr lang="en-US" smtClean="0"/>
          </a:p>
        </p:txBody>
      </p:sp>
      <p:sp>
        <p:nvSpPr>
          <p:cNvPr id="11272" name="Line 20"/>
          <p:cNvSpPr>
            <a:spLocks noChangeShapeType="1"/>
          </p:cNvSpPr>
          <p:nvPr/>
        </p:nvSpPr>
        <p:spPr bwMode="auto">
          <a:xfrm>
            <a:off x="1169988" y="619125"/>
            <a:ext cx="5607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3177" tIns="46589" rIns="93177" bIns="46589"/>
          <a:lstStyle/>
          <a:p>
            <a:pPr>
              <a:defRPr/>
            </a:pPr>
            <a:endParaRPr lang="en-US">
              <a:ea typeface="ＭＳ Ｐゴシック" charset="0"/>
              <a:cs typeface="Arial" charset="0"/>
            </a:endParaRPr>
          </a:p>
        </p:txBody>
      </p:sp>
      <p:sp>
        <p:nvSpPr>
          <p:cNvPr id="11273" name="Line 21"/>
          <p:cNvSpPr>
            <a:spLocks noChangeShapeType="1"/>
          </p:cNvSpPr>
          <p:nvPr/>
        </p:nvSpPr>
        <p:spPr bwMode="auto">
          <a:xfrm>
            <a:off x="388938" y="8599488"/>
            <a:ext cx="6075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3177" tIns="46589" rIns="93177" bIns="46589"/>
          <a:lstStyle/>
          <a:p>
            <a:pPr>
              <a:defRPr/>
            </a:pPr>
            <a:endParaRPr lang="en-US">
              <a:ea typeface="ＭＳ Ｐゴシック" charset="0"/>
              <a:cs typeface="Arial" charset="0"/>
            </a:endParaRPr>
          </a:p>
        </p:txBody>
      </p:sp>
      <p:sp>
        <p:nvSpPr>
          <p:cNvPr id="11274" name="Rectangle 22"/>
          <p:cNvSpPr>
            <a:spLocks noChangeArrowheads="1"/>
          </p:cNvSpPr>
          <p:nvPr/>
        </p:nvSpPr>
        <p:spPr bwMode="auto">
          <a:xfrm>
            <a:off x="311150" y="8599488"/>
            <a:ext cx="296068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3177" tIns="46589" rIns="93177" bIns="46589"/>
          <a:lstStyle/>
          <a:p>
            <a:pPr algn="l">
              <a:defRPr/>
            </a:pPr>
            <a:r>
              <a:rPr lang="en-US" sz="1000">
                <a:ea typeface="ＭＳ Ｐゴシック" charset="0"/>
                <a:cs typeface="Arial" charset="0"/>
              </a:rPr>
              <a:t>Department of Transportation</a:t>
            </a:r>
          </a:p>
          <a:p>
            <a:pPr algn="l">
              <a:defRPr/>
            </a:pPr>
            <a:endParaRPr lang="en-US" sz="1000">
              <a:ea typeface="ＭＳ Ｐゴシック" charset="0"/>
              <a:cs typeface="Arial" charset="0"/>
            </a:endParaRPr>
          </a:p>
          <a:p>
            <a:pPr algn="l">
              <a:defRPr/>
            </a:pPr>
            <a:endParaRPr lang="en-US" sz="1000">
              <a:ea typeface="ＭＳ Ｐゴシック" charset="0"/>
              <a:cs typeface="Arial" charset="0"/>
            </a:endParaRPr>
          </a:p>
        </p:txBody>
      </p:sp>
      <p:sp>
        <p:nvSpPr>
          <p:cNvPr id="11275" name="Text Box 24"/>
          <p:cNvSpPr txBox="1">
            <a:spLocks noChangeArrowheads="1"/>
          </p:cNvSpPr>
          <p:nvPr/>
        </p:nvSpPr>
        <p:spPr bwMode="auto">
          <a:xfrm>
            <a:off x="3038475" y="8815388"/>
            <a:ext cx="7778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3177" tIns="46589" rIns="93177" bIns="465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F19E3605-1F3B-4354-A2A9-9CB9DEB526CF}" type="slidenum">
              <a:rPr lang="en-US" altLang="en-US" sz="1000" smtClean="0">
                <a:cs typeface="Arial" pitchFamily="34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37873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oSealColo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6397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 userDrawn="1"/>
        </p:nvSpPr>
        <p:spPr bwMode="auto">
          <a:xfrm>
            <a:off x="1185863" y="381000"/>
            <a:ext cx="338613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2000" smtClean="0">
                <a:latin typeface="Times New Roman" charset="0"/>
              </a:rPr>
              <a:t>County of Fairfax, Virginia</a:t>
            </a:r>
            <a:endParaRPr lang="en-US" smtClean="0"/>
          </a:p>
        </p:txBody>
      </p:sp>
      <p:sp>
        <p:nvSpPr>
          <p:cNvPr id="6" name="Line 5"/>
          <p:cNvSpPr>
            <a:spLocks noChangeShapeType="1"/>
          </p:cNvSpPr>
          <p:nvPr userDrawn="1"/>
        </p:nvSpPr>
        <p:spPr bwMode="auto">
          <a:xfrm>
            <a:off x="1220788" y="762000"/>
            <a:ext cx="7313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pic>
        <p:nvPicPr>
          <p:cNvPr id="8" name="Picture 14" descr="FCDOT-Logo_COLOR_3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913" y="6248400"/>
            <a:ext cx="1004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:\Logos\Connector_179-115_0613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270625"/>
            <a:ext cx="6778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295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en-US"/>
              <a:t>Department of Transportation </a:t>
            </a:r>
          </a:p>
          <a:p>
            <a:pPr algn="ctr"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446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 algn="l">
              <a:defRPr/>
            </a:pPr>
            <a:r>
              <a:rPr lang="en-US" altLang="en-US"/>
              <a:t>Department of Transportation </a:t>
            </a:r>
          </a:p>
          <a:p>
            <a:pPr>
              <a:defRPr/>
            </a:pPr>
            <a:fld id="{2F12E0D6-C579-40BC-99A8-853E2CC647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544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0"/>
            <a:ext cx="2057400" cy="5364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0"/>
            <a:ext cx="6019800" cy="5364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 algn="l">
              <a:defRPr/>
            </a:pPr>
            <a:r>
              <a:rPr lang="en-US" altLang="en-US"/>
              <a:t>Department of Transportation </a:t>
            </a:r>
          </a:p>
          <a:p>
            <a:pPr>
              <a:defRPr/>
            </a:pPr>
            <a:fld id="{4CF90AD5-7008-4436-B0A2-1F650DAE43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09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Logos\Connector_179-115_061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270625"/>
            <a:ext cx="6778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algn="l">
              <a:defRPr/>
            </a:pPr>
            <a:r>
              <a:rPr lang="en-US" altLang="en-US"/>
              <a:t>Department of Transportation </a:t>
            </a:r>
          </a:p>
          <a:p>
            <a:pPr>
              <a:defRPr/>
            </a:pPr>
            <a:fld id="{C9E3B80C-2EFC-4F45-93A5-FBB8424794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8761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 algn="l">
              <a:defRPr/>
            </a:pPr>
            <a:r>
              <a:rPr lang="en-US" altLang="en-US"/>
              <a:t>Department of Transportation </a:t>
            </a:r>
          </a:p>
          <a:p>
            <a:pPr>
              <a:defRPr/>
            </a:pPr>
            <a:fld id="{5E6F5006-CF18-44EB-956C-58D06F81C5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3678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 algn="l">
              <a:defRPr/>
            </a:pPr>
            <a:r>
              <a:rPr lang="en-US" altLang="en-US"/>
              <a:t>Department of Transportation </a:t>
            </a:r>
          </a:p>
          <a:p>
            <a:pPr>
              <a:defRPr/>
            </a:pPr>
            <a:fld id="{64E04D17-79B6-4579-A8E0-636A7E64E6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6063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 algn="l">
              <a:defRPr/>
            </a:pPr>
            <a:r>
              <a:rPr lang="en-US" altLang="en-US"/>
              <a:t>Department of Transportation </a:t>
            </a:r>
          </a:p>
          <a:p>
            <a:pPr>
              <a:defRPr/>
            </a:pPr>
            <a:fld id="{07BBA67F-1FFA-4197-84B4-801F599FB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410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 algn="l">
              <a:defRPr/>
            </a:pPr>
            <a:r>
              <a:rPr lang="en-US" altLang="en-US"/>
              <a:t>Department of Transportation </a:t>
            </a:r>
          </a:p>
          <a:p>
            <a:pPr>
              <a:defRPr/>
            </a:pPr>
            <a:fld id="{CE1917B7-93F8-434C-B80B-D61B872BC7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605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 algn="l">
              <a:defRPr/>
            </a:pPr>
            <a:r>
              <a:rPr lang="en-US" altLang="en-US"/>
              <a:t>Department of Transportation </a:t>
            </a:r>
          </a:p>
          <a:p>
            <a:pPr>
              <a:defRPr/>
            </a:pPr>
            <a:fld id="{0B0990DA-6091-4BAD-99EC-C06A3B2C49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010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 algn="l">
              <a:defRPr/>
            </a:pPr>
            <a:r>
              <a:rPr lang="en-US" altLang="en-US"/>
              <a:t>Department of Transportation </a:t>
            </a:r>
          </a:p>
          <a:p>
            <a:pPr>
              <a:defRPr/>
            </a:pPr>
            <a:fld id="{18EDB767-FC0D-4826-9EB4-E8EBA7097A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41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 algn="l">
              <a:defRPr/>
            </a:pPr>
            <a:r>
              <a:rPr lang="en-US" altLang="en-US"/>
              <a:t>Department of Transportation </a:t>
            </a:r>
          </a:p>
          <a:p>
            <a:pPr>
              <a:defRPr/>
            </a:pPr>
            <a:fld id="{01F9E08C-A2C0-4F28-ACD1-DBA93EA4A3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12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CoSealColo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6397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Box 19"/>
          <p:cNvSpPr txBox="1">
            <a:spLocks noChangeArrowheads="1"/>
          </p:cNvSpPr>
          <p:nvPr userDrawn="1"/>
        </p:nvSpPr>
        <p:spPr bwMode="auto">
          <a:xfrm>
            <a:off x="1185863" y="381000"/>
            <a:ext cx="338613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2000" smtClean="0">
                <a:latin typeface="Times New Roman" charset="0"/>
              </a:rPr>
              <a:t>County of Fairfax, Virginia</a:t>
            </a:r>
            <a:endParaRPr lang="en-US" smtClean="0"/>
          </a:p>
        </p:txBody>
      </p:sp>
      <p:sp>
        <p:nvSpPr>
          <p:cNvPr id="1028" name="Line 20"/>
          <p:cNvSpPr>
            <a:spLocks noChangeShapeType="1"/>
          </p:cNvSpPr>
          <p:nvPr userDrawn="1"/>
        </p:nvSpPr>
        <p:spPr bwMode="auto">
          <a:xfrm>
            <a:off x="1220788" y="762000"/>
            <a:ext cx="7466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29" name="Line 22"/>
          <p:cNvSpPr>
            <a:spLocks noChangeShapeType="1"/>
          </p:cNvSpPr>
          <p:nvPr userDrawn="1"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0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2" name="Picture 29" descr="FCDOT-Logo_COLOR_30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913" y="6248400"/>
            <a:ext cx="1004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45225"/>
            <a:ext cx="8229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Department of Transportation </a:t>
            </a:r>
          </a:p>
          <a:p>
            <a:pPr algn="ctr">
              <a:defRPr/>
            </a:pPr>
            <a:fld id="{C31EE410-616A-46E8-AD5A-CE5845D7D4EB}" type="slidenum">
              <a:rPr lang="en-US" altLang="en-US"/>
              <a:pPr algn="ctr"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1"/>
          <a:stretch>
            <a:fillRect/>
          </a:stretch>
        </p:blipFill>
        <p:spPr bwMode="auto">
          <a:xfrm>
            <a:off x="4267200" y="1066800"/>
            <a:ext cx="4524375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defRPr/>
            </a:pPr>
            <a:r>
              <a:rPr lang="en-US" altLang="en-US" sz="1400" smtClean="0"/>
              <a:t>Department of Transportation </a:t>
            </a:r>
          </a:p>
          <a:p>
            <a:pPr eaLnBrk="1" hangingPunct="1">
              <a:defRPr/>
            </a:pPr>
            <a:fld id="{D281A08B-7807-468B-BC98-8EFF32ABE661}" type="slidenum">
              <a:rPr lang="en-US" altLang="en-US" sz="1400" smtClean="0"/>
              <a:pPr eaLnBrk="1" hangingPunct="1">
                <a:defRPr/>
              </a:pPr>
              <a:t>1</a:t>
            </a:fld>
            <a:endParaRPr lang="en-US" altLang="en-US" sz="1400" smtClean="0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4191000" cy="2286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3200" b="1" dirty="0" smtClean="0">
                <a:ea typeface="ＭＳ Ｐゴシック" pitchFamily="34" charset="-128"/>
              </a:rPr>
              <a:t>January 2015 Service Change</a:t>
            </a:r>
            <a:br>
              <a:rPr lang="en-US" altLang="en-US" sz="3200" b="1" dirty="0" smtClean="0">
                <a:ea typeface="ＭＳ Ｐゴシック" pitchFamily="34" charset="-128"/>
              </a:rPr>
            </a:br>
            <a:r>
              <a:rPr lang="en-US" altLang="en-US" sz="2400" b="1" dirty="0" smtClean="0">
                <a:ea typeface="ＭＳ Ｐゴシック" pitchFamily="34" charset="-128"/>
              </a:rPr>
              <a:t>Route 929 – Centreville Rd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800600" y="198438"/>
            <a:ext cx="38862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3200" b="1" i="1" kern="0" dirty="0" smtClean="0"/>
          </a:p>
        </p:txBody>
      </p:sp>
      <p:sp>
        <p:nvSpPr>
          <p:cNvPr id="26630" name="Oval 5"/>
          <p:cNvSpPr>
            <a:spLocks noChangeArrowheads="1"/>
          </p:cNvSpPr>
          <p:nvPr/>
        </p:nvSpPr>
        <p:spPr bwMode="auto">
          <a:xfrm>
            <a:off x="4797425" y="2562225"/>
            <a:ext cx="1946275" cy="2619375"/>
          </a:xfrm>
          <a:prstGeom prst="ellipse">
            <a:avLst/>
          </a:prstGeom>
          <a:noFill/>
          <a:ln w="254000">
            <a:solidFill>
              <a:srgbClr val="FFC000">
                <a:alpha val="79999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990600" y="3611562"/>
            <a:ext cx="3352800" cy="157003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Buses will serve Park Center Drive and </a:t>
            </a:r>
            <a:r>
              <a:rPr lang="en-US" altLang="en-US" sz="2400" b="1" dirty="0" err="1"/>
              <a:t>Towerview</a:t>
            </a:r>
            <a:r>
              <a:rPr lang="en-US" altLang="en-US" sz="2400" b="1" dirty="0"/>
              <a:t> Road via </a:t>
            </a:r>
            <a:r>
              <a:rPr lang="en-US" altLang="en-US" sz="2400" b="1" dirty="0" err="1"/>
              <a:t>McLearen</a:t>
            </a:r>
            <a:r>
              <a:rPr lang="en-US" altLang="en-US" sz="2400" b="1" dirty="0"/>
              <a:t> Road</a:t>
            </a:r>
          </a:p>
        </p:txBody>
      </p:sp>
    </p:spTree>
    <p:extLst>
      <p:ext uri="{BB962C8B-B14F-4D97-AF65-F5344CB8AC3E}">
        <p14:creationId xmlns:p14="http://schemas.microsoft.com/office/powerpoint/2010/main" val="180897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defRPr/>
            </a:pPr>
            <a:r>
              <a:rPr lang="en-US" altLang="en-US" sz="1400" smtClean="0"/>
              <a:t>Department of Transportation </a:t>
            </a:r>
          </a:p>
          <a:p>
            <a:pPr eaLnBrk="1" hangingPunct="1">
              <a:defRPr/>
            </a:pPr>
            <a:fld id="{352F584D-7587-4F4B-9C21-5E3D3C1FD2D5}" type="slidenum">
              <a:rPr lang="en-US" altLang="en-US" sz="1400" smtClean="0"/>
              <a:pPr eaLnBrk="1" hangingPunct="1">
                <a:defRPr/>
              </a:pPr>
              <a:t>2</a:t>
            </a:fld>
            <a:endParaRPr lang="en-US" altLang="en-US" sz="1400" smtClean="0"/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Fairfax Connector</a:t>
            </a:r>
            <a:endParaRPr lang="en-US" dirty="0"/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038600"/>
          </a:xfrm>
        </p:spPr>
        <p:txBody>
          <a:bodyPr/>
          <a:lstStyle/>
          <a:p>
            <a:pPr lvl="0"/>
            <a:r>
              <a:rPr lang="en-US" dirty="0" smtClean="0"/>
              <a:t>FY </a:t>
            </a:r>
            <a:r>
              <a:rPr lang="en-US" dirty="0"/>
              <a:t>2016 proposed service changes (subject to funding availability)</a:t>
            </a:r>
          </a:p>
          <a:p>
            <a:pPr lvl="1"/>
            <a:r>
              <a:rPr lang="en-US" dirty="0"/>
              <a:t>Implement new 624 (Fair Lakes) and 634 (</a:t>
            </a:r>
            <a:r>
              <a:rPr lang="en-US" dirty="0" err="1"/>
              <a:t>Stringfellow</a:t>
            </a:r>
            <a:r>
              <a:rPr lang="en-US" dirty="0"/>
              <a:t> – </a:t>
            </a:r>
            <a:r>
              <a:rPr lang="en-US" dirty="0" smtClean="0"/>
              <a:t>Vienna)</a:t>
            </a:r>
            <a:endParaRPr lang="en-US" dirty="0"/>
          </a:p>
          <a:p>
            <a:pPr lvl="1"/>
            <a:r>
              <a:rPr lang="en-US" dirty="0"/>
              <a:t>Implement off-peak and weekend service on existing 621, 630, 640, and </a:t>
            </a:r>
            <a:r>
              <a:rPr lang="en-US" dirty="0" smtClean="0"/>
              <a:t>650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Fairfax Connector Route 624 – Fair Lakes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en-US" smtClean="0"/>
              <a:t>Department of Transportation </a:t>
            </a:r>
          </a:p>
          <a:p>
            <a:pPr>
              <a:defRPr/>
            </a:pPr>
            <a:fld id="{C9E3B80C-2EFC-4F45-93A5-FBB8424794ED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23" y="1600200"/>
            <a:ext cx="709415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21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143000"/>
          </a:xfrm>
        </p:spPr>
        <p:txBody>
          <a:bodyPr/>
          <a:lstStyle/>
          <a:p>
            <a:r>
              <a:rPr lang="en-US" sz="3200" dirty="0"/>
              <a:t>Fairfax Connector Route </a:t>
            </a:r>
            <a:r>
              <a:rPr lang="en-US" sz="3200" dirty="0" smtClean="0"/>
              <a:t>634 – Vienna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en-US" smtClean="0"/>
              <a:t>Department of Transportation </a:t>
            </a:r>
          </a:p>
          <a:p>
            <a:pPr>
              <a:defRPr/>
            </a:pPr>
            <a:fld id="{C9E3B80C-2EFC-4F45-93A5-FBB8424794ED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6997533" cy="443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729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defRPr/>
            </a:pPr>
            <a:r>
              <a:rPr lang="en-US" altLang="en-US" sz="1400" smtClean="0"/>
              <a:t>Department of Transportation </a:t>
            </a:r>
          </a:p>
          <a:p>
            <a:pPr eaLnBrk="1" hangingPunct="1">
              <a:defRPr/>
            </a:pPr>
            <a:fld id="{C7EAEEEB-8AF3-4BCC-843E-930A8E4125AF}" type="slidenum">
              <a:rPr lang="en-US" altLang="en-US" sz="1400" smtClean="0"/>
              <a:pPr eaLnBrk="1" hangingPunct="1">
                <a:defRPr/>
              </a:pPr>
              <a:t>5</a:t>
            </a:fld>
            <a:endParaRPr lang="en-US" altLang="en-US" sz="1400" smtClean="0"/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Comprehensive Transit Plan</a:t>
            </a:r>
            <a:endParaRPr lang="en-US" dirty="0"/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39957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10-year </a:t>
            </a:r>
            <a:r>
              <a:rPr lang="en-US" dirty="0"/>
              <a:t>bus plan 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Will update the 2009 Transit Development Plan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Development of service planning recommendations is under way</a:t>
            </a:r>
          </a:p>
          <a:p>
            <a:pPr lvl="1" eaLnBrk="1" hangingPunct="1">
              <a:defRPr/>
            </a:pPr>
            <a:r>
              <a:rPr lang="en-US" dirty="0"/>
              <a:t>Recommendations will be presented to public in spring 2015 (currently scheduled for April – May)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CDOT">
  <a:themeElements>
    <a:clrScheme name="FCD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CDO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FCD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CD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CD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CD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CD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CD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CD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CD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CD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CD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CD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CD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4C7EE352D3D04F9918BDDE7358CDB2" ma:contentTypeVersion="1" ma:contentTypeDescription="Create a new document." ma:contentTypeScope="" ma:versionID="11cd61ff9261d6f13f40ed58b939f69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F79BA15-D0D9-46EE-9E56-09BAA074B6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FAFE5F-3449-4746-B06D-CF52E082A7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4FC3A7-F9B7-4B49-9A46-CF2AB014904C}">
  <ds:schemaRefs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</TotalTime>
  <Words>129</Words>
  <Application>Microsoft Office PowerPoint</Application>
  <PresentationFormat>On-screen Show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FCDOT</vt:lpstr>
      <vt:lpstr>January 2015 Service Change Route 929 – Centreville Rd</vt:lpstr>
      <vt:lpstr>Fairfax Connector</vt:lpstr>
      <vt:lpstr>Fairfax Connector Route 624 – Fair Lakes</vt:lpstr>
      <vt:lpstr>Fairfax Connector Route 634 – Vienna</vt:lpstr>
      <vt:lpstr>Comprehensive Transit Plan</vt:lpstr>
    </vt:vector>
  </TitlesOfParts>
  <Company>Fairfax County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 Perfili</dc:creator>
  <cp:lastModifiedBy>ASQ 0511 Webmaster</cp:lastModifiedBy>
  <cp:revision>76</cp:revision>
  <cp:lastPrinted>2014-11-01T19:18:17Z</cp:lastPrinted>
  <dcterms:created xsi:type="dcterms:W3CDTF">2005-08-25T13:54:33Z</dcterms:created>
  <dcterms:modified xsi:type="dcterms:W3CDTF">2014-11-20T01:31:23Z</dcterms:modified>
</cp:coreProperties>
</file>