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drawings/drawing2.xml" ContentType="application/vnd.openxmlformats-officedocument.drawingml.chartshapes+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1.xml" ContentType="application/vnd.openxmlformats-officedocument.drawingml.diagramLayout+xml"/>
  <Default Extension="xlsx" ContentType="application/vnd.openxmlformats-officedocument.spreadsheetml.sheet"/>
  <Override PartName="/ppt/charts/chart3.xml" ContentType="application/vnd.openxmlformats-officedocument.drawingml.chart+xml"/>
  <Override PartName="/ppt/diagrams/data2.xml" ContentType="application/vnd.openxmlformats-officedocument.drawingml.diagramData+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notesSlides/notesSlide4.xml" ContentType="application/vnd.openxmlformats-officedocument.presentationml.notesSlide+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diagrams/layout3.xml" ContentType="application/vnd.openxmlformats-officedocument.drawingml.diagramLayout+xml"/>
  <Override PartName="/ppt/notesSlides/notesSlide9.xml" ContentType="application/vnd.openxmlformats-officedocument.presentationml.notesSlide+xml"/>
  <Override PartName="/ppt/charts/chart5.xml" ContentType="application/vnd.openxmlformats-officedocument.drawingml.char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diagrams/drawing1.xml" ContentType="application/vnd.ms-office.drawingml.diagramDrawing+xml"/>
  <Override PartName="/ppt/drawings/drawing1.xml" ContentType="application/vnd.openxmlformats-officedocument.drawingml.chartshap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711" r:id="rId3"/>
  </p:sldMasterIdLst>
  <p:notesMasterIdLst>
    <p:notesMasterId r:id="rId51"/>
  </p:notesMasterIdLst>
  <p:sldIdLst>
    <p:sldId id="278" r:id="rId4"/>
    <p:sldId id="257" r:id="rId5"/>
    <p:sldId id="258" r:id="rId6"/>
    <p:sldId id="276" r:id="rId7"/>
    <p:sldId id="310" r:id="rId8"/>
    <p:sldId id="259" r:id="rId9"/>
    <p:sldId id="260" r:id="rId10"/>
    <p:sldId id="261" r:id="rId11"/>
    <p:sldId id="273" r:id="rId12"/>
    <p:sldId id="279" r:id="rId13"/>
    <p:sldId id="265" r:id="rId14"/>
    <p:sldId id="264" r:id="rId15"/>
    <p:sldId id="267" r:id="rId16"/>
    <p:sldId id="268" r:id="rId17"/>
    <p:sldId id="266" r:id="rId18"/>
    <p:sldId id="272" r:id="rId19"/>
    <p:sldId id="269" r:id="rId20"/>
    <p:sldId id="270" r:id="rId21"/>
    <p:sldId id="271" r:id="rId22"/>
    <p:sldId id="280" r:id="rId23"/>
    <p:sldId id="285" r:id="rId24"/>
    <p:sldId id="307" r:id="rId25"/>
    <p:sldId id="274" r:id="rId26"/>
    <p:sldId id="299" r:id="rId27"/>
    <p:sldId id="275" r:id="rId28"/>
    <p:sldId id="303" r:id="rId29"/>
    <p:sldId id="311" r:id="rId30"/>
    <p:sldId id="300" r:id="rId31"/>
    <p:sldId id="304" r:id="rId32"/>
    <p:sldId id="286" r:id="rId33"/>
    <p:sldId id="287" r:id="rId34"/>
    <p:sldId id="288" r:id="rId35"/>
    <p:sldId id="282" r:id="rId36"/>
    <p:sldId id="290" r:id="rId37"/>
    <p:sldId id="291" r:id="rId38"/>
    <p:sldId id="292" r:id="rId39"/>
    <p:sldId id="293" r:id="rId40"/>
    <p:sldId id="294" r:id="rId41"/>
    <p:sldId id="295" r:id="rId42"/>
    <p:sldId id="296" r:id="rId43"/>
    <p:sldId id="297" r:id="rId44"/>
    <p:sldId id="309" r:id="rId45"/>
    <p:sldId id="301" r:id="rId46"/>
    <p:sldId id="302" r:id="rId47"/>
    <p:sldId id="289" r:id="rId48"/>
    <p:sldId id="308" r:id="rId49"/>
    <p:sldId id="305"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648" y="-90"/>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5.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sz="1000" b="0" i="0" u="none" strike="noStrike" baseline="0">
                <a:solidFill>
                  <a:srgbClr val="000000"/>
                </a:solidFill>
                <a:latin typeface="Calibri"/>
                <a:ea typeface="Calibri"/>
                <a:cs typeface="Calibri"/>
              </a:defRPr>
            </a:pPr>
            <a:endParaRPr lang="en-US" sz="3000" b="1" i="0" u="none" strike="noStrike" baseline="0">
              <a:solidFill>
                <a:srgbClr val="008000"/>
              </a:solidFill>
              <a:latin typeface="Arial"/>
              <a:cs typeface="Arial"/>
            </a:endParaRPr>
          </a:p>
          <a:p>
            <a:pPr>
              <a:defRPr sz="1000" b="0" i="0" u="none" strike="noStrike" baseline="0">
                <a:solidFill>
                  <a:srgbClr val="000000"/>
                </a:solidFill>
                <a:latin typeface="Calibri"/>
                <a:ea typeface="Calibri"/>
                <a:cs typeface="Calibri"/>
              </a:defRPr>
            </a:pPr>
            <a:r>
              <a:rPr lang="en-US" sz="1600" b="1" i="0" u="none" strike="noStrike" baseline="0">
                <a:solidFill>
                  <a:srgbClr val="008000"/>
                </a:solidFill>
                <a:latin typeface="Arial"/>
                <a:cs typeface="Arial"/>
              </a:rPr>
              <a:t>Five (5) Park Authority Funds</a:t>
            </a:r>
          </a:p>
          <a:p>
            <a:pPr>
              <a:defRPr sz="1000" b="0" i="0" u="none" strike="noStrike" baseline="0">
                <a:solidFill>
                  <a:srgbClr val="000000"/>
                </a:solidFill>
                <a:latin typeface="Calibri"/>
                <a:ea typeface="Calibri"/>
                <a:cs typeface="Calibri"/>
              </a:defRPr>
            </a:pPr>
            <a:r>
              <a:rPr lang="en-US" sz="1600" b="1" i="0" u="none" strike="noStrike" baseline="0">
                <a:solidFill>
                  <a:srgbClr val="008000"/>
                </a:solidFill>
                <a:latin typeface="Arial"/>
                <a:cs typeface="Arial"/>
              </a:rPr>
              <a:t>FY15 Total Revised Budget* $191M</a:t>
            </a:r>
          </a:p>
          <a:p>
            <a:pPr>
              <a:defRPr sz="1000" b="0" i="0" u="none" strike="noStrike" baseline="0">
                <a:solidFill>
                  <a:srgbClr val="000000"/>
                </a:solidFill>
                <a:latin typeface="Calibri"/>
                <a:ea typeface="Calibri"/>
                <a:cs typeface="Calibri"/>
              </a:defRPr>
            </a:pPr>
            <a:r>
              <a:rPr lang="en-US" sz="800" b="1" i="0" u="none" strike="noStrike" baseline="0">
                <a:solidFill>
                  <a:srgbClr val="008000"/>
                </a:solidFill>
                <a:latin typeface="Arial"/>
                <a:cs typeface="Arial"/>
              </a:rPr>
              <a:t>(*Pending BoS approval on 4/21/15)</a:t>
            </a:r>
          </a:p>
        </c:rich>
      </c:tx>
      <c:layout>
        <c:manualLayout>
          <c:xMode val="edge"/>
          <c:yMode val="edge"/>
          <c:x val="0.25392585730705236"/>
          <c:y val="5.249343832020999E-3"/>
        </c:manualLayout>
      </c:layout>
      <c:overlay val="1"/>
    </c:title>
    <c:view3D>
      <c:rotX val="30"/>
      <c:perspective val="30"/>
    </c:view3D>
    <c:plotArea>
      <c:layout>
        <c:manualLayout>
          <c:layoutTarget val="inner"/>
          <c:xMode val="edge"/>
          <c:yMode val="edge"/>
          <c:x val="0.23439503588063054"/>
          <c:y val="0.26820680517635015"/>
          <c:w val="0.44416230485640168"/>
          <c:h val="0.68570167311502572"/>
        </c:manualLayout>
      </c:layout>
      <c:pie3DChart>
        <c:varyColors val="1"/>
        <c:ser>
          <c:idx val="0"/>
          <c:order val="0"/>
          <c:explosion val="13"/>
          <c:dPt>
            <c:idx val="0"/>
          </c:dPt>
          <c:dPt>
            <c:idx val="1"/>
          </c:dPt>
          <c:dPt>
            <c:idx val="2"/>
          </c:dPt>
          <c:dPt>
            <c:idx val="3"/>
          </c:dPt>
          <c:dPt>
            <c:idx val="4"/>
          </c:dPt>
          <c:dLbls>
            <c:dLbl>
              <c:idx val="0"/>
              <c:layout>
                <c:manualLayout>
                  <c:x val="4.1998998680078212E-2"/>
                  <c:y val="-5.6601784901272024E-2"/>
                </c:manualLayout>
              </c:layout>
              <c:tx>
                <c:rich>
                  <a:bodyPr/>
                  <a:lstStyle/>
                  <a:p>
                    <a:r>
                      <a:rPr lang="en-US"/>
                      <a:t>General Fund (10001), 12.3 %</a:t>
                    </a:r>
                  </a:p>
                </c:rich>
              </c:tx>
              <c:dLblPos val="bestFit"/>
              <c:extLst>
                <c:ext xmlns:c15="http://schemas.microsoft.com/office/drawing/2012/chart" uri="{CE6537A1-D6FC-4f65-9D91-7224C49458BB}"/>
              </c:extLst>
            </c:dLbl>
            <c:dLbl>
              <c:idx val="1"/>
              <c:layout>
                <c:manualLayout>
                  <c:x val="4.4440550422526676E-2"/>
                  <c:y val="4.8037706003204582E-2"/>
                </c:manualLayout>
              </c:layout>
              <c:tx>
                <c:rich>
                  <a:bodyPr/>
                  <a:lstStyle/>
                  <a:p>
                    <a:r>
                      <a:rPr lang="en-US"/>
                      <a:t>Park Revenue &amp; Operating Fund (80000), 23.4%</a:t>
                    </a:r>
                  </a:p>
                </c:rich>
              </c:tx>
              <c:dLblPos val="bestFit"/>
              <c:extLst>
                <c:ext xmlns:c15="http://schemas.microsoft.com/office/drawing/2012/chart" uri="{CE6537A1-D6FC-4f65-9D91-7224C49458BB}"/>
              </c:extLst>
            </c:dLbl>
            <c:dLbl>
              <c:idx val="2"/>
              <c:layout>
                <c:manualLayout>
                  <c:x val="5.6735342722682533E-2"/>
                  <c:y val="6.5065410130820289E-2"/>
                </c:manualLayout>
              </c:layout>
              <c:tx>
                <c:rich>
                  <a:bodyPr/>
                  <a:lstStyle/>
                  <a:p>
                    <a:r>
                      <a:rPr lang="en-US"/>
                      <a:t>General County Construction (30010),11.4%</a:t>
                    </a:r>
                  </a:p>
                </c:rich>
              </c:tx>
              <c:dLblPos val="bestFit"/>
              <c:extLst>
                <c:ext xmlns:c15="http://schemas.microsoft.com/office/drawing/2012/chart" uri="{CE6537A1-D6FC-4f65-9D91-7224C49458BB}"/>
              </c:extLst>
            </c:dLbl>
            <c:dLbl>
              <c:idx val="3"/>
              <c:layout>
                <c:manualLayout>
                  <c:x val="-0.1536472646801503"/>
                  <c:y val="3.090850848368374E-2"/>
                </c:manualLayout>
              </c:layout>
              <c:tx>
                <c:rich>
                  <a:bodyPr/>
                  <a:lstStyle/>
                  <a:p>
                    <a:r>
                      <a:rPr lang="en-US"/>
                      <a:t>Park Improvement Fund (80300), 11.4%</a:t>
                    </a:r>
                  </a:p>
                </c:rich>
              </c:tx>
              <c:dLblPos val="bestFit"/>
              <c:extLst>
                <c:ext xmlns:c15="http://schemas.microsoft.com/office/drawing/2012/chart" uri="{CE6537A1-D6FC-4f65-9D91-7224C49458BB}"/>
              </c:extLst>
            </c:dLbl>
            <c:dLbl>
              <c:idx val="4"/>
              <c:layout>
                <c:manualLayout>
                  <c:x val="-2.3091051527055852E-2"/>
                  <c:y val="-0.15057474114948233"/>
                </c:manualLayout>
              </c:layout>
              <c:tx>
                <c:rich>
                  <a:bodyPr/>
                  <a:lstStyle/>
                  <a:p>
                    <a:r>
                      <a:rPr lang="en-US"/>
                      <a:t>Park Bond Construction</a:t>
                    </a:r>
                    <a:r>
                      <a:rPr lang="en-US" baseline="0"/>
                      <a:t> </a:t>
                    </a:r>
                    <a:r>
                      <a:rPr lang="en-US"/>
                      <a:t>Fund (30400), 41.5%</a:t>
                    </a:r>
                  </a:p>
                </c:rich>
              </c:tx>
              <c:dLblPos val="bestFit"/>
              <c:extLst>
                <c:ext xmlns:c15="http://schemas.microsoft.com/office/drawing/2012/chart" uri="{CE6537A1-D6FC-4f65-9D91-7224C49458BB}"/>
              </c:extLst>
            </c:dLbl>
            <c:numFmt formatCode="\$#,##0" sourceLinked="0"/>
            <c:spPr>
              <a:noFill/>
              <a:ln>
                <a:noFill/>
              </a:ln>
              <a:effectLst/>
            </c:spPr>
            <c:txPr>
              <a:bodyPr/>
              <a:lstStyle/>
              <a:p>
                <a:pPr>
                  <a:defRPr sz="1000" b="0" i="0" u="none" strike="noStrike" baseline="0">
                    <a:solidFill>
                      <a:srgbClr val="000000"/>
                    </a:solidFill>
                    <a:latin typeface="Calibri"/>
                    <a:ea typeface="Calibri"/>
                    <a:cs typeface="Calibri"/>
                  </a:defRPr>
                </a:pPr>
                <a:endParaRPr lang="en-US"/>
              </a:p>
            </c:txPr>
            <c:showCatName val="1"/>
            <c:showSerName val="1"/>
            <c:showLeaderLines val="1"/>
            <c:extLst>
              <c:ext xmlns:c15="http://schemas.microsoft.com/office/drawing/2012/chart" uri="{CE6537A1-D6FC-4f65-9D91-7224C49458BB}"/>
            </c:extLst>
          </c:dLbls>
          <c:cat>
            <c:strRef>
              <c:f>'All fund FY 2015'!$A$2:$A$6</c:f>
              <c:strCache>
                <c:ptCount val="5"/>
                <c:pt idx="0">
                  <c:v>*General Fund (10001), 12.3 %</c:v>
                </c:pt>
                <c:pt idx="1">
                  <c:v>Park Revenue &amp; Operating Fund (80000), 23.4%</c:v>
                </c:pt>
                <c:pt idx="2">
                  <c:v>General County Construction (30010),11.4%</c:v>
                </c:pt>
                <c:pt idx="3">
                  <c:v>Park Improvement Fund (80300), 11.4%</c:v>
                </c:pt>
                <c:pt idx="4">
                  <c:v>Park Bond Construction Fund (30400), 41.5%</c:v>
                </c:pt>
              </c:strCache>
            </c:strRef>
          </c:cat>
          <c:val>
            <c:numRef>
              <c:f>'All fund FY 2015'!$B$2:$B$6</c:f>
              <c:numCache>
                <c:formatCode>#,##0_);[Red]\(#,##0\)</c:formatCode>
                <c:ptCount val="5"/>
                <c:pt idx="0">
                  <c:v>23543070</c:v>
                </c:pt>
                <c:pt idx="1">
                  <c:v>44956023</c:v>
                </c:pt>
                <c:pt idx="2">
                  <c:v>21792272</c:v>
                </c:pt>
                <c:pt idx="3">
                  <c:v>21934703</c:v>
                </c:pt>
                <c:pt idx="4">
                  <c:v>79558020</c:v>
                </c:pt>
              </c:numCache>
            </c:numRef>
          </c:val>
        </c:ser>
        <c:dLbls/>
      </c:pie3DChart>
      <c:spPr>
        <a:noFill/>
        <a:ln w="25400">
          <a:noFill/>
        </a:ln>
      </c:spPr>
    </c:plotArea>
    <c:plotVisOnly val="1"/>
    <c:dispBlanksAs val="zero"/>
  </c:chart>
  <c:txPr>
    <a:bodyPr/>
    <a:lstStyle/>
    <a:p>
      <a:pPr>
        <a:defRPr sz="1000" b="0" i="0" u="none" strike="noStrike" baseline="0">
          <a:solidFill>
            <a:srgbClr val="000000"/>
          </a:solidFill>
          <a:latin typeface="Calibri"/>
          <a:ea typeface="Calibri"/>
          <a:cs typeface="Calibri"/>
        </a:defRPr>
      </a:pPr>
      <a:endParaRPr lang="en-US"/>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19893199011888221"/>
          <c:y val="0.25983837546622462"/>
          <c:w val="0.40429934769183257"/>
          <c:h val="0.57878643459041312"/>
        </c:manualLayout>
      </c:layout>
      <c:pieChart>
        <c:varyColors val="1"/>
        <c:ser>
          <c:idx val="0"/>
          <c:order val="0"/>
          <c:tx>
            <c:strRef>
              <c:f>Sheet1!$B$1</c:f>
              <c:strCache>
                <c:ptCount val="1"/>
                <c:pt idx="0">
                  <c:v>% of Structures</c:v>
                </c:pt>
              </c:strCache>
            </c:strRef>
          </c:tx>
          <c:spPr>
            <a:effectLst>
              <a:outerShdw blurRad="50800" dist="38100" dir="2700000" algn="tl" rotWithShape="0">
                <a:prstClr val="black">
                  <a:alpha val="40000"/>
                </a:prstClr>
              </a:outerShdw>
            </a:effectLst>
            <a:scene3d>
              <a:camera prst="orthographicFront"/>
              <a:lightRig rig="threePt" dir="t"/>
            </a:scene3d>
            <a:sp3d>
              <a:bevelT w="139700" h="139700" prst="divot"/>
            </a:sp3d>
          </c:spPr>
          <c:explosion val="25"/>
          <c:dPt>
            <c:idx val="0"/>
            <c:explosion val="8"/>
          </c:dPt>
          <c:dPt>
            <c:idx val="1"/>
            <c:explosion val="4"/>
          </c:dPt>
          <c:dPt>
            <c:idx val="2"/>
            <c:explosion val="7"/>
          </c:dPt>
          <c:dPt>
            <c:idx val="3"/>
            <c:explosion val="12"/>
          </c:dPt>
          <c:dPt>
            <c:idx val="4"/>
            <c:explosion val="12"/>
          </c:dPt>
          <c:dLbls>
            <c:dLbl>
              <c:idx val="0"/>
              <c:layout>
                <c:manualLayout>
                  <c:x val="-8.9187696312551093E-2"/>
                  <c:y val="9.723069484735461E-2"/>
                </c:manualLayout>
              </c:layout>
              <c:showCatName val="1"/>
              <c:showPercent val="1"/>
              <c:extLst>
                <c:ext xmlns:c15="http://schemas.microsoft.com/office/drawing/2012/chart" uri="{CE6537A1-D6FC-4f65-9D91-7224C49458BB}"/>
              </c:extLst>
            </c:dLbl>
            <c:dLbl>
              <c:idx val="2"/>
              <c:layout>
                <c:manualLayout>
                  <c:x val="-1.4278645497181806E-2"/>
                  <c:y val="-1.5912556983008704E-2"/>
                </c:manualLayout>
              </c:layout>
              <c:showCatName val="1"/>
              <c:showPercent val="1"/>
              <c:extLst>
                <c:ext xmlns:c15="http://schemas.microsoft.com/office/drawing/2012/chart" uri="{CE6537A1-D6FC-4f65-9D91-7224C49458BB}"/>
              </c:extLst>
            </c:dLbl>
            <c:dLbl>
              <c:idx val="3"/>
              <c:layout>
                <c:manualLayout>
                  <c:x val="3.0699840798588705E-2"/>
                  <c:y val="-0.12131551319242988"/>
                </c:manualLayout>
              </c:layout>
              <c:showCatName val="1"/>
              <c:showPercent val="1"/>
              <c:extLst>
                <c:ext xmlns:c15="http://schemas.microsoft.com/office/drawing/2012/chart" uri="{CE6537A1-D6FC-4f65-9D91-7224C49458BB}"/>
              </c:extLst>
            </c:dLbl>
            <c:dLbl>
              <c:idx val="4"/>
              <c:layout>
                <c:manualLayout>
                  <c:x val="0.1151245105632288"/>
                  <c:y val="4.5380024865312903E-2"/>
                </c:manualLayout>
              </c:layout>
              <c:showCatName val="1"/>
              <c:showPercent val="1"/>
              <c:extLst>
                <c:ext xmlns:c15="http://schemas.microsoft.com/office/drawing/2012/chart" uri="{CE6537A1-D6FC-4f65-9D91-7224C49458BB}"/>
              </c:extLst>
            </c:dLbl>
            <c:spPr>
              <a:noFill/>
              <a:ln>
                <a:noFill/>
              </a:ln>
              <a:effectLst/>
            </c:spPr>
            <c:txPr>
              <a:bodyPr/>
              <a:lstStyle/>
              <a:p>
                <a:pPr>
                  <a:defRPr sz="1600" b="1"/>
                </a:pPr>
                <a:endParaRPr lang="en-US"/>
              </a:p>
            </c:txPr>
            <c:showCatName val="1"/>
            <c:showPercent val="1"/>
            <c:showLeaderLines val="1"/>
            <c:extLst>
              <c:ext xmlns:c15="http://schemas.microsoft.com/office/drawing/2012/chart" uri="{CE6537A1-D6FC-4f65-9D91-7224C49458BB}"/>
            </c:extLst>
          </c:dLbls>
          <c:cat>
            <c:strRef>
              <c:f>Sheet1!$A$2:$A$6</c:f>
              <c:strCache>
                <c:ptCount val="5"/>
                <c:pt idx="0">
                  <c:v>&lt;10 yrs</c:v>
                </c:pt>
                <c:pt idx="1">
                  <c:v>10-20 yrs</c:v>
                </c:pt>
                <c:pt idx="2">
                  <c:v>20-30 yrs</c:v>
                </c:pt>
                <c:pt idx="3">
                  <c:v>30-40 yrs</c:v>
                </c:pt>
                <c:pt idx="4">
                  <c:v>&gt;40 yrs</c:v>
                </c:pt>
              </c:strCache>
            </c:strRef>
          </c:cat>
          <c:val>
            <c:numRef>
              <c:f>Sheet1!$B$2:$B$6</c:f>
              <c:numCache>
                <c:formatCode>General</c:formatCode>
                <c:ptCount val="5"/>
                <c:pt idx="0">
                  <c:v>25</c:v>
                </c:pt>
                <c:pt idx="1">
                  <c:v>11</c:v>
                </c:pt>
                <c:pt idx="2">
                  <c:v>6</c:v>
                </c:pt>
                <c:pt idx="3">
                  <c:v>21</c:v>
                </c:pt>
                <c:pt idx="4">
                  <c:v>36</c:v>
                </c:pt>
              </c:numCache>
            </c:numRef>
          </c:val>
        </c:ser>
        <c:dLbls/>
        <c:firstSliceAng val="0"/>
      </c:pieChart>
    </c:plotArea>
    <c:plotVisOnly val="1"/>
    <c:dispBlanksAs val="zero"/>
  </c:chart>
  <c:txPr>
    <a:bodyPr/>
    <a:lstStyle/>
    <a:p>
      <a:pPr>
        <a:defRPr sz="1800"/>
      </a:pPr>
      <a:endParaRPr lang="en-US"/>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col"/>
        <c:grouping val="clustered"/>
        <c:ser>
          <c:idx val="0"/>
          <c:order val="0"/>
          <c:tx>
            <c:strRef>
              <c:f>Sheet1!$B$1</c:f>
              <c:strCache>
                <c:ptCount val="1"/>
                <c:pt idx="0">
                  <c:v>MILLIONS OF DOLLARS</c:v>
                </c:pt>
              </c:strCache>
            </c:strRef>
          </c:tx>
          <c:spPr>
            <a:solidFill>
              <a:srgbClr val="92D050"/>
            </a:solidFill>
            <a:ln>
              <a:noFill/>
            </a:ln>
            <a:effectLst>
              <a:outerShdw blurRad="50800" dist="38100" dir="2700000" algn="tl" rotWithShape="0">
                <a:prstClr val="black">
                  <a:alpha val="40000"/>
                </a:prstClr>
              </a:outerShdw>
            </a:effectLst>
            <a:scene3d>
              <a:camera prst="orthographicFront"/>
              <a:lightRig rig="threePt" dir="t"/>
            </a:scene3d>
            <a:sp3d>
              <a:bevelT w="114300" prst="artDeco"/>
            </a:sp3d>
          </c:spPr>
          <c:dPt>
            <c:idx val="0"/>
            <c:spPr>
              <a:solidFill>
                <a:srgbClr val="C9E7A7"/>
              </a:solidFill>
              <a:ln>
                <a:noFill/>
              </a:ln>
              <a:effectLst>
                <a:outerShdw blurRad="50800" dist="38100" dir="2700000" algn="tl" rotWithShape="0">
                  <a:prstClr val="black">
                    <a:alpha val="40000"/>
                  </a:prstClr>
                </a:outerShdw>
              </a:effectLst>
              <a:scene3d>
                <a:camera prst="orthographicFront"/>
                <a:lightRig rig="threePt" dir="t"/>
              </a:scene3d>
              <a:sp3d>
                <a:bevelT w="114300" prst="artDeco"/>
              </a:sp3d>
            </c:spPr>
          </c:dPt>
          <c:dPt>
            <c:idx val="1"/>
            <c:spPr>
              <a:solidFill>
                <a:srgbClr val="BCE292"/>
              </a:solidFill>
              <a:ln>
                <a:noFill/>
              </a:ln>
              <a:effectLst>
                <a:outerShdw blurRad="50800" dist="38100" dir="2700000" algn="tl" rotWithShape="0">
                  <a:prstClr val="black">
                    <a:alpha val="40000"/>
                  </a:prstClr>
                </a:outerShdw>
              </a:effectLst>
              <a:scene3d>
                <a:camera prst="orthographicFront"/>
                <a:lightRig rig="threePt" dir="t"/>
              </a:scene3d>
              <a:sp3d>
                <a:bevelT w="114300" prst="artDeco"/>
              </a:sp3d>
            </c:spPr>
          </c:dPt>
          <c:dPt>
            <c:idx val="2"/>
            <c:spPr>
              <a:solidFill>
                <a:srgbClr val="A6D86E"/>
              </a:solidFill>
              <a:ln>
                <a:noFill/>
              </a:ln>
              <a:effectLst>
                <a:outerShdw blurRad="50800" dist="38100" dir="2700000" algn="tl" rotWithShape="0">
                  <a:prstClr val="black">
                    <a:alpha val="40000"/>
                  </a:prstClr>
                </a:outerShdw>
              </a:effectLst>
              <a:scene3d>
                <a:camera prst="orthographicFront"/>
                <a:lightRig rig="threePt" dir="t"/>
              </a:scene3d>
              <a:sp3d>
                <a:bevelT w="114300" prst="artDeco"/>
              </a:sp3d>
            </c:spPr>
          </c:dPt>
          <c:cat>
            <c:strRef>
              <c:f>Sheet1!$A$2:$A$5</c:f>
              <c:strCache>
                <c:ptCount val="4"/>
                <c:pt idx="0">
                  <c:v>2004 
PARK BOND</c:v>
                </c:pt>
                <c:pt idx="1">
                  <c:v>2006 
PARK BOND</c:v>
                </c:pt>
                <c:pt idx="2">
                  <c:v>2008 
PARK BOND AND BOND PREMIUM</c:v>
                </c:pt>
                <c:pt idx="3">
                  <c:v>2012 
PARK BOND</c:v>
                </c:pt>
              </c:strCache>
            </c:strRef>
          </c:cat>
          <c:val>
            <c:numRef>
              <c:f>Sheet1!$B$2:$B$5</c:f>
              <c:numCache>
                <c:formatCode>"$"#,##0_);[Red]\("$"#,##0\)</c:formatCode>
                <c:ptCount val="4"/>
                <c:pt idx="0">
                  <c:v>65</c:v>
                </c:pt>
                <c:pt idx="1">
                  <c:v>25</c:v>
                </c:pt>
                <c:pt idx="2">
                  <c:v>75.599999999999994</c:v>
                </c:pt>
                <c:pt idx="3">
                  <c:v>63</c:v>
                </c:pt>
              </c:numCache>
            </c:numRef>
          </c:val>
        </c:ser>
        <c:dLbls/>
        <c:gapWidth val="219"/>
        <c:overlap val="-27"/>
        <c:axId val="88091648"/>
        <c:axId val="88093440"/>
      </c:barChart>
      <c:catAx>
        <c:axId val="8809164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88093440"/>
        <c:crosses val="autoZero"/>
        <c:auto val="1"/>
        <c:lblAlgn val="ctr"/>
        <c:lblOffset val="100"/>
      </c:catAx>
      <c:valAx>
        <c:axId val="88093440"/>
        <c:scaling>
          <c:orientation val="minMax"/>
        </c:scaling>
        <c:axPos val="l"/>
        <c:majorGridlines>
          <c:spPr>
            <a:ln w="9525" cap="flat" cmpd="sng" algn="ctr">
              <a:solidFill>
                <a:schemeClr val="tx1">
                  <a:lumMod val="15000"/>
                  <a:lumOff val="85000"/>
                </a:schemeClr>
              </a:solidFill>
              <a:round/>
            </a:ln>
            <a:effectLst/>
          </c:spPr>
        </c:majorGridlines>
        <c:numFmt formatCode="&quot;$&quot;#,##0_);[Red]\(&quot;$&quot;#,##0\)"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8091648"/>
        <c:crosses val="autoZero"/>
        <c:crossBetween val="between"/>
      </c:valAx>
      <c:spPr>
        <a:noFill/>
        <a:ln>
          <a:noFill/>
        </a:ln>
        <a:effectLst/>
      </c:spPr>
    </c:plotArea>
    <c:plotVisOnly val="1"/>
    <c:dispBlanksAs val="gap"/>
  </c:chart>
  <c:spPr>
    <a:noFill/>
    <a:ln>
      <a:noFill/>
    </a:ln>
    <a:effectLst/>
  </c:spPr>
  <c:txPr>
    <a:bodyPr/>
    <a:lstStyle/>
    <a:p>
      <a:pPr>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16324068241469819"/>
          <c:y val="0.21838910761154856"/>
          <c:w val="0.59351863517060355"/>
          <c:h val="0.67445299451204954"/>
        </c:manualLayout>
      </c:layout>
      <c:pieChart>
        <c:varyColors val="1"/>
        <c:ser>
          <c:idx val="0"/>
          <c:order val="0"/>
          <c:tx>
            <c:strRef>
              <c:f>Sheet1!$B$1</c:f>
              <c:strCache>
                <c:ptCount val="1"/>
                <c:pt idx="0">
                  <c:v>Sales</c:v>
                </c:pt>
              </c:strCache>
            </c:strRef>
          </c:tx>
          <c:spPr>
            <a:effectLst>
              <a:outerShdw blurRad="50800" dist="38100" dir="2700000" algn="tl" rotWithShape="0">
                <a:prstClr val="black">
                  <a:alpha val="40000"/>
                </a:prstClr>
              </a:outerShdw>
            </a:effectLst>
            <a:scene3d>
              <a:camera prst="orthographicFront"/>
              <a:lightRig rig="threePt" dir="t"/>
            </a:scene3d>
            <a:sp3d>
              <a:bevelT prst="angle"/>
            </a:sp3d>
          </c:spPr>
          <c:explosion val="25"/>
          <c:dPt>
            <c:idx val="0"/>
            <c:explosion val="6"/>
          </c:dPt>
          <c:dPt>
            <c:idx val="1"/>
            <c:explosion val="5"/>
          </c:dPt>
          <c:dPt>
            <c:idx val="2"/>
            <c:explosion val="7"/>
          </c:dPt>
          <c:dPt>
            <c:idx val="3"/>
            <c:explosion val="8"/>
          </c:dPt>
          <c:dLbls>
            <c:dLbl>
              <c:idx val="0"/>
              <c:layout>
                <c:manualLayout>
                  <c:x val="-0.14804887369847999"/>
                  <c:y val="0.12246830660374182"/>
                </c:manualLayout>
              </c:layout>
              <c:showVal val="1"/>
              <c:showCatName val="1"/>
              <c:extLst>
                <c:ext xmlns:c15="http://schemas.microsoft.com/office/drawing/2012/chart" uri="{CE6537A1-D6FC-4f65-9D91-7224C49458BB}"/>
              </c:extLst>
            </c:dLbl>
            <c:dLbl>
              <c:idx val="1"/>
              <c:layout>
                <c:manualLayout>
                  <c:x val="-6.5163393037408798E-2"/>
                  <c:y val="0.14992954303626382"/>
                </c:manualLayout>
              </c:layout>
              <c:showVal val="1"/>
              <c:showCatName val="1"/>
              <c:extLst>
                <c:ext xmlns:c15="http://schemas.microsoft.com/office/drawing/2012/chart" uri="{CE6537A1-D6FC-4f65-9D91-7224C49458BB}"/>
              </c:extLst>
            </c:dLbl>
            <c:dLbl>
              <c:idx val="2"/>
              <c:layout>
                <c:manualLayout>
                  <c:x val="1.7390470421966488E-2"/>
                  <c:y val="-0.19339029241934469"/>
                </c:manualLayout>
              </c:layout>
              <c:showVal val="1"/>
              <c:showCatName val="1"/>
              <c:extLst>
                <c:ext xmlns:c15="http://schemas.microsoft.com/office/drawing/2012/chart" uri="{CE6537A1-D6FC-4f65-9D91-7224C49458BB}"/>
              </c:extLst>
            </c:dLbl>
            <c:dLbl>
              <c:idx val="3"/>
              <c:layout>
                <c:manualLayout>
                  <c:x val="0.15163025294915058"/>
                  <c:y val="0.12177964561646326"/>
                </c:manualLayout>
              </c:layout>
              <c:showVal val="1"/>
              <c:showCatName val="1"/>
              <c:extLst>
                <c:ext xmlns:c15="http://schemas.microsoft.com/office/drawing/2012/chart" uri="{CE6537A1-D6FC-4f65-9D91-7224C49458BB}"/>
              </c:extLst>
            </c:dLbl>
            <c:spPr>
              <a:noFill/>
              <a:ln>
                <a:noFill/>
              </a:ln>
              <a:effectLst/>
            </c:spPr>
            <c:txPr>
              <a:bodyPr/>
              <a:lstStyle/>
              <a:p>
                <a:pPr>
                  <a:defRPr sz="1400" b="1"/>
                </a:pPr>
                <a:endParaRPr lang="en-US"/>
              </a:p>
            </c:txPr>
            <c:showVal val="1"/>
            <c:showCatName val="1"/>
            <c:showLeaderLines val="1"/>
            <c:extLst>
              <c:ext xmlns:c15="http://schemas.microsoft.com/office/drawing/2012/chart" uri="{CE6537A1-D6FC-4f65-9D91-7224C49458BB}"/>
            </c:extLst>
          </c:dLbls>
          <c:cat>
            <c:strRef>
              <c:f>Sheet1!$A$2:$A$5</c:f>
              <c:strCache>
                <c:ptCount val="4"/>
                <c:pt idx="0">
                  <c:v>Land Acquisition and Stewardship</c:v>
                </c:pt>
                <c:pt idx="1">
                  <c:v>New Facilities/Park Development</c:v>
                </c:pt>
                <c:pt idx="2">
                  <c:v>Existing Facility Renovations</c:v>
                </c:pt>
                <c:pt idx="3">
                  <c:v>Facility Expansions</c:v>
                </c:pt>
              </c:strCache>
            </c:strRef>
          </c:cat>
          <c:val>
            <c:numRef>
              <c:f>Sheet1!$B$2:$B$5</c:f>
              <c:numCache>
                <c:formatCode>_(* #,##0_);_(* \(#,##0\);_(* "-"??_);_(@_)</c:formatCode>
                <c:ptCount val="4"/>
                <c:pt idx="0">
                  <c:v>12915000</c:v>
                </c:pt>
                <c:pt idx="1">
                  <c:v>7285000</c:v>
                </c:pt>
                <c:pt idx="2">
                  <c:v>23302000</c:v>
                </c:pt>
                <c:pt idx="3">
                  <c:v>19497000</c:v>
                </c:pt>
              </c:numCache>
            </c:numRef>
          </c:val>
        </c:ser>
        <c:dLbls/>
        <c:firstSliceAng val="0"/>
      </c:pieChart>
    </c:plotArea>
    <c:plotVisOnly val="1"/>
    <c:dispBlanksAs val="zero"/>
  </c:chart>
  <c:txPr>
    <a:bodyPr/>
    <a:lstStyle/>
    <a:p>
      <a:pPr>
        <a:defRPr sz="1800"/>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autoTitleDeleted val="1"/>
    <c:view3D>
      <c:rotX val="30"/>
      <c:rotY val="30"/>
      <c:perspective val="0"/>
    </c:view3D>
    <c:plotArea>
      <c:layout>
        <c:manualLayout>
          <c:layoutTarget val="inner"/>
          <c:xMode val="edge"/>
          <c:yMode val="edge"/>
          <c:x val="8.5133663847574606E-2"/>
          <c:y val="9.8185233681433476E-2"/>
          <c:w val="0.82973267230485093"/>
          <c:h val="0.80362953263713333"/>
        </c:manualLayout>
      </c:layout>
      <c:pie3DChart>
        <c:varyColors val="1"/>
        <c:ser>
          <c:idx val="0"/>
          <c:order val="0"/>
          <c:dLbls>
            <c:dLbl>
              <c:idx val="10"/>
              <c:layout/>
              <c:tx>
                <c:rich>
                  <a:bodyPr/>
                  <a:lstStyle/>
                  <a:p>
                    <a:r>
                      <a:rPr lang="en-US" dirty="0" smtClean="0"/>
                      <a:t>Golf Renovation</a:t>
                    </a:r>
                    <a:r>
                      <a:rPr lang="en-US" dirty="0"/>
                      <a:t>
1%</a:t>
                    </a:r>
                  </a:p>
                </c:rich>
              </c:tx>
              <c:showCatName val="1"/>
              <c:showPercent val="1"/>
              <c:extLst>
                <c:ext xmlns:c15="http://schemas.microsoft.com/office/drawing/2012/chart" uri="{CE6537A1-D6FC-4f65-9D91-7224C49458BB}"/>
              </c:extLst>
            </c:dLbl>
            <c:spPr>
              <a:noFill/>
              <a:ln>
                <a:noFill/>
              </a:ln>
              <a:effectLst/>
            </c:spPr>
            <c:showCatName val="1"/>
            <c:showPercent val="1"/>
            <c:showLeaderLines val="1"/>
            <c:extLst>
              <c:ext xmlns:c15="http://schemas.microsoft.com/office/drawing/2012/chart" uri="{CE6537A1-D6FC-4f65-9D91-7224C49458BB}"/>
            </c:extLst>
          </c:dLbls>
          <c:cat>
            <c:strRef>
              <c:f>Summary!$A$64:$A$74</c:f>
              <c:strCache>
                <c:ptCount val="11"/>
                <c:pt idx="0">
                  <c:v>Building Renovation</c:v>
                </c:pt>
                <c:pt idx="1">
                  <c:v>Playgrounds</c:v>
                </c:pt>
                <c:pt idx="2">
                  <c:v>Trails</c:v>
                </c:pt>
                <c:pt idx="3">
                  <c:v>Road &amp; Parking Lots</c:v>
                </c:pt>
                <c:pt idx="4">
                  <c:v>Athletic Fields, Synthetic</c:v>
                </c:pt>
                <c:pt idx="5">
                  <c:v>Lighting &amp; Irrigation Systems</c:v>
                </c:pt>
                <c:pt idx="6">
                  <c:v>Athletic Courts</c:v>
                </c:pt>
                <c:pt idx="7">
                  <c:v>Roofs</c:v>
                </c:pt>
                <c:pt idx="8">
                  <c:v>HVAC</c:v>
                </c:pt>
                <c:pt idx="9">
                  <c:v>Fire and Security</c:v>
                </c:pt>
                <c:pt idx="10">
                  <c:v>Golf Feature Renewal</c:v>
                </c:pt>
              </c:strCache>
            </c:strRef>
          </c:cat>
          <c:val>
            <c:numRef>
              <c:f>Summary!$B$64:$B$74</c:f>
              <c:numCache>
                <c:formatCode>"$"#,##0_);[Red]\("$"#,##0\)</c:formatCode>
                <c:ptCount val="11"/>
                <c:pt idx="0">
                  <c:v>26542702.699999999</c:v>
                </c:pt>
                <c:pt idx="1">
                  <c:v>18120000</c:v>
                </c:pt>
                <c:pt idx="2">
                  <c:v>14223923</c:v>
                </c:pt>
                <c:pt idx="3">
                  <c:v>12751312</c:v>
                </c:pt>
                <c:pt idx="4">
                  <c:v>11180000</c:v>
                </c:pt>
                <c:pt idx="5">
                  <c:v>10500600</c:v>
                </c:pt>
                <c:pt idx="6">
                  <c:v>7147454.96</c:v>
                </c:pt>
                <c:pt idx="7">
                  <c:v>3650500</c:v>
                </c:pt>
                <c:pt idx="8">
                  <c:v>2990000</c:v>
                </c:pt>
                <c:pt idx="9">
                  <c:v>835000</c:v>
                </c:pt>
                <c:pt idx="10">
                  <c:v>800000</c:v>
                </c:pt>
              </c:numCache>
            </c:numRef>
          </c:val>
        </c:ser>
        <c:dLbls>
          <c:showCatName val="1"/>
          <c:showPercent val="1"/>
        </c:dLbls>
      </c:pie3DChart>
    </c:plotArea>
    <c:plotVisOnly val="1"/>
    <c:dispBlanksAs val="zero"/>
  </c:chart>
  <c:externalData r:id="rId1"/>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4D9939-B300-4DD7-88EC-4103F49B9DE3}"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98B12407-DA24-4BF1-A40A-6B57B86903F1}">
      <dgm:prSet phldrT="[Text]"/>
      <dgm:spPr/>
      <dgm:t>
        <a:bodyPr/>
        <a:lstStyle/>
        <a:p>
          <a:r>
            <a:rPr lang="en-US" dirty="0" smtClean="0"/>
            <a:t>Opening Remarks</a:t>
          </a:r>
          <a:endParaRPr lang="en-US" dirty="0"/>
        </a:p>
      </dgm:t>
    </dgm:pt>
    <dgm:pt modelId="{BC9AC26F-697A-4594-A7DE-566494A567D9}" type="parTrans" cxnId="{0F24E0A6-9714-4123-A7CA-2D2B6781DD6C}">
      <dgm:prSet/>
      <dgm:spPr/>
      <dgm:t>
        <a:bodyPr/>
        <a:lstStyle/>
        <a:p>
          <a:endParaRPr lang="en-US"/>
        </a:p>
      </dgm:t>
    </dgm:pt>
    <dgm:pt modelId="{A0A225EB-A963-4C73-B4F0-8ED1BD115BBC}" type="sibTrans" cxnId="{0F24E0A6-9714-4123-A7CA-2D2B6781DD6C}">
      <dgm:prSet/>
      <dgm:spPr/>
      <dgm:t>
        <a:bodyPr/>
        <a:lstStyle/>
        <a:p>
          <a:endParaRPr lang="en-US"/>
        </a:p>
      </dgm:t>
    </dgm:pt>
    <dgm:pt modelId="{72BBB050-658E-4A64-9ACE-B093644870C8}">
      <dgm:prSet phldrT="[Text]"/>
      <dgm:spPr/>
      <dgm:t>
        <a:bodyPr/>
        <a:lstStyle/>
        <a:p>
          <a:r>
            <a:rPr lang="en-US" dirty="0" smtClean="0"/>
            <a:t>FCPA</a:t>
          </a:r>
          <a:endParaRPr lang="en-US" dirty="0"/>
        </a:p>
      </dgm:t>
    </dgm:pt>
    <dgm:pt modelId="{1DA4C881-DB1D-40E4-8935-9788A99FB982}" type="parTrans" cxnId="{878157F4-EF4C-4A34-BF01-99336560EA24}">
      <dgm:prSet/>
      <dgm:spPr/>
      <dgm:t>
        <a:bodyPr/>
        <a:lstStyle/>
        <a:p>
          <a:endParaRPr lang="en-US"/>
        </a:p>
      </dgm:t>
    </dgm:pt>
    <dgm:pt modelId="{92AC3388-561E-49E8-AB50-613F7571F12E}" type="sibTrans" cxnId="{878157F4-EF4C-4A34-BF01-99336560EA24}">
      <dgm:prSet/>
      <dgm:spPr/>
      <dgm:t>
        <a:bodyPr/>
        <a:lstStyle/>
        <a:p>
          <a:endParaRPr lang="en-US"/>
        </a:p>
      </dgm:t>
    </dgm:pt>
    <dgm:pt modelId="{50B5789E-E928-4EBF-9E50-94819F916CAA}">
      <dgm:prSet phldrT="[Text]"/>
      <dgm:spPr/>
      <dgm:t>
        <a:bodyPr/>
        <a:lstStyle/>
        <a:p>
          <a:r>
            <a:rPr lang="en-US" dirty="0" smtClean="0"/>
            <a:t>Sully District Parks</a:t>
          </a:r>
          <a:endParaRPr lang="en-US" dirty="0"/>
        </a:p>
      </dgm:t>
    </dgm:pt>
    <dgm:pt modelId="{609D7338-1258-401B-AE87-F7CFA8F5A675}" type="parTrans" cxnId="{FBFA0659-EDD1-4D70-9687-B0D52BE08BCC}">
      <dgm:prSet/>
      <dgm:spPr/>
      <dgm:t>
        <a:bodyPr/>
        <a:lstStyle/>
        <a:p>
          <a:endParaRPr lang="en-US"/>
        </a:p>
      </dgm:t>
    </dgm:pt>
    <dgm:pt modelId="{2D37B2AA-5615-4121-AC2C-86548F1FE2B5}" type="sibTrans" cxnId="{FBFA0659-EDD1-4D70-9687-B0D52BE08BCC}">
      <dgm:prSet/>
      <dgm:spPr/>
      <dgm:t>
        <a:bodyPr/>
        <a:lstStyle/>
        <a:p>
          <a:endParaRPr lang="en-US"/>
        </a:p>
      </dgm:t>
    </dgm:pt>
    <dgm:pt modelId="{E25CB2D0-274D-4FCD-814D-B421AF50E1AF}">
      <dgm:prSet phldrT="[Text]"/>
      <dgm:spPr/>
      <dgm:t>
        <a:bodyPr/>
        <a:lstStyle/>
        <a:p>
          <a:r>
            <a:rPr lang="en-US" dirty="0" smtClean="0"/>
            <a:t>Recent improvements</a:t>
          </a:r>
          <a:endParaRPr lang="en-US" dirty="0"/>
        </a:p>
      </dgm:t>
    </dgm:pt>
    <dgm:pt modelId="{1655B602-9556-419E-8982-D166FB3EDA88}" type="parTrans" cxnId="{E3DD1381-03D4-4C18-8A77-67F5C8EBCD70}">
      <dgm:prSet/>
      <dgm:spPr/>
      <dgm:t>
        <a:bodyPr/>
        <a:lstStyle/>
        <a:p>
          <a:endParaRPr lang="en-US"/>
        </a:p>
      </dgm:t>
    </dgm:pt>
    <dgm:pt modelId="{14667B63-C67C-4F21-AC3F-A186B21B827A}" type="sibTrans" cxnId="{E3DD1381-03D4-4C18-8A77-67F5C8EBCD70}">
      <dgm:prSet/>
      <dgm:spPr/>
      <dgm:t>
        <a:bodyPr/>
        <a:lstStyle/>
        <a:p>
          <a:endParaRPr lang="en-US"/>
        </a:p>
      </dgm:t>
    </dgm:pt>
    <dgm:pt modelId="{407AC899-9A07-4F5A-A99F-7B8056340D58}">
      <dgm:prSet phldrT="[Text]"/>
      <dgm:spPr/>
      <dgm:t>
        <a:bodyPr/>
        <a:lstStyle/>
        <a:p>
          <a:r>
            <a:rPr lang="en-US" dirty="0" smtClean="0"/>
            <a:t>Planned</a:t>
          </a:r>
          <a:endParaRPr lang="en-US" dirty="0"/>
        </a:p>
      </dgm:t>
    </dgm:pt>
    <dgm:pt modelId="{56351F90-0CE6-4CA0-9A9D-1C38920A8694}" type="parTrans" cxnId="{8BB0184B-8422-4B25-903E-59CB084C8C22}">
      <dgm:prSet/>
      <dgm:spPr/>
      <dgm:t>
        <a:bodyPr/>
        <a:lstStyle/>
        <a:p>
          <a:endParaRPr lang="en-US"/>
        </a:p>
      </dgm:t>
    </dgm:pt>
    <dgm:pt modelId="{A4357F41-9F12-4691-862A-AD5C4421AAC4}" type="sibTrans" cxnId="{8BB0184B-8422-4B25-903E-59CB084C8C22}">
      <dgm:prSet/>
      <dgm:spPr/>
      <dgm:t>
        <a:bodyPr/>
        <a:lstStyle/>
        <a:p>
          <a:endParaRPr lang="en-US"/>
        </a:p>
      </dgm:t>
    </dgm:pt>
    <dgm:pt modelId="{47F867B7-A58D-4F0C-AE75-B8D970EDB2EF}">
      <dgm:prSet phldrT="[Text]"/>
      <dgm:spPr/>
      <dgm:t>
        <a:bodyPr/>
        <a:lstStyle/>
        <a:p>
          <a:r>
            <a:rPr lang="en-US" dirty="0" smtClean="0"/>
            <a:t>Impacts</a:t>
          </a:r>
          <a:endParaRPr lang="en-US" dirty="0"/>
        </a:p>
      </dgm:t>
    </dgm:pt>
    <dgm:pt modelId="{47D3E083-EE45-40D4-8672-EEEEC0F73F58}" type="parTrans" cxnId="{247D662C-8802-4172-80AF-8137F3AD1903}">
      <dgm:prSet/>
      <dgm:spPr/>
      <dgm:t>
        <a:bodyPr/>
        <a:lstStyle/>
        <a:p>
          <a:endParaRPr lang="en-US"/>
        </a:p>
      </dgm:t>
    </dgm:pt>
    <dgm:pt modelId="{CD2140FC-3840-473E-803E-1B6EDA8AEB85}" type="sibTrans" cxnId="{247D662C-8802-4172-80AF-8137F3AD1903}">
      <dgm:prSet/>
      <dgm:spPr/>
      <dgm:t>
        <a:bodyPr/>
        <a:lstStyle/>
        <a:p>
          <a:endParaRPr lang="en-US"/>
        </a:p>
      </dgm:t>
    </dgm:pt>
    <dgm:pt modelId="{67661B3C-1DFC-48A2-B2C8-C3DB8FED2F64}" type="pres">
      <dgm:prSet presAssocID="{6F4D9939-B300-4DD7-88EC-4103F49B9DE3}" presName="linear" presStyleCnt="0">
        <dgm:presLayoutVars>
          <dgm:dir/>
          <dgm:animLvl val="lvl"/>
          <dgm:resizeHandles val="exact"/>
        </dgm:presLayoutVars>
      </dgm:prSet>
      <dgm:spPr/>
      <dgm:t>
        <a:bodyPr/>
        <a:lstStyle/>
        <a:p>
          <a:endParaRPr lang="en-US"/>
        </a:p>
      </dgm:t>
    </dgm:pt>
    <dgm:pt modelId="{BA8718C7-3216-4EA0-A5BB-0D70277C1118}" type="pres">
      <dgm:prSet presAssocID="{98B12407-DA24-4BF1-A40A-6B57B86903F1}" presName="parentLin" presStyleCnt="0"/>
      <dgm:spPr/>
    </dgm:pt>
    <dgm:pt modelId="{69ECD3D1-DD72-473F-BB5F-14EEE26CB83A}" type="pres">
      <dgm:prSet presAssocID="{98B12407-DA24-4BF1-A40A-6B57B86903F1}" presName="parentLeftMargin" presStyleLbl="node1" presStyleIdx="0" presStyleCnt="6"/>
      <dgm:spPr/>
      <dgm:t>
        <a:bodyPr/>
        <a:lstStyle/>
        <a:p>
          <a:endParaRPr lang="en-US"/>
        </a:p>
      </dgm:t>
    </dgm:pt>
    <dgm:pt modelId="{60CFEAFC-ECB2-4280-95C5-65D3CDB6FBD5}" type="pres">
      <dgm:prSet presAssocID="{98B12407-DA24-4BF1-A40A-6B57B86903F1}" presName="parentText" presStyleLbl="node1" presStyleIdx="0" presStyleCnt="6">
        <dgm:presLayoutVars>
          <dgm:chMax val="0"/>
          <dgm:bulletEnabled val="1"/>
        </dgm:presLayoutVars>
      </dgm:prSet>
      <dgm:spPr/>
      <dgm:t>
        <a:bodyPr/>
        <a:lstStyle/>
        <a:p>
          <a:endParaRPr lang="en-US"/>
        </a:p>
      </dgm:t>
    </dgm:pt>
    <dgm:pt modelId="{1088B3CD-DDEB-4714-9CB5-DD94ECB4AA16}" type="pres">
      <dgm:prSet presAssocID="{98B12407-DA24-4BF1-A40A-6B57B86903F1}" presName="negativeSpace" presStyleCnt="0"/>
      <dgm:spPr/>
    </dgm:pt>
    <dgm:pt modelId="{DB00D498-56DC-47A3-93EA-12131A162C82}" type="pres">
      <dgm:prSet presAssocID="{98B12407-DA24-4BF1-A40A-6B57B86903F1}" presName="childText" presStyleLbl="conFgAcc1" presStyleIdx="0" presStyleCnt="6">
        <dgm:presLayoutVars>
          <dgm:bulletEnabled val="1"/>
        </dgm:presLayoutVars>
      </dgm:prSet>
      <dgm:spPr/>
    </dgm:pt>
    <dgm:pt modelId="{1D8A6F1D-F9AA-4A52-ADEA-C6C7CB8B6200}" type="pres">
      <dgm:prSet presAssocID="{A0A225EB-A963-4C73-B4F0-8ED1BD115BBC}" presName="spaceBetweenRectangles" presStyleCnt="0"/>
      <dgm:spPr/>
    </dgm:pt>
    <dgm:pt modelId="{30356F51-66FE-4590-8566-8DB2EB136F1E}" type="pres">
      <dgm:prSet presAssocID="{72BBB050-658E-4A64-9ACE-B093644870C8}" presName="parentLin" presStyleCnt="0"/>
      <dgm:spPr/>
    </dgm:pt>
    <dgm:pt modelId="{595D4C06-2CAE-4B42-96F0-503703D62D88}" type="pres">
      <dgm:prSet presAssocID="{72BBB050-658E-4A64-9ACE-B093644870C8}" presName="parentLeftMargin" presStyleLbl="node1" presStyleIdx="0" presStyleCnt="6"/>
      <dgm:spPr/>
      <dgm:t>
        <a:bodyPr/>
        <a:lstStyle/>
        <a:p>
          <a:endParaRPr lang="en-US"/>
        </a:p>
      </dgm:t>
    </dgm:pt>
    <dgm:pt modelId="{D6CEF93F-7362-44E1-A947-12882E2E9656}" type="pres">
      <dgm:prSet presAssocID="{72BBB050-658E-4A64-9ACE-B093644870C8}" presName="parentText" presStyleLbl="node1" presStyleIdx="1" presStyleCnt="6">
        <dgm:presLayoutVars>
          <dgm:chMax val="0"/>
          <dgm:bulletEnabled val="1"/>
        </dgm:presLayoutVars>
      </dgm:prSet>
      <dgm:spPr/>
      <dgm:t>
        <a:bodyPr/>
        <a:lstStyle/>
        <a:p>
          <a:endParaRPr lang="en-US"/>
        </a:p>
      </dgm:t>
    </dgm:pt>
    <dgm:pt modelId="{1FD9EFFC-D4F3-4339-A2BC-28ABC2AB7756}" type="pres">
      <dgm:prSet presAssocID="{72BBB050-658E-4A64-9ACE-B093644870C8}" presName="negativeSpace" presStyleCnt="0"/>
      <dgm:spPr/>
    </dgm:pt>
    <dgm:pt modelId="{EBDB05CA-C170-45F9-AB47-E444796B93F0}" type="pres">
      <dgm:prSet presAssocID="{72BBB050-658E-4A64-9ACE-B093644870C8}" presName="childText" presStyleLbl="conFgAcc1" presStyleIdx="1" presStyleCnt="6">
        <dgm:presLayoutVars>
          <dgm:bulletEnabled val="1"/>
        </dgm:presLayoutVars>
      </dgm:prSet>
      <dgm:spPr/>
    </dgm:pt>
    <dgm:pt modelId="{961CEA0E-F2D2-4D59-B788-87B2AA501743}" type="pres">
      <dgm:prSet presAssocID="{92AC3388-561E-49E8-AB50-613F7571F12E}" presName="spaceBetweenRectangles" presStyleCnt="0"/>
      <dgm:spPr/>
    </dgm:pt>
    <dgm:pt modelId="{45A1703D-ECAA-4890-9694-311397AD358D}" type="pres">
      <dgm:prSet presAssocID="{50B5789E-E928-4EBF-9E50-94819F916CAA}" presName="parentLin" presStyleCnt="0"/>
      <dgm:spPr/>
    </dgm:pt>
    <dgm:pt modelId="{163AD5A2-27F9-4720-B700-C84E6804CFDC}" type="pres">
      <dgm:prSet presAssocID="{50B5789E-E928-4EBF-9E50-94819F916CAA}" presName="parentLeftMargin" presStyleLbl="node1" presStyleIdx="1" presStyleCnt="6"/>
      <dgm:spPr/>
      <dgm:t>
        <a:bodyPr/>
        <a:lstStyle/>
        <a:p>
          <a:endParaRPr lang="en-US"/>
        </a:p>
      </dgm:t>
    </dgm:pt>
    <dgm:pt modelId="{B8B81E2C-D4F9-496F-A69B-772BA7860C57}" type="pres">
      <dgm:prSet presAssocID="{50B5789E-E928-4EBF-9E50-94819F916CAA}" presName="parentText" presStyleLbl="node1" presStyleIdx="2" presStyleCnt="6">
        <dgm:presLayoutVars>
          <dgm:chMax val="0"/>
          <dgm:bulletEnabled val="1"/>
        </dgm:presLayoutVars>
      </dgm:prSet>
      <dgm:spPr/>
      <dgm:t>
        <a:bodyPr/>
        <a:lstStyle/>
        <a:p>
          <a:endParaRPr lang="en-US"/>
        </a:p>
      </dgm:t>
    </dgm:pt>
    <dgm:pt modelId="{08C74A93-3739-4C09-8A0E-0EC2EA8C90B9}" type="pres">
      <dgm:prSet presAssocID="{50B5789E-E928-4EBF-9E50-94819F916CAA}" presName="negativeSpace" presStyleCnt="0"/>
      <dgm:spPr/>
    </dgm:pt>
    <dgm:pt modelId="{BEE1D0E8-8206-46BA-A21B-84F9C9B384E5}" type="pres">
      <dgm:prSet presAssocID="{50B5789E-E928-4EBF-9E50-94819F916CAA}" presName="childText" presStyleLbl="conFgAcc1" presStyleIdx="2" presStyleCnt="6">
        <dgm:presLayoutVars>
          <dgm:bulletEnabled val="1"/>
        </dgm:presLayoutVars>
      </dgm:prSet>
      <dgm:spPr/>
    </dgm:pt>
    <dgm:pt modelId="{8A49F7B8-8D8E-4441-89EB-ED1D9BA21877}" type="pres">
      <dgm:prSet presAssocID="{2D37B2AA-5615-4121-AC2C-86548F1FE2B5}" presName="spaceBetweenRectangles" presStyleCnt="0"/>
      <dgm:spPr/>
    </dgm:pt>
    <dgm:pt modelId="{D90C4080-59C9-4FD9-84DF-B9ACCB28743A}" type="pres">
      <dgm:prSet presAssocID="{E25CB2D0-274D-4FCD-814D-B421AF50E1AF}" presName="parentLin" presStyleCnt="0"/>
      <dgm:spPr/>
    </dgm:pt>
    <dgm:pt modelId="{B205A091-6ED8-4EFC-A3BD-54C20F56C925}" type="pres">
      <dgm:prSet presAssocID="{E25CB2D0-274D-4FCD-814D-B421AF50E1AF}" presName="parentLeftMargin" presStyleLbl="node1" presStyleIdx="2" presStyleCnt="6"/>
      <dgm:spPr/>
      <dgm:t>
        <a:bodyPr/>
        <a:lstStyle/>
        <a:p>
          <a:endParaRPr lang="en-US"/>
        </a:p>
      </dgm:t>
    </dgm:pt>
    <dgm:pt modelId="{CDFFEDA9-2553-4D3B-B81F-67373E712750}" type="pres">
      <dgm:prSet presAssocID="{E25CB2D0-274D-4FCD-814D-B421AF50E1AF}" presName="parentText" presStyleLbl="node1" presStyleIdx="3" presStyleCnt="6">
        <dgm:presLayoutVars>
          <dgm:chMax val="0"/>
          <dgm:bulletEnabled val="1"/>
        </dgm:presLayoutVars>
      </dgm:prSet>
      <dgm:spPr/>
      <dgm:t>
        <a:bodyPr/>
        <a:lstStyle/>
        <a:p>
          <a:endParaRPr lang="en-US"/>
        </a:p>
      </dgm:t>
    </dgm:pt>
    <dgm:pt modelId="{0FF2D955-7B03-4CC0-94EE-278E16FB9FA9}" type="pres">
      <dgm:prSet presAssocID="{E25CB2D0-274D-4FCD-814D-B421AF50E1AF}" presName="negativeSpace" presStyleCnt="0"/>
      <dgm:spPr/>
    </dgm:pt>
    <dgm:pt modelId="{B73BC189-50BB-48D2-B886-3251775DFDDE}" type="pres">
      <dgm:prSet presAssocID="{E25CB2D0-274D-4FCD-814D-B421AF50E1AF}" presName="childText" presStyleLbl="conFgAcc1" presStyleIdx="3" presStyleCnt="6">
        <dgm:presLayoutVars>
          <dgm:bulletEnabled val="1"/>
        </dgm:presLayoutVars>
      </dgm:prSet>
      <dgm:spPr/>
    </dgm:pt>
    <dgm:pt modelId="{967A85DE-B4E9-41D7-B2A9-D1597853B5E7}" type="pres">
      <dgm:prSet presAssocID="{14667B63-C67C-4F21-AC3F-A186B21B827A}" presName="spaceBetweenRectangles" presStyleCnt="0"/>
      <dgm:spPr/>
    </dgm:pt>
    <dgm:pt modelId="{5B5276FD-F434-4422-B768-F1705982F8DD}" type="pres">
      <dgm:prSet presAssocID="{407AC899-9A07-4F5A-A99F-7B8056340D58}" presName="parentLin" presStyleCnt="0"/>
      <dgm:spPr/>
    </dgm:pt>
    <dgm:pt modelId="{981C0A9B-C53A-45F1-ABEE-0CA481D2C9C2}" type="pres">
      <dgm:prSet presAssocID="{407AC899-9A07-4F5A-A99F-7B8056340D58}" presName="parentLeftMargin" presStyleLbl="node1" presStyleIdx="3" presStyleCnt="6"/>
      <dgm:spPr/>
      <dgm:t>
        <a:bodyPr/>
        <a:lstStyle/>
        <a:p>
          <a:endParaRPr lang="en-US"/>
        </a:p>
      </dgm:t>
    </dgm:pt>
    <dgm:pt modelId="{6A10995B-FED4-4A9D-B2E7-5E978EA039E5}" type="pres">
      <dgm:prSet presAssocID="{407AC899-9A07-4F5A-A99F-7B8056340D58}" presName="parentText" presStyleLbl="node1" presStyleIdx="4" presStyleCnt="6">
        <dgm:presLayoutVars>
          <dgm:chMax val="0"/>
          <dgm:bulletEnabled val="1"/>
        </dgm:presLayoutVars>
      </dgm:prSet>
      <dgm:spPr/>
      <dgm:t>
        <a:bodyPr/>
        <a:lstStyle/>
        <a:p>
          <a:endParaRPr lang="en-US"/>
        </a:p>
      </dgm:t>
    </dgm:pt>
    <dgm:pt modelId="{54394997-AF82-4244-8444-7BFD1174EC25}" type="pres">
      <dgm:prSet presAssocID="{407AC899-9A07-4F5A-A99F-7B8056340D58}" presName="negativeSpace" presStyleCnt="0"/>
      <dgm:spPr/>
    </dgm:pt>
    <dgm:pt modelId="{C99D2617-F7FC-4571-8CF9-96BB88E22DCC}" type="pres">
      <dgm:prSet presAssocID="{407AC899-9A07-4F5A-A99F-7B8056340D58}" presName="childText" presStyleLbl="conFgAcc1" presStyleIdx="4" presStyleCnt="6">
        <dgm:presLayoutVars>
          <dgm:bulletEnabled val="1"/>
        </dgm:presLayoutVars>
      </dgm:prSet>
      <dgm:spPr/>
    </dgm:pt>
    <dgm:pt modelId="{981808E7-BDD1-4E95-8E79-65F10EE96885}" type="pres">
      <dgm:prSet presAssocID="{A4357F41-9F12-4691-862A-AD5C4421AAC4}" presName="spaceBetweenRectangles" presStyleCnt="0"/>
      <dgm:spPr/>
    </dgm:pt>
    <dgm:pt modelId="{8236D5FE-F1BA-4637-9C2D-68EBAE521C6F}" type="pres">
      <dgm:prSet presAssocID="{47F867B7-A58D-4F0C-AE75-B8D970EDB2EF}" presName="parentLin" presStyleCnt="0"/>
      <dgm:spPr/>
    </dgm:pt>
    <dgm:pt modelId="{EB86BCC0-2116-4524-9038-9FFCAD388049}" type="pres">
      <dgm:prSet presAssocID="{47F867B7-A58D-4F0C-AE75-B8D970EDB2EF}" presName="parentLeftMargin" presStyleLbl="node1" presStyleIdx="4" presStyleCnt="6"/>
      <dgm:spPr/>
      <dgm:t>
        <a:bodyPr/>
        <a:lstStyle/>
        <a:p>
          <a:endParaRPr lang="en-US"/>
        </a:p>
      </dgm:t>
    </dgm:pt>
    <dgm:pt modelId="{5C8A0BB0-D520-4393-9BBF-87F97BAA677A}" type="pres">
      <dgm:prSet presAssocID="{47F867B7-A58D-4F0C-AE75-B8D970EDB2EF}" presName="parentText" presStyleLbl="node1" presStyleIdx="5" presStyleCnt="6">
        <dgm:presLayoutVars>
          <dgm:chMax val="0"/>
          <dgm:bulletEnabled val="1"/>
        </dgm:presLayoutVars>
      </dgm:prSet>
      <dgm:spPr/>
      <dgm:t>
        <a:bodyPr/>
        <a:lstStyle/>
        <a:p>
          <a:endParaRPr lang="en-US"/>
        </a:p>
      </dgm:t>
    </dgm:pt>
    <dgm:pt modelId="{9A47B535-2B5D-4580-9C82-9B46D8C1FE9B}" type="pres">
      <dgm:prSet presAssocID="{47F867B7-A58D-4F0C-AE75-B8D970EDB2EF}" presName="negativeSpace" presStyleCnt="0"/>
      <dgm:spPr/>
    </dgm:pt>
    <dgm:pt modelId="{E90832BE-B9E5-484A-A8A2-C109958C30A2}" type="pres">
      <dgm:prSet presAssocID="{47F867B7-A58D-4F0C-AE75-B8D970EDB2EF}" presName="childText" presStyleLbl="conFgAcc1" presStyleIdx="5" presStyleCnt="6">
        <dgm:presLayoutVars>
          <dgm:bulletEnabled val="1"/>
        </dgm:presLayoutVars>
      </dgm:prSet>
      <dgm:spPr/>
    </dgm:pt>
  </dgm:ptLst>
  <dgm:cxnLst>
    <dgm:cxn modelId="{F19F3C66-3B24-49A1-A45A-CE7189D11816}" type="presOf" srcId="{407AC899-9A07-4F5A-A99F-7B8056340D58}" destId="{6A10995B-FED4-4A9D-B2E7-5E978EA039E5}" srcOrd="1" destOrd="0" presId="urn:microsoft.com/office/officeart/2005/8/layout/list1"/>
    <dgm:cxn modelId="{8BB0184B-8422-4B25-903E-59CB084C8C22}" srcId="{6F4D9939-B300-4DD7-88EC-4103F49B9DE3}" destId="{407AC899-9A07-4F5A-A99F-7B8056340D58}" srcOrd="4" destOrd="0" parTransId="{56351F90-0CE6-4CA0-9A9D-1C38920A8694}" sibTransId="{A4357F41-9F12-4691-862A-AD5C4421AAC4}"/>
    <dgm:cxn modelId="{247D662C-8802-4172-80AF-8137F3AD1903}" srcId="{6F4D9939-B300-4DD7-88EC-4103F49B9DE3}" destId="{47F867B7-A58D-4F0C-AE75-B8D970EDB2EF}" srcOrd="5" destOrd="0" parTransId="{47D3E083-EE45-40D4-8672-EEEEC0F73F58}" sibTransId="{CD2140FC-3840-473E-803E-1B6EDA8AEB85}"/>
    <dgm:cxn modelId="{AC2CBA2D-246F-4299-99F8-C69543022550}" type="presOf" srcId="{72BBB050-658E-4A64-9ACE-B093644870C8}" destId="{D6CEF93F-7362-44E1-A947-12882E2E9656}" srcOrd="1" destOrd="0" presId="urn:microsoft.com/office/officeart/2005/8/layout/list1"/>
    <dgm:cxn modelId="{61176DDF-4CDD-4274-A0A9-66A8EF150163}" type="presOf" srcId="{72BBB050-658E-4A64-9ACE-B093644870C8}" destId="{595D4C06-2CAE-4B42-96F0-503703D62D88}" srcOrd="0" destOrd="0" presId="urn:microsoft.com/office/officeart/2005/8/layout/list1"/>
    <dgm:cxn modelId="{F074EB2E-0491-4D22-A23C-03C025FC57B5}" type="presOf" srcId="{47F867B7-A58D-4F0C-AE75-B8D970EDB2EF}" destId="{EB86BCC0-2116-4524-9038-9FFCAD388049}" srcOrd="0" destOrd="0" presId="urn:microsoft.com/office/officeart/2005/8/layout/list1"/>
    <dgm:cxn modelId="{878157F4-EF4C-4A34-BF01-99336560EA24}" srcId="{6F4D9939-B300-4DD7-88EC-4103F49B9DE3}" destId="{72BBB050-658E-4A64-9ACE-B093644870C8}" srcOrd="1" destOrd="0" parTransId="{1DA4C881-DB1D-40E4-8935-9788A99FB982}" sibTransId="{92AC3388-561E-49E8-AB50-613F7571F12E}"/>
    <dgm:cxn modelId="{FBFA0659-EDD1-4D70-9687-B0D52BE08BCC}" srcId="{6F4D9939-B300-4DD7-88EC-4103F49B9DE3}" destId="{50B5789E-E928-4EBF-9E50-94819F916CAA}" srcOrd="2" destOrd="0" parTransId="{609D7338-1258-401B-AE87-F7CFA8F5A675}" sibTransId="{2D37B2AA-5615-4121-AC2C-86548F1FE2B5}"/>
    <dgm:cxn modelId="{6F7551EB-1355-4972-BEEE-4CDE0BA5C46C}" type="presOf" srcId="{407AC899-9A07-4F5A-A99F-7B8056340D58}" destId="{981C0A9B-C53A-45F1-ABEE-0CA481D2C9C2}" srcOrd="0" destOrd="0" presId="urn:microsoft.com/office/officeart/2005/8/layout/list1"/>
    <dgm:cxn modelId="{DA6DD27A-AD9C-4611-B625-81B791C26953}" type="presOf" srcId="{47F867B7-A58D-4F0C-AE75-B8D970EDB2EF}" destId="{5C8A0BB0-D520-4393-9BBF-87F97BAA677A}" srcOrd="1" destOrd="0" presId="urn:microsoft.com/office/officeart/2005/8/layout/list1"/>
    <dgm:cxn modelId="{E3DD1381-03D4-4C18-8A77-67F5C8EBCD70}" srcId="{6F4D9939-B300-4DD7-88EC-4103F49B9DE3}" destId="{E25CB2D0-274D-4FCD-814D-B421AF50E1AF}" srcOrd="3" destOrd="0" parTransId="{1655B602-9556-419E-8982-D166FB3EDA88}" sibTransId="{14667B63-C67C-4F21-AC3F-A186B21B827A}"/>
    <dgm:cxn modelId="{AC0583C1-C9F2-4275-B964-095FC8148196}" type="presOf" srcId="{98B12407-DA24-4BF1-A40A-6B57B86903F1}" destId="{69ECD3D1-DD72-473F-BB5F-14EEE26CB83A}" srcOrd="0" destOrd="0" presId="urn:microsoft.com/office/officeart/2005/8/layout/list1"/>
    <dgm:cxn modelId="{8697E17F-C534-431B-8829-62180B01925C}" type="presOf" srcId="{98B12407-DA24-4BF1-A40A-6B57B86903F1}" destId="{60CFEAFC-ECB2-4280-95C5-65D3CDB6FBD5}" srcOrd="1" destOrd="0" presId="urn:microsoft.com/office/officeart/2005/8/layout/list1"/>
    <dgm:cxn modelId="{A90B7B08-D684-4B29-B85E-BC2CE8EF0043}" type="presOf" srcId="{50B5789E-E928-4EBF-9E50-94819F916CAA}" destId="{163AD5A2-27F9-4720-B700-C84E6804CFDC}" srcOrd="0" destOrd="0" presId="urn:microsoft.com/office/officeart/2005/8/layout/list1"/>
    <dgm:cxn modelId="{315F5D77-1B50-471B-95A5-9AEF006A4E89}" type="presOf" srcId="{E25CB2D0-274D-4FCD-814D-B421AF50E1AF}" destId="{B205A091-6ED8-4EFC-A3BD-54C20F56C925}" srcOrd="0" destOrd="0" presId="urn:microsoft.com/office/officeart/2005/8/layout/list1"/>
    <dgm:cxn modelId="{0F24E0A6-9714-4123-A7CA-2D2B6781DD6C}" srcId="{6F4D9939-B300-4DD7-88EC-4103F49B9DE3}" destId="{98B12407-DA24-4BF1-A40A-6B57B86903F1}" srcOrd="0" destOrd="0" parTransId="{BC9AC26F-697A-4594-A7DE-566494A567D9}" sibTransId="{A0A225EB-A963-4C73-B4F0-8ED1BD115BBC}"/>
    <dgm:cxn modelId="{CD5623F8-FB44-4444-98B5-5FB277D1522C}" type="presOf" srcId="{6F4D9939-B300-4DD7-88EC-4103F49B9DE3}" destId="{67661B3C-1DFC-48A2-B2C8-C3DB8FED2F64}" srcOrd="0" destOrd="0" presId="urn:microsoft.com/office/officeart/2005/8/layout/list1"/>
    <dgm:cxn modelId="{1D97C8EF-BEB6-4C32-BC26-78BD3DEF517A}" type="presOf" srcId="{E25CB2D0-274D-4FCD-814D-B421AF50E1AF}" destId="{CDFFEDA9-2553-4D3B-B81F-67373E712750}" srcOrd="1" destOrd="0" presId="urn:microsoft.com/office/officeart/2005/8/layout/list1"/>
    <dgm:cxn modelId="{2224B6EA-4E4D-4B0B-A4E6-BFEBC2D6DFC2}" type="presOf" srcId="{50B5789E-E928-4EBF-9E50-94819F916CAA}" destId="{B8B81E2C-D4F9-496F-A69B-772BA7860C57}" srcOrd="1" destOrd="0" presId="urn:microsoft.com/office/officeart/2005/8/layout/list1"/>
    <dgm:cxn modelId="{A073C388-0C17-4569-BD5E-7EF20417802F}" type="presParOf" srcId="{67661B3C-1DFC-48A2-B2C8-C3DB8FED2F64}" destId="{BA8718C7-3216-4EA0-A5BB-0D70277C1118}" srcOrd="0" destOrd="0" presId="urn:microsoft.com/office/officeart/2005/8/layout/list1"/>
    <dgm:cxn modelId="{0CEBAA0B-0C5F-4A4F-9230-2E0542CE0E44}" type="presParOf" srcId="{BA8718C7-3216-4EA0-A5BB-0D70277C1118}" destId="{69ECD3D1-DD72-473F-BB5F-14EEE26CB83A}" srcOrd="0" destOrd="0" presId="urn:microsoft.com/office/officeart/2005/8/layout/list1"/>
    <dgm:cxn modelId="{BE7BFD0F-9F73-4406-BA6A-1CA15931B2FE}" type="presParOf" srcId="{BA8718C7-3216-4EA0-A5BB-0D70277C1118}" destId="{60CFEAFC-ECB2-4280-95C5-65D3CDB6FBD5}" srcOrd="1" destOrd="0" presId="urn:microsoft.com/office/officeart/2005/8/layout/list1"/>
    <dgm:cxn modelId="{9FEA157D-EB75-4A9E-A5D7-DA241242408D}" type="presParOf" srcId="{67661B3C-1DFC-48A2-B2C8-C3DB8FED2F64}" destId="{1088B3CD-DDEB-4714-9CB5-DD94ECB4AA16}" srcOrd="1" destOrd="0" presId="urn:microsoft.com/office/officeart/2005/8/layout/list1"/>
    <dgm:cxn modelId="{4D7E2B0C-A307-4144-A4A8-D4E8A86BD691}" type="presParOf" srcId="{67661B3C-1DFC-48A2-B2C8-C3DB8FED2F64}" destId="{DB00D498-56DC-47A3-93EA-12131A162C82}" srcOrd="2" destOrd="0" presId="urn:microsoft.com/office/officeart/2005/8/layout/list1"/>
    <dgm:cxn modelId="{17005733-918C-4EFF-B56D-9918618D5D9A}" type="presParOf" srcId="{67661B3C-1DFC-48A2-B2C8-C3DB8FED2F64}" destId="{1D8A6F1D-F9AA-4A52-ADEA-C6C7CB8B6200}" srcOrd="3" destOrd="0" presId="urn:microsoft.com/office/officeart/2005/8/layout/list1"/>
    <dgm:cxn modelId="{70107C29-FFE3-4DB5-87FC-587BC19C66B3}" type="presParOf" srcId="{67661B3C-1DFC-48A2-B2C8-C3DB8FED2F64}" destId="{30356F51-66FE-4590-8566-8DB2EB136F1E}" srcOrd="4" destOrd="0" presId="urn:microsoft.com/office/officeart/2005/8/layout/list1"/>
    <dgm:cxn modelId="{631F9847-D92B-4F65-B224-6D05B2FB750C}" type="presParOf" srcId="{30356F51-66FE-4590-8566-8DB2EB136F1E}" destId="{595D4C06-2CAE-4B42-96F0-503703D62D88}" srcOrd="0" destOrd="0" presId="urn:microsoft.com/office/officeart/2005/8/layout/list1"/>
    <dgm:cxn modelId="{5DA5F259-62B6-4E12-B378-F1503E25046F}" type="presParOf" srcId="{30356F51-66FE-4590-8566-8DB2EB136F1E}" destId="{D6CEF93F-7362-44E1-A947-12882E2E9656}" srcOrd="1" destOrd="0" presId="urn:microsoft.com/office/officeart/2005/8/layout/list1"/>
    <dgm:cxn modelId="{AE920A8B-4E57-4701-BC90-8DDB08DEE0F7}" type="presParOf" srcId="{67661B3C-1DFC-48A2-B2C8-C3DB8FED2F64}" destId="{1FD9EFFC-D4F3-4339-A2BC-28ABC2AB7756}" srcOrd="5" destOrd="0" presId="urn:microsoft.com/office/officeart/2005/8/layout/list1"/>
    <dgm:cxn modelId="{5BC11CFF-F1CB-48F3-B436-581B93B66954}" type="presParOf" srcId="{67661B3C-1DFC-48A2-B2C8-C3DB8FED2F64}" destId="{EBDB05CA-C170-45F9-AB47-E444796B93F0}" srcOrd="6" destOrd="0" presId="urn:microsoft.com/office/officeart/2005/8/layout/list1"/>
    <dgm:cxn modelId="{58BA8CF4-F457-4A56-B108-B2D42EEE465B}" type="presParOf" srcId="{67661B3C-1DFC-48A2-B2C8-C3DB8FED2F64}" destId="{961CEA0E-F2D2-4D59-B788-87B2AA501743}" srcOrd="7" destOrd="0" presId="urn:microsoft.com/office/officeart/2005/8/layout/list1"/>
    <dgm:cxn modelId="{7F3B4BF8-499F-4924-8FFC-453016012A3E}" type="presParOf" srcId="{67661B3C-1DFC-48A2-B2C8-C3DB8FED2F64}" destId="{45A1703D-ECAA-4890-9694-311397AD358D}" srcOrd="8" destOrd="0" presId="urn:microsoft.com/office/officeart/2005/8/layout/list1"/>
    <dgm:cxn modelId="{364EF679-ABA2-46B5-82B9-5FB469635820}" type="presParOf" srcId="{45A1703D-ECAA-4890-9694-311397AD358D}" destId="{163AD5A2-27F9-4720-B700-C84E6804CFDC}" srcOrd="0" destOrd="0" presId="urn:microsoft.com/office/officeart/2005/8/layout/list1"/>
    <dgm:cxn modelId="{2FF102A1-DA20-4F65-9BC2-27ADB020A52F}" type="presParOf" srcId="{45A1703D-ECAA-4890-9694-311397AD358D}" destId="{B8B81E2C-D4F9-496F-A69B-772BA7860C57}" srcOrd="1" destOrd="0" presId="urn:microsoft.com/office/officeart/2005/8/layout/list1"/>
    <dgm:cxn modelId="{323F091D-B7C0-4A74-9A6C-1C4D7592B4CC}" type="presParOf" srcId="{67661B3C-1DFC-48A2-B2C8-C3DB8FED2F64}" destId="{08C74A93-3739-4C09-8A0E-0EC2EA8C90B9}" srcOrd="9" destOrd="0" presId="urn:microsoft.com/office/officeart/2005/8/layout/list1"/>
    <dgm:cxn modelId="{E875850A-47A0-48E3-BB6F-9282291E2784}" type="presParOf" srcId="{67661B3C-1DFC-48A2-B2C8-C3DB8FED2F64}" destId="{BEE1D0E8-8206-46BA-A21B-84F9C9B384E5}" srcOrd="10" destOrd="0" presId="urn:microsoft.com/office/officeart/2005/8/layout/list1"/>
    <dgm:cxn modelId="{614158BF-F7D4-49B6-ACBC-EA439CD30694}" type="presParOf" srcId="{67661B3C-1DFC-48A2-B2C8-C3DB8FED2F64}" destId="{8A49F7B8-8D8E-4441-89EB-ED1D9BA21877}" srcOrd="11" destOrd="0" presId="urn:microsoft.com/office/officeart/2005/8/layout/list1"/>
    <dgm:cxn modelId="{3EA34EE9-8610-450C-A809-D684A5360695}" type="presParOf" srcId="{67661B3C-1DFC-48A2-B2C8-C3DB8FED2F64}" destId="{D90C4080-59C9-4FD9-84DF-B9ACCB28743A}" srcOrd="12" destOrd="0" presId="urn:microsoft.com/office/officeart/2005/8/layout/list1"/>
    <dgm:cxn modelId="{7E771487-9FC4-471C-A840-DFB35E9415EF}" type="presParOf" srcId="{D90C4080-59C9-4FD9-84DF-B9ACCB28743A}" destId="{B205A091-6ED8-4EFC-A3BD-54C20F56C925}" srcOrd="0" destOrd="0" presId="urn:microsoft.com/office/officeart/2005/8/layout/list1"/>
    <dgm:cxn modelId="{E89DD16C-329D-4B3D-92E3-ECD5A4478112}" type="presParOf" srcId="{D90C4080-59C9-4FD9-84DF-B9ACCB28743A}" destId="{CDFFEDA9-2553-4D3B-B81F-67373E712750}" srcOrd="1" destOrd="0" presId="urn:microsoft.com/office/officeart/2005/8/layout/list1"/>
    <dgm:cxn modelId="{69C49B39-4C88-4E52-8DB7-0BC60C2F8FD0}" type="presParOf" srcId="{67661B3C-1DFC-48A2-B2C8-C3DB8FED2F64}" destId="{0FF2D955-7B03-4CC0-94EE-278E16FB9FA9}" srcOrd="13" destOrd="0" presId="urn:microsoft.com/office/officeart/2005/8/layout/list1"/>
    <dgm:cxn modelId="{BE1F42F4-7667-466D-AF7E-C65D9851EB7F}" type="presParOf" srcId="{67661B3C-1DFC-48A2-B2C8-C3DB8FED2F64}" destId="{B73BC189-50BB-48D2-B886-3251775DFDDE}" srcOrd="14" destOrd="0" presId="urn:microsoft.com/office/officeart/2005/8/layout/list1"/>
    <dgm:cxn modelId="{8C9B8296-65EC-4146-9831-F2E31DCCBA3F}" type="presParOf" srcId="{67661B3C-1DFC-48A2-B2C8-C3DB8FED2F64}" destId="{967A85DE-B4E9-41D7-B2A9-D1597853B5E7}" srcOrd="15" destOrd="0" presId="urn:microsoft.com/office/officeart/2005/8/layout/list1"/>
    <dgm:cxn modelId="{756B87F7-0901-41AC-BC21-4FB312C97E26}" type="presParOf" srcId="{67661B3C-1DFC-48A2-B2C8-C3DB8FED2F64}" destId="{5B5276FD-F434-4422-B768-F1705982F8DD}" srcOrd="16" destOrd="0" presId="urn:microsoft.com/office/officeart/2005/8/layout/list1"/>
    <dgm:cxn modelId="{8B073145-0C39-4B48-BFE3-4A7F59814D80}" type="presParOf" srcId="{5B5276FD-F434-4422-B768-F1705982F8DD}" destId="{981C0A9B-C53A-45F1-ABEE-0CA481D2C9C2}" srcOrd="0" destOrd="0" presId="urn:microsoft.com/office/officeart/2005/8/layout/list1"/>
    <dgm:cxn modelId="{F3AE0D9E-2BD2-47C6-9C4C-001E0A30F4B5}" type="presParOf" srcId="{5B5276FD-F434-4422-B768-F1705982F8DD}" destId="{6A10995B-FED4-4A9D-B2E7-5E978EA039E5}" srcOrd="1" destOrd="0" presId="urn:microsoft.com/office/officeart/2005/8/layout/list1"/>
    <dgm:cxn modelId="{AD70C29D-F925-409D-B9CA-A84E553548B5}" type="presParOf" srcId="{67661B3C-1DFC-48A2-B2C8-C3DB8FED2F64}" destId="{54394997-AF82-4244-8444-7BFD1174EC25}" srcOrd="17" destOrd="0" presId="urn:microsoft.com/office/officeart/2005/8/layout/list1"/>
    <dgm:cxn modelId="{F25F590B-1212-466F-B7E4-3C38C59BB707}" type="presParOf" srcId="{67661B3C-1DFC-48A2-B2C8-C3DB8FED2F64}" destId="{C99D2617-F7FC-4571-8CF9-96BB88E22DCC}" srcOrd="18" destOrd="0" presId="urn:microsoft.com/office/officeart/2005/8/layout/list1"/>
    <dgm:cxn modelId="{619A9087-9C31-4D8B-B946-0AC5666EFC64}" type="presParOf" srcId="{67661B3C-1DFC-48A2-B2C8-C3DB8FED2F64}" destId="{981808E7-BDD1-4E95-8E79-65F10EE96885}" srcOrd="19" destOrd="0" presId="urn:microsoft.com/office/officeart/2005/8/layout/list1"/>
    <dgm:cxn modelId="{5377B20B-775A-4020-B594-4F5CB140009D}" type="presParOf" srcId="{67661B3C-1DFC-48A2-B2C8-C3DB8FED2F64}" destId="{8236D5FE-F1BA-4637-9C2D-68EBAE521C6F}" srcOrd="20" destOrd="0" presId="urn:microsoft.com/office/officeart/2005/8/layout/list1"/>
    <dgm:cxn modelId="{B82AE8FF-6105-4AF2-92D4-B64ECFBA7203}" type="presParOf" srcId="{8236D5FE-F1BA-4637-9C2D-68EBAE521C6F}" destId="{EB86BCC0-2116-4524-9038-9FFCAD388049}" srcOrd="0" destOrd="0" presId="urn:microsoft.com/office/officeart/2005/8/layout/list1"/>
    <dgm:cxn modelId="{2DB35388-8BE0-42CF-88DE-C1B0E482DC4D}" type="presParOf" srcId="{8236D5FE-F1BA-4637-9C2D-68EBAE521C6F}" destId="{5C8A0BB0-D520-4393-9BBF-87F97BAA677A}" srcOrd="1" destOrd="0" presId="urn:microsoft.com/office/officeart/2005/8/layout/list1"/>
    <dgm:cxn modelId="{C2290760-1055-4354-ADC3-DAA818E4C1D6}" type="presParOf" srcId="{67661B3C-1DFC-48A2-B2C8-C3DB8FED2F64}" destId="{9A47B535-2B5D-4580-9C82-9B46D8C1FE9B}" srcOrd="21" destOrd="0" presId="urn:microsoft.com/office/officeart/2005/8/layout/list1"/>
    <dgm:cxn modelId="{5E76DAA3-2A8B-452F-9CAF-1690C872DE7C}" type="presParOf" srcId="{67661B3C-1DFC-48A2-B2C8-C3DB8FED2F64}" destId="{E90832BE-B9E5-484A-A8A2-C109958C30A2}" srcOrd="22"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4D9939-B300-4DD7-88EC-4103F49B9DE3}"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98B12407-DA24-4BF1-A40A-6B57B86903F1}">
      <dgm:prSet phldrT="[Text]"/>
      <dgm:spPr/>
      <dgm:t>
        <a:bodyPr/>
        <a:lstStyle/>
        <a:p>
          <a:r>
            <a:rPr lang="en-US" dirty="0" smtClean="0"/>
            <a:t>42 Parks</a:t>
          </a:r>
          <a:endParaRPr lang="en-US" dirty="0"/>
        </a:p>
      </dgm:t>
    </dgm:pt>
    <dgm:pt modelId="{BC9AC26F-697A-4594-A7DE-566494A567D9}" type="parTrans" cxnId="{0F24E0A6-9714-4123-A7CA-2D2B6781DD6C}">
      <dgm:prSet/>
      <dgm:spPr/>
      <dgm:t>
        <a:bodyPr/>
        <a:lstStyle/>
        <a:p>
          <a:endParaRPr lang="en-US"/>
        </a:p>
      </dgm:t>
    </dgm:pt>
    <dgm:pt modelId="{A0A225EB-A963-4C73-B4F0-8ED1BD115BBC}" type="sibTrans" cxnId="{0F24E0A6-9714-4123-A7CA-2D2B6781DD6C}">
      <dgm:prSet/>
      <dgm:spPr/>
      <dgm:t>
        <a:bodyPr/>
        <a:lstStyle/>
        <a:p>
          <a:endParaRPr lang="en-US"/>
        </a:p>
      </dgm:t>
    </dgm:pt>
    <dgm:pt modelId="{72BBB050-658E-4A64-9ACE-B093644870C8}">
      <dgm:prSet phldrT="[Text]"/>
      <dgm:spPr/>
      <dgm:t>
        <a:bodyPr/>
        <a:lstStyle/>
        <a:p>
          <a:r>
            <a:rPr lang="en-US" b="0" i="0" u="none" smtClean="0"/>
            <a:t>Over 5,000</a:t>
          </a:r>
          <a:r>
            <a:rPr lang="en-US" smtClean="0"/>
            <a:t> </a:t>
          </a:r>
          <a:r>
            <a:rPr lang="en-US" dirty="0" smtClean="0"/>
            <a:t>Acres of Parkland</a:t>
          </a:r>
          <a:endParaRPr lang="en-US" dirty="0"/>
        </a:p>
      </dgm:t>
    </dgm:pt>
    <dgm:pt modelId="{1DA4C881-DB1D-40E4-8935-9788A99FB982}" type="parTrans" cxnId="{878157F4-EF4C-4A34-BF01-99336560EA24}">
      <dgm:prSet/>
      <dgm:spPr/>
      <dgm:t>
        <a:bodyPr/>
        <a:lstStyle/>
        <a:p>
          <a:endParaRPr lang="en-US"/>
        </a:p>
      </dgm:t>
    </dgm:pt>
    <dgm:pt modelId="{92AC3388-561E-49E8-AB50-613F7571F12E}" type="sibTrans" cxnId="{878157F4-EF4C-4A34-BF01-99336560EA24}">
      <dgm:prSet/>
      <dgm:spPr/>
      <dgm:t>
        <a:bodyPr/>
        <a:lstStyle/>
        <a:p>
          <a:endParaRPr lang="en-US"/>
        </a:p>
      </dgm:t>
    </dgm:pt>
    <dgm:pt modelId="{50B5789E-E928-4EBF-9E50-94819F916CAA}">
      <dgm:prSet phldrT="[Text]"/>
      <dgm:spPr/>
      <dgm:t>
        <a:bodyPr/>
        <a:lstStyle/>
        <a:p>
          <a:r>
            <a:rPr lang="en-US" dirty="0" smtClean="0"/>
            <a:t>28 Athletic Fields</a:t>
          </a:r>
          <a:endParaRPr lang="en-US" dirty="0"/>
        </a:p>
      </dgm:t>
    </dgm:pt>
    <dgm:pt modelId="{609D7338-1258-401B-AE87-F7CFA8F5A675}" type="parTrans" cxnId="{FBFA0659-EDD1-4D70-9687-B0D52BE08BCC}">
      <dgm:prSet/>
      <dgm:spPr/>
      <dgm:t>
        <a:bodyPr/>
        <a:lstStyle/>
        <a:p>
          <a:endParaRPr lang="en-US"/>
        </a:p>
      </dgm:t>
    </dgm:pt>
    <dgm:pt modelId="{2D37B2AA-5615-4121-AC2C-86548F1FE2B5}" type="sibTrans" cxnId="{FBFA0659-EDD1-4D70-9687-B0D52BE08BCC}">
      <dgm:prSet/>
      <dgm:spPr/>
      <dgm:t>
        <a:bodyPr/>
        <a:lstStyle/>
        <a:p>
          <a:endParaRPr lang="en-US"/>
        </a:p>
      </dgm:t>
    </dgm:pt>
    <dgm:pt modelId="{E25CB2D0-274D-4FCD-814D-B421AF50E1AF}">
      <dgm:prSet phldrT="[Text]"/>
      <dgm:spPr/>
      <dgm:t>
        <a:bodyPr/>
        <a:lstStyle/>
        <a:p>
          <a:r>
            <a:rPr lang="en-US" dirty="0" smtClean="0"/>
            <a:t>56 Miles of Multi-use Trails</a:t>
          </a:r>
          <a:endParaRPr lang="en-US" dirty="0"/>
        </a:p>
      </dgm:t>
    </dgm:pt>
    <dgm:pt modelId="{1655B602-9556-419E-8982-D166FB3EDA88}" type="parTrans" cxnId="{E3DD1381-03D4-4C18-8A77-67F5C8EBCD70}">
      <dgm:prSet/>
      <dgm:spPr/>
      <dgm:t>
        <a:bodyPr/>
        <a:lstStyle/>
        <a:p>
          <a:endParaRPr lang="en-US"/>
        </a:p>
      </dgm:t>
    </dgm:pt>
    <dgm:pt modelId="{14667B63-C67C-4F21-AC3F-A186B21B827A}" type="sibTrans" cxnId="{E3DD1381-03D4-4C18-8A77-67F5C8EBCD70}">
      <dgm:prSet/>
      <dgm:spPr/>
      <dgm:t>
        <a:bodyPr/>
        <a:lstStyle/>
        <a:p>
          <a:endParaRPr lang="en-US"/>
        </a:p>
      </dgm:t>
    </dgm:pt>
    <dgm:pt modelId="{407AC899-9A07-4F5A-A99F-7B8056340D58}">
      <dgm:prSet phldrT="[Text]"/>
      <dgm:spPr/>
      <dgm:t>
        <a:bodyPr/>
        <a:lstStyle/>
        <a:p>
          <a:r>
            <a:rPr lang="en-US" dirty="0" smtClean="0"/>
            <a:t>1 Dog Park- Rock Hill</a:t>
          </a:r>
          <a:endParaRPr lang="en-US" dirty="0"/>
        </a:p>
      </dgm:t>
    </dgm:pt>
    <dgm:pt modelId="{56351F90-0CE6-4CA0-9A9D-1C38920A8694}" type="parTrans" cxnId="{8BB0184B-8422-4B25-903E-59CB084C8C22}">
      <dgm:prSet/>
      <dgm:spPr/>
      <dgm:t>
        <a:bodyPr/>
        <a:lstStyle/>
        <a:p>
          <a:endParaRPr lang="en-US"/>
        </a:p>
      </dgm:t>
    </dgm:pt>
    <dgm:pt modelId="{A4357F41-9F12-4691-862A-AD5C4421AAC4}" type="sibTrans" cxnId="{8BB0184B-8422-4B25-903E-59CB084C8C22}">
      <dgm:prSet/>
      <dgm:spPr/>
      <dgm:t>
        <a:bodyPr/>
        <a:lstStyle/>
        <a:p>
          <a:endParaRPr lang="en-US"/>
        </a:p>
      </dgm:t>
    </dgm:pt>
    <dgm:pt modelId="{47F867B7-A58D-4F0C-AE75-B8D970EDB2EF}">
      <dgm:prSet phldrT="[Text]"/>
      <dgm:spPr/>
      <dgm:t>
        <a:bodyPr/>
        <a:lstStyle/>
        <a:p>
          <a:r>
            <a:rPr lang="en-US" dirty="0" smtClean="0"/>
            <a:t>1 Golf Course- Pleasant Valley</a:t>
          </a:r>
        </a:p>
      </dgm:t>
    </dgm:pt>
    <dgm:pt modelId="{47D3E083-EE45-40D4-8672-EEEEC0F73F58}" type="parTrans" cxnId="{247D662C-8802-4172-80AF-8137F3AD1903}">
      <dgm:prSet/>
      <dgm:spPr/>
      <dgm:t>
        <a:bodyPr/>
        <a:lstStyle/>
        <a:p>
          <a:endParaRPr lang="en-US"/>
        </a:p>
      </dgm:t>
    </dgm:pt>
    <dgm:pt modelId="{CD2140FC-3840-473E-803E-1B6EDA8AEB85}" type="sibTrans" cxnId="{247D662C-8802-4172-80AF-8137F3AD1903}">
      <dgm:prSet/>
      <dgm:spPr/>
      <dgm:t>
        <a:bodyPr/>
        <a:lstStyle/>
        <a:p>
          <a:endParaRPr lang="en-US"/>
        </a:p>
      </dgm:t>
    </dgm:pt>
    <dgm:pt modelId="{E2979809-8EEF-4035-AE6C-6F8B1EA5D0A7}">
      <dgm:prSet phldrT="[Text]"/>
      <dgm:spPr/>
      <dgm:t>
        <a:bodyPr/>
        <a:lstStyle/>
        <a:p>
          <a:r>
            <a:rPr lang="en-US" dirty="0" smtClean="0"/>
            <a:t>1 </a:t>
          </a:r>
          <a:r>
            <a:rPr lang="en-US" dirty="0" err="1" smtClean="0"/>
            <a:t>RECenter</a:t>
          </a:r>
          <a:r>
            <a:rPr lang="en-US" dirty="0" smtClean="0"/>
            <a:t>- Cub Run</a:t>
          </a:r>
        </a:p>
      </dgm:t>
    </dgm:pt>
    <dgm:pt modelId="{01C69DC3-F060-4390-9735-652A3EA9C103}" type="parTrans" cxnId="{1D91CF91-23A9-4858-852A-D8E17A08BA84}">
      <dgm:prSet/>
      <dgm:spPr/>
      <dgm:t>
        <a:bodyPr/>
        <a:lstStyle/>
        <a:p>
          <a:endParaRPr lang="en-US"/>
        </a:p>
      </dgm:t>
    </dgm:pt>
    <dgm:pt modelId="{A38DDC4C-B8D0-4196-879E-81D4DFE4E6D9}" type="sibTrans" cxnId="{1D91CF91-23A9-4858-852A-D8E17A08BA84}">
      <dgm:prSet/>
      <dgm:spPr/>
      <dgm:t>
        <a:bodyPr/>
        <a:lstStyle/>
        <a:p>
          <a:endParaRPr lang="en-US"/>
        </a:p>
      </dgm:t>
    </dgm:pt>
    <dgm:pt modelId="{403B9FA0-3A4E-450D-9203-723893ECF7B5}">
      <dgm:prSet phldrT="[Text]"/>
      <dgm:spPr/>
      <dgm:t>
        <a:bodyPr/>
        <a:lstStyle/>
        <a:p>
          <a:r>
            <a:rPr lang="en-US" dirty="0" smtClean="0"/>
            <a:t>1 Nature Center- </a:t>
          </a:r>
          <a:r>
            <a:rPr lang="en-US" dirty="0" err="1" smtClean="0"/>
            <a:t>Walney</a:t>
          </a:r>
          <a:r>
            <a:rPr lang="en-US" dirty="0" smtClean="0"/>
            <a:t> at ECL</a:t>
          </a:r>
        </a:p>
      </dgm:t>
    </dgm:pt>
    <dgm:pt modelId="{2F571140-D9D4-4B78-B87A-6FEF180BF886}" type="parTrans" cxnId="{E085C16B-E6B9-4F52-9259-EC74FA141414}">
      <dgm:prSet/>
      <dgm:spPr/>
      <dgm:t>
        <a:bodyPr/>
        <a:lstStyle/>
        <a:p>
          <a:endParaRPr lang="en-US"/>
        </a:p>
      </dgm:t>
    </dgm:pt>
    <dgm:pt modelId="{026EDC40-CCC2-4409-965D-58E796B4A2FF}" type="sibTrans" cxnId="{E085C16B-E6B9-4F52-9259-EC74FA141414}">
      <dgm:prSet/>
      <dgm:spPr/>
      <dgm:t>
        <a:bodyPr/>
        <a:lstStyle/>
        <a:p>
          <a:endParaRPr lang="en-US"/>
        </a:p>
      </dgm:t>
    </dgm:pt>
    <dgm:pt modelId="{D7E85968-7C44-4BD0-B67C-45655D7E5141}">
      <dgm:prSet phldrT="[Text]"/>
      <dgm:spPr/>
      <dgm:t>
        <a:bodyPr/>
        <a:lstStyle/>
        <a:p>
          <a:r>
            <a:rPr lang="en-US" dirty="0" smtClean="0"/>
            <a:t>4 Historic Sites</a:t>
          </a:r>
        </a:p>
      </dgm:t>
    </dgm:pt>
    <dgm:pt modelId="{FC0EC932-5C10-435D-B526-07815F5AC18A}" type="parTrans" cxnId="{59EF36E3-C833-4FAC-BAEB-3A8196F55A1D}">
      <dgm:prSet/>
      <dgm:spPr/>
      <dgm:t>
        <a:bodyPr/>
        <a:lstStyle/>
        <a:p>
          <a:endParaRPr lang="en-US"/>
        </a:p>
      </dgm:t>
    </dgm:pt>
    <dgm:pt modelId="{9BE8A049-A94D-410F-9179-661A2F5B9C73}" type="sibTrans" cxnId="{59EF36E3-C833-4FAC-BAEB-3A8196F55A1D}">
      <dgm:prSet/>
      <dgm:spPr/>
      <dgm:t>
        <a:bodyPr/>
        <a:lstStyle/>
        <a:p>
          <a:endParaRPr lang="en-US"/>
        </a:p>
      </dgm:t>
    </dgm:pt>
    <dgm:pt modelId="{67661B3C-1DFC-48A2-B2C8-C3DB8FED2F64}" type="pres">
      <dgm:prSet presAssocID="{6F4D9939-B300-4DD7-88EC-4103F49B9DE3}" presName="linear" presStyleCnt="0">
        <dgm:presLayoutVars>
          <dgm:dir/>
          <dgm:animLvl val="lvl"/>
          <dgm:resizeHandles val="exact"/>
        </dgm:presLayoutVars>
      </dgm:prSet>
      <dgm:spPr/>
      <dgm:t>
        <a:bodyPr/>
        <a:lstStyle/>
        <a:p>
          <a:endParaRPr lang="en-US"/>
        </a:p>
      </dgm:t>
    </dgm:pt>
    <dgm:pt modelId="{BA8718C7-3216-4EA0-A5BB-0D70277C1118}" type="pres">
      <dgm:prSet presAssocID="{98B12407-DA24-4BF1-A40A-6B57B86903F1}" presName="parentLin" presStyleCnt="0"/>
      <dgm:spPr/>
    </dgm:pt>
    <dgm:pt modelId="{69ECD3D1-DD72-473F-BB5F-14EEE26CB83A}" type="pres">
      <dgm:prSet presAssocID="{98B12407-DA24-4BF1-A40A-6B57B86903F1}" presName="parentLeftMargin" presStyleLbl="node1" presStyleIdx="0" presStyleCnt="9"/>
      <dgm:spPr/>
      <dgm:t>
        <a:bodyPr/>
        <a:lstStyle/>
        <a:p>
          <a:endParaRPr lang="en-US"/>
        </a:p>
      </dgm:t>
    </dgm:pt>
    <dgm:pt modelId="{60CFEAFC-ECB2-4280-95C5-65D3CDB6FBD5}" type="pres">
      <dgm:prSet presAssocID="{98B12407-DA24-4BF1-A40A-6B57B86903F1}" presName="parentText" presStyleLbl="node1" presStyleIdx="0" presStyleCnt="9">
        <dgm:presLayoutVars>
          <dgm:chMax val="0"/>
          <dgm:bulletEnabled val="1"/>
        </dgm:presLayoutVars>
      </dgm:prSet>
      <dgm:spPr/>
      <dgm:t>
        <a:bodyPr/>
        <a:lstStyle/>
        <a:p>
          <a:endParaRPr lang="en-US"/>
        </a:p>
      </dgm:t>
    </dgm:pt>
    <dgm:pt modelId="{1088B3CD-DDEB-4714-9CB5-DD94ECB4AA16}" type="pres">
      <dgm:prSet presAssocID="{98B12407-DA24-4BF1-A40A-6B57B86903F1}" presName="negativeSpace" presStyleCnt="0"/>
      <dgm:spPr/>
    </dgm:pt>
    <dgm:pt modelId="{DB00D498-56DC-47A3-93EA-12131A162C82}" type="pres">
      <dgm:prSet presAssocID="{98B12407-DA24-4BF1-A40A-6B57B86903F1}" presName="childText" presStyleLbl="conFgAcc1" presStyleIdx="0" presStyleCnt="9">
        <dgm:presLayoutVars>
          <dgm:bulletEnabled val="1"/>
        </dgm:presLayoutVars>
      </dgm:prSet>
      <dgm:spPr/>
    </dgm:pt>
    <dgm:pt modelId="{1D8A6F1D-F9AA-4A52-ADEA-C6C7CB8B6200}" type="pres">
      <dgm:prSet presAssocID="{A0A225EB-A963-4C73-B4F0-8ED1BD115BBC}" presName="spaceBetweenRectangles" presStyleCnt="0"/>
      <dgm:spPr/>
    </dgm:pt>
    <dgm:pt modelId="{30356F51-66FE-4590-8566-8DB2EB136F1E}" type="pres">
      <dgm:prSet presAssocID="{72BBB050-658E-4A64-9ACE-B093644870C8}" presName="parentLin" presStyleCnt="0"/>
      <dgm:spPr/>
    </dgm:pt>
    <dgm:pt modelId="{595D4C06-2CAE-4B42-96F0-503703D62D88}" type="pres">
      <dgm:prSet presAssocID="{72BBB050-658E-4A64-9ACE-B093644870C8}" presName="parentLeftMargin" presStyleLbl="node1" presStyleIdx="0" presStyleCnt="9"/>
      <dgm:spPr/>
      <dgm:t>
        <a:bodyPr/>
        <a:lstStyle/>
        <a:p>
          <a:endParaRPr lang="en-US"/>
        </a:p>
      </dgm:t>
    </dgm:pt>
    <dgm:pt modelId="{D6CEF93F-7362-44E1-A947-12882E2E9656}" type="pres">
      <dgm:prSet presAssocID="{72BBB050-658E-4A64-9ACE-B093644870C8}" presName="parentText" presStyleLbl="node1" presStyleIdx="1" presStyleCnt="9">
        <dgm:presLayoutVars>
          <dgm:chMax val="0"/>
          <dgm:bulletEnabled val="1"/>
        </dgm:presLayoutVars>
      </dgm:prSet>
      <dgm:spPr/>
      <dgm:t>
        <a:bodyPr/>
        <a:lstStyle/>
        <a:p>
          <a:endParaRPr lang="en-US"/>
        </a:p>
      </dgm:t>
    </dgm:pt>
    <dgm:pt modelId="{1FD9EFFC-D4F3-4339-A2BC-28ABC2AB7756}" type="pres">
      <dgm:prSet presAssocID="{72BBB050-658E-4A64-9ACE-B093644870C8}" presName="negativeSpace" presStyleCnt="0"/>
      <dgm:spPr/>
    </dgm:pt>
    <dgm:pt modelId="{EBDB05CA-C170-45F9-AB47-E444796B93F0}" type="pres">
      <dgm:prSet presAssocID="{72BBB050-658E-4A64-9ACE-B093644870C8}" presName="childText" presStyleLbl="conFgAcc1" presStyleIdx="1" presStyleCnt="9">
        <dgm:presLayoutVars>
          <dgm:bulletEnabled val="1"/>
        </dgm:presLayoutVars>
      </dgm:prSet>
      <dgm:spPr/>
    </dgm:pt>
    <dgm:pt modelId="{961CEA0E-F2D2-4D59-B788-87B2AA501743}" type="pres">
      <dgm:prSet presAssocID="{92AC3388-561E-49E8-AB50-613F7571F12E}" presName="spaceBetweenRectangles" presStyleCnt="0"/>
      <dgm:spPr/>
    </dgm:pt>
    <dgm:pt modelId="{45A1703D-ECAA-4890-9694-311397AD358D}" type="pres">
      <dgm:prSet presAssocID="{50B5789E-E928-4EBF-9E50-94819F916CAA}" presName="parentLin" presStyleCnt="0"/>
      <dgm:spPr/>
    </dgm:pt>
    <dgm:pt modelId="{163AD5A2-27F9-4720-B700-C84E6804CFDC}" type="pres">
      <dgm:prSet presAssocID="{50B5789E-E928-4EBF-9E50-94819F916CAA}" presName="parentLeftMargin" presStyleLbl="node1" presStyleIdx="1" presStyleCnt="9"/>
      <dgm:spPr/>
      <dgm:t>
        <a:bodyPr/>
        <a:lstStyle/>
        <a:p>
          <a:endParaRPr lang="en-US"/>
        </a:p>
      </dgm:t>
    </dgm:pt>
    <dgm:pt modelId="{B8B81E2C-D4F9-496F-A69B-772BA7860C57}" type="pres">
      <dgm:prSet presAssocID="{50B5789E-E928-4EBF-9E50-94819F916CAA}" presName="parentText" presStyleLbl="node1" presStyleIdx="2" presStyleCnt="9">
        <dgm:presLayoutVars>
          <dgm:chMax val="0"/>
          <dgm:bulletEnabled val="1"/>
        </dgm:presLayoutVars>
      </dgm:prSet>
      <dgm:spPr/>
      <dgm:t>
        <a:bodyPr/>
        <a:lstStyle/>
        <a:p>
          <a:endParaRPr lang="en-US"/>
        </a:p>
      </dgm:t>
    </dgm:pt>
    <dgm:pt modelId="{08C74A93-3739-4C09-8A0E-0EC2EA8C90B9}" type="pres">
      <dgm:prSet presAssocID="{50B5789E-E928-4EBF-9E50-94819F916CAA}" presName="negativeSpace" presStyleCnt="0"/>
      <dgm:spPr/>
    </dgm:pt>
    <dgm:pt modelId="{BEE1D0E8-8206-46BA-A21B-84F9C9B384E5}" type="pres">
      <dgm:prSet presAssocID="{50B5789E-E928-4EBF-9E50-94819F916CAA}" presName="childText" presStyleLbl="conFgAcc1" presStyleIdx="2" presStyleCnt="9">
        <dgm:presLayoutVars>
          <dgm:bulletEnabled val="1"/>
        </dgm:presLayoutVars>
      </dgm:prSet>
      <dgm:spPr/>
    </dgm:pt>
    <dgm:pt modelId="{8A49F7B8-8D8E-4441-89EB-ED1D9BA21877}" type="pres">
      <dgm:prSet presAssocID="{2D37B2AA-5615-4121-AC2C-86548F1FE2B5}" presName="spaceBetweenRectangles" presStyleCnt="0"/>
      <dgm:spPr/>
    </dgm:pt>
    <dgm:pt modelId="{D90C4080-59C9-4FD9-84DF-B9ACCB28743A}" type="pres">
      <dgm:prSet presAssocID="{E25CB2D0-274D-4FCD-814D-B421AF50E1AF}" presName="parentLin" presStyleCnt="0"/>
      <dgm:spPr/>
    </dgm:pt>
    <dgm:pt modelId="{B205A091-6ED8-4EFC-A3BD-54C20F56C925}" type="pres">
      <dgm:prSet presAssocID="{E25CB2D0-274D-4FCD-814D-B421AF50E1AF}" presName="parentLeftMargin" presStyleLbl="node1" presStyleIdx="2" presStyleCnt="9"/>
      <dgm:spPr/>
      <dgm:t>
        <a:bodyPr/>
        <a:lstStyle/>
        <a:p>
          <a:endParaRPr lang="en-US"/>
        </a:p>
      </dgm:t>
    </dgm:pt>
    <dgm:pt modelId="{CDFFEDA9-2553-4D3B-B81F-67373E712750}" type="pres">
      <dgm:prSet presAssocID="{E25CB2D0-274D-4FCD-814D-B421AF50E1AF}" presName="parentText" presStyleLbl="node1" presStyleIdx="3" presStyleCnt="9">
        <dgm:presLayoutVars>
          <dgm:chMax val="0"/>
          <dgm:bulletEnabled val="1"/>
        </dgm:presLayoutVars>
      </dgm:prSet>
      <dgm:spPr/>
      <dgm:t>
        <a:bodyPr/>
        <a:lstStyle/>
        <a:p>
          <a:endParaRPr lang="en-US"/>
        </a:p>
      </dgm:t>
    </dgm:pt>
    <dgm:pt modelId="{0FF2D955-7B03-4CC0-94EE-278E16FB9FA9}" type="pres">
      <dgm:prSet presAssocID="{E25CB2D0-274D-4FCD-814D-B421AF50E1AF}" presName="negativeSpace" presStyleCnt="0"/>
      <dgm:spPr/>
    </dgm:pt>
    <dgm:pt modelId="{B73BC189-50BB-48D2-B886-3251775DFDDE}" type="pres">
      <dgm:prSet presAssocID="{E25CB2D0-274D-4FCD-814D-B421AF50E1AF}" presName="childText" presStyleLbl="conFgAcc1" presStyleIdx="3" presStyleCnt="9">
        <dgm:presLayoutVars>
          <dgm:bulletEnabled val="1"/>
        </dgm:presLayoutVars>
      </dgm:prSet>
      <dgm:spPr/>
    </dgm:pt>
    <dgm:pt modelId="{967A85DE-B4E9-41D7-B2A9-D1597853B5E7}" type="pres">
      <dgm:prSet presAssocID="{14667B63-C67C-4F21-AC3F-A186B21B827A}" presName="spaceBetweenRectangles" presStyleCnt="0"/>
      <dgm:spPr/>
    </dgm:pt>
    <dgm:pt modelId="{5B5276FD-F434-4422-B768-F1705982F8DD}" type="pres">
      <dgm:prSet presAssocID="{407AC899-9A07-4F5A-A99F-7B8056340D58}" presName="parentLin" presStyleCnt="0"/>
      <dgm:spPr/>
    </dgm:pt>
    <dgm:pt modelId="{981C0A9B-C53A-45F1-ABEE-0CA481D2C9C2}" type="pres">
      <dgm:prSet presAssocID="{407AC899-9A07-4F5A-A99F-7B8056340D58}" presName="parentLeftMargin" presStyleLbl="node1" presStyleIdx="3" presStyleCnt="9"/>
      <dgm:spPr/>
      <dgm:t>
        <a:bodyPr/>
        <a:lstStyle/>
        <a:p>
          <a:endParaRPr lang="en-US"/>
        </a:p>
      </dgm:t>
    </dgm:pt>
    <dgm:pt modelId="{6A10995B-FED4-4A9D-B2E7-5E978EA039E5}" type="pres">
      <dgm:prSet presAssocID="{407AC899-9A07-4F5A-A99F-7B8056340D58}" presName="parentText" presStyleLbl="node1" presStyleIdx="4" presStyleCnt="9">
        <dgm:presLayoutVars>
          <dgm:chMax val="0"/>
          <dgm:bulletEnabled val="1"/>
        </dgm:presLayoutVars>
      </dgm:prSet>
      <dgm:spPr/>
      <dgm:t>
        <a:bodyPr/>
        <a:lstStyle/>
        <a:p>
          <a:endParaRPr lang="en-US"/>
        </a:p>
      </dgm:t>
    </dgm:pt>
    <dgm:pt modelId="{54394997-AF82-4244-8444-7BFD1174EC25}" type="pres">
      <dgm:prSet presAssocID="{407AC899-9A07-4F5A-A99F-7B8056340D58}" presName="negativeSpace" presStyleCnt="0"/>
      <dgm:spPr/>
    </dgm:pt>
    <dgm:pt modelId="{C99D2617-F7FC-4571-8CF9-96BB88E22DCC}" type="pres">
      <dgm:prSet presAssocID="{407AC899-9A07-4F5A-A99F-7B8056340D58}" presName="childText" presStyleLbl="conFgAcc1" presStyleIdx="4" presStyleCnt="9">
        <dgm:presLayoutVars>
          <dgm:bulletEnabled val="1"/>
        </dgm:presLayoutVars>
      </dgm:prSet>
      <dgm:spPr/>
    </dgm:pt>
    <dgm:pt modelId="{981808E7-BDD1-4E95-8E79-65F10EE96885}" type="pres">
      <dgm:prSet presAssocID="{A4357F41-9F12-4691-862A-AD5C4421AAC4}" presName="spaceBetweenRectangles" presStyleCnt="0"/>
      <dgm:spPr/>
    </dgm:pt>
    <dgm:pt modelId="{8236D5FE-F1BA-4637-9C2D-68EBAE521C6F}" type="pres">
      <dgm:prSet presAssocID="{47F867B7-A58D-4F0C-AE75-B8D970EDB2EF}" presName="parentLin" presStyleCnt="0"/>
      <dgm:spPr/>
    </dgm:pt>
    <dgm:pt modelId="{EB86BCC0-2116-4524-9038-9FFCAD388049}" type="pres">
      <dgm:prSet presAssocID="{47F867B7-A58D-4F0C-AE75-B8D970EDB2EF}" presName="parentLeftMargin" presStyleLbl="node1" presStyleIdx="4" presStyleCnt="9"/>
      <dgm:spPr/>
      <dgm:t>
        <a:bodyPr/>
        <a:lstStyle/>
        <a:p>
          <a:endParaRPr lang="en-US"/>
        </a:p>
      </dgm:t>
    </dgm:pt>
    <dgm:pt modelId="{5C8A0BB0-D520-4393-9BBF-87F97BAA677A}" type="pres">
      <dgm:prSet presAssocID="{47F867B7-A58D-4F0C-AE75-B8D970EDB2EF}" presName="parentText" presStyleLbl="node1" presStyleIdx="5" presStyleCnt="9">
        <dgm:presLayoutVars>
          <dgm:chMax val="0"/>
          <dgm:bulletEnabled val="1"/>
        </dgm:presLayoutVars>
      </dgm:prSet>
      <dgm:spPr/>
      <dgm:t>
        <a:bodyPr/>
        <a:lstStyle/>
        <a:p>
          <a:endParaRPr lang="en-US"/>
        </a:p>
      </dgm:t>
    </dgm:pt>
    <dgm:pt modelId="{9A47B535-2B5D-4580-9C82-9B46D8C1FE9B}" type="pres">
      <dgm:prSet presAssocID="{47F867B7-A58D-4F0C-AE75-B8D970EDB2EF}" presName="negativeSpace" presStyleCnt="0"/>
      <dgm:spPr/>
    </dgm:pt>
    <dgm:pt modelId="{E90832BE-B9E5-484A-A8A2-C109958C30A2}" type="pres">
      <dgm:prSet presAssocID="{47F867B7-A58D-4F0C-AE75-B8D970EDB2EF}" presName="childText" presStyleLbl="conFgAcc1" presStyleIdx="5" presStyleCnt="9">
        <dgm:presLayoutVars>
          <dgm:bulletEnabled val="1"/>
        </dgm:presLayoutVars>
      </dgm:prSet>
      <dgm:spPr/>
    </dgm:pt>
    <dgm:pt modelId="{56B31178-B183-4346-9311-B8C475607B70}" type="pres">
      <dgm:prSet presAssocID="{CD2140FC-3840-473E-803E-1B6EDA8AEB85}" presName="spaceBetweenRectangles" presStyleCnt="0"/>
      <dgm:spPr/>
    </dgm:pt>
    <dgm:pt modelId="{2E8127A9-49BB-41FF-B291-328CC287F9E8}" type="pres">
      <dgm:prSet presAssocID="{E2979809-8EEF-4035-AE6C-6F8B1EA5D0A7}" presName="parentLin" presStyleCnt="0"/>
      <dgm:spPr/>
    </dgm:pt>
    <dgm:pt modelId="{CF8FB663-BE92-4D94-92C3-54157CD11425}" type="pres">
      <dgm:prSet presAssocID="{E2979809-8EEF-4035-AE6C-6F8B1EA5D0A7}" presName="parentLeftMargin" presStyleLbl="node1" presStyleIdx="5" presStyleCnt="9"/>
      <dgm:spPr/>
      <dgm:t>
        <a:bodyPr/>
        <a:lstStyle/>
        <a:p>
          <a:endParaRPr lang="en-US"/>
        </a:p>
      </dgm:t>
    </dgm:pt>
    <dgm:pt modelId="{5996B03D-FB63-435B-935E-184CBC90863D}" type="pres">
      <dgm:prSet presAssocID="{E2979809-8EEF-4035-AE6C-6F8B1EA5D0A7}" presName="parentText" presStyleLbl="node1" presStyleIdx="6" presStyleCnt="9">
        <dgm:presLayoutVars>
          <dgm:chMax val="0"/>
          <dgm:bulletEnabled val="1"/>
        </dgm:presLayoutVars>
      </dgm:prSet>
      <dgm:spPr/>
      <dgm:t>
        <a:bodyPr/>
        <a:lstStyle/>
        <a:p>
          <a:endParaRPr lang="en-US"/>
        </a:p>
      </dgm:t>
    </dgm:pt>
    <dgm:pt modelId="{4FC2A196-5144-4927-9532-71A09B431A16}" type="pres">
      <dgm:prSet presAssocID="{E2979809-8EEF-4035-AE6C-6F8B1EA5D0A7}" presName="negativeSpace" presStyleCnt="0"/>
      <dgm:spPr/>
    </dgm:pt>
    <dgm:pt modelId="{43EE0799-03A5-4CDA-BEA6-5444B518859F}" type="pres">
      <dgm:prSet presAssocID="{E2979809-8EEF-4035-AE6C-6F8B1EA5D0A7}" presName="childText" presStyleLbl="conFgAcc1" presStyleIdx="6" presStyleCnt="9">
        <dgm:presLayoutVars>
          <dgm:bulletEnabled val="1"/>
        </dgm:presLayoutVars>
      </dgm:prSet>
      <dgm:spPr/>
    </dgm:pt>
    <dgm:pt modelId="{6062C95E-3812-4D9E-ADC3-013385350B91}" type="pres">
      <dgm:prSet presAssocID="{A38DDC4C-B8D0-4196-879E-81D4DFE4E6D9}" presName="spaceBetweenRectangles" presStyleCnt="0"/>
      <dgm:spPr/>
    </dgm:pt>
    <dgm:pt modelId="{BD7E2DC6-C289-413B-8163-8618978751C0}" type="pres">
      <dgm:prSet presAssocID="{403B9FA0-3A4E-450D-9203-723893ECF7B5}" presName="parentLin" presStyleCnt="0"/>
      <dgm:spPr/>
    </dgm:pt>
    <dgm:pt modelId="{DA63EE31-FC8F-4A1E-BB8A-69D7D3B84A91}" type="pres">
      <dgm:prSet presAssocID="{403B9FA0-3A4E-450D-9203-723893ECF7B5}" presName="parentLeftMargin" presStyleLbl="node1" presStyleIdx="6" presStyleCnt="9"/>
      <dgm:spPr/>
      <dgm:t>
        <a:bodyPr/>
        <a:lstStyle/>
        <a:p>
          <a:endParaRPr lang="en-US"/>
        </a:p>
      </dgm:t>
    </dgm:pt>
    <dgm:pt modelId="{2812B0C2-2F5A-44A5-A0A4-F08C1B30E47C}" type="pres">
      <dgm:prSet presAssocID="{403B9FA0-3A4E-450D-9203-723893ECF7B5}" presName="parentText" presStyleLbl="node1" presStyleIdx="7" presStyleCnt="9">
        <dgm:presLayoutVars>
          <dgm:chMax val="0"/>
          <dgm:bulletEnabled val="1"/>
        </dgm:presLayoutVars>
      </dgm:prSet>
      <dgm:spPr/>
      <dgm:t>
        <a:bodyPr/>
        <a:lstStyle/>
        <a:p>
          <a:endParaRPr lang="en-US"/>
        </a:p>
      </dgm:t>
    </dgm:pt>
    <dgm:pt modelId="{337D3A76-C4BF-48A9-9EF8-76CDF69D8D16}" type="pres">
      <dgm:prSet presAssocID="{403B9FA0-3A4E-450D-9203-723893ECF7B5}" presName="negativeSpace" presStyleCnt="0"/>
      <dgm:spPr/>
    </dgm:pt>
    <dgm:pt modelId="{36E3F1D1-14C6-45E6-8249-9D1BE6738F25}" type="pres">
      <dgm:prSet presAssocID="{403B9FA0-3A4E-450D-9203-723893ECF7B5}" presName="childText" presStyleLbl="conFgAcc1" presStyleIdx="7" presStyleCnt="9">
        <dgm:presLayoutVars>
          <dgm:bulletEnabled val="1"/>
        </dgm:presLayoutVars>
      </dgm:prSet>
      <dgm:spPr/>
    </dgm:pt>
    <dgm:pt modelId="{144CA88B-B4B6-40C3-8C0E-57F21EBC819B}" type="pres">
      <dgm:prSet presAssocID="{026EDC40-CCC2-4409-965D-58E796B4A2FF}" presName="spaceBetweenRectangles" presStyleCnt="0"/>
      <dgm:spPr/>
    </dgm:pt>
    <dgm:pt modelId="{47722CC1-EF88-4214-8F6E-92D9CBE036D8}" type="pres">
      <dgm:prSet presAssocID="{D7E85968-7C44-4BD0-B67C-45655D7E5141}" presName="parentLin" presStyleCnt="0"/>
      <dgm:spPr/>
    </dgm:pt>
    <dgm:pt modelId="{48EE2345-F462-4645-9221-F05C35FDEA1C}" type="pres">
      <dgm:prSet presAssocID="{D7E85968-7C44-4BD0-B67C-45655D7E5141}" presName="parentLeftMargin" presStyleLbl="node1" presStyleIdx="7" presStyleCnt="9"/>
      <dgm:spPr/>
      <dgm:t>
        <a:bodyPr/>
        <a:lstStyle/>
        <a:p>
          <a:endParaRPr lang="en-US"/>
        </a:p>
      </dgm:t>
    </dgm:pt>
    <dgm:pt modelId="{1CEB6792-0C1C-4E97-968B-2C452A619AA8}" type="pres">
      <dgm:prSet presAssocID="{D7E85968-7C44-4BD0-B67C-45655D7E5141}" presName="parentText" presStyleLbl="node1" presStyleIdx="8" presStyleCnt="9">
        <dgm:presLayoutVars>
          <dgm:chMax val="0"/>
          <dgm:bulletEnabled val="1"/>
        </dgm:presLayoutVars>
      </dgm:prSet>
      <dgm:spPr/>
      <dgm:t>
        <a:bodyPr/>
        <a:lstStyle/>
        <a:p>
          <a:endParaRPr lang="en-US"/>
        </a:p>
      </dgm:t>
    </dgm:pt>
    <dgm:pt modelId="{60B4E0B1-5010-4BAF-9E9D-13EA33D83866}" type="pres">
      <dgm:prSet presAssocID="{D7E85968-7C44-4BD0-B67C-45655D7E5141}" presName="negativeSpace" presStyleCnt="0"/>
      <dgm:spPr/>
    </dgm:pt>
    <dgm:pt modelId="{EF45AE9F-D139-4FC0-BFB2-F080CC138602}" type="pres">
      <dgm:prSet presAssocID="{D7E85968-7C44-4BD0-B67C-45655D7E5141}" presName="childText" presStyleLbl="conFgAcc1" presStyleIdx="8" presStyleCnt="9">
        <dgm:presLayoutVars>
          <dgm:bulletEnabled val="1"/>
        </dgm:presLayoutVars>
      </dgm:prSet>
      <dgm:spPr/>
    </dgm:pt>
  </dgm:ptLst>
  <dgm:cxnLst>
    <dgm:cxn modelId="{AF3164F1-841F-45CB-BB77-33E253F48D96}" type="presOf" srcId="{E25CB2D0-274D-4FCD-814D-B421AF50E1AF}" destId="{B205A091-6ED8-4EFC-A3BD-54C20F56C925}" srcOrd="0" destOrd="0" presId="urn:microsoft.com/office/officeart/2005/8/layout/list1"/>
    <dgm:cxn modelId="{1D91CF91-23A9-4858-852A-D8E17A08BA84}" srcId="{6F4D9939-B300-4DD7-88EC-4103F49B9DE3}" destId="{E2979809-8EEF-4035-AE6C-6F8B1EA5D0A7}" srcOrd="6" destOrd="0" parTransId="{01C69DC3-F060-4390-9735-652A3EA9C103}" sibTransId="{A38DDC4C-B8D0-4196-879E-81D4DFE4E6D9}"/>
    <dgm:cxn modelId="{A604BDDC-5AFC-40EA-8D44-7E819912B256}" type="presOf" srcId="{98B12407-DA24-4BF1-A40A-6B57B86903F1}" destId="{69ECD3D1-DD72-473F-BB5F-14EEE26CB83A}" srcOrd="0" destOrd="0" presId="urn:microsoft.com/office/officeart/2005/8/layout/list1"/>
    <dgm:cxn modelId="{48E112BB-A03B-49B7-851A-FA98553633C0}" type="presOf" srcId="{E2979809-8EEF-4035-AE6C-6F8B1EA5D0A7}" destId="{CF8FB663-BE92-4D94-92C3-54157CD11425}" srcOrd="0" destOrd="0" presId="urn:microsoft.com/office/officeart/2005/8/layout/list1"/>
    <dgm:cxn modelId="{84FA47F4-82A8-4269-AD4E-B3F3F7C2782C}" type="presOf" srcId="{50B5789E-E928-4EBF-9E50-94819F916CAA}" destId="{B8B81E2C-D4F9-496F-A69B-772BA7860C57}" srcOrd="1" destOrd="0" presId="urn:microsoft.com/office/officeart/2005/8/layout/list1"/>
    <dgm:cxn modelId="{59EF36E3-C833-4FAC-BAEB-3A8196F55A1D}" srcId="{6F4D9939-B300-4DD7-88EC-4103F49B9DE3}" destId="{D7E85968-7C44-4BD0-B67C-45655D7E5141}" srcOrd="8" destOrd="0" parTransId="{FC0EC932-5C10-435D-B526-07815F5AC18A}" sibTransId="{9BE8A049-A94D-410F-9179-661A2F5B9C73}"/>
    <dgm:cxn modelId="{AC98E50A-8082-44C8-905D-B20D0D5645DA}" type="presOf" srcId="{47F867B7-A58D-4F0C-AE75-B8D970EDB2EF}" destId="{EB86BCC0-2116-4524-9038-9FFCAD388049}" srcOrd="0" destOrd="0" presId="urn:microsoft.com/office/officeart/2005/8/layout/list1"/>
    <dgm:cxn modelId="{0533EB80-CB5A-4042-9BB8-DAE678A51107}" type="presOf" srcId="{D7E85968-7C44-4BD0-B67C-45655D7E5141}" destId="{1CEB6792-0C1C-4E97-968B-2C452A619AA8}" srcOrd="1" destOrd="0" presId="urn:microsoft.com/office/officeart/2005/8/layout/list1"/>
    <dgm:cxn modelId="{458F98C8-A9E9-49D2-AC48-1CDA5BB2CBF1}" type="presOf" srcId="{98B12407-DA24-4BF1-A40A-6B57B86903F1}" destId="{60CFEAFC-ECB2-4280-95C5-65D3CDB6FBD5}" srcOrd="1" destOrd="0" presId="urn:microsoft.com/office/officeart/2005/8/layout/list1"/>
    <dgm:cxn modelId="{8BB0184B-8422-4B25-903E-59CB084C8C22}" srcId="{6F4D9939-B300-4DD7-88EC-4103F49B9DE3}" destId="{407AC899-9A07-4F5A-A99F-7B8056340D58}" srcOrd="4" destOrd="0" parTransId="{56351F90-0CE6-4CA0-9A9D-1C38920A8694}" sibTransId="{A4357F41-9F12-4691-862A-AD5C4421AAC4}"/>
    <dgm:cxn modelId="{F75C8E7E-F1F4-46F0-AC24-C8D8E031B510}" type="presOf" srcId="{403B9FA0-3A4E-450D-9203-723893ECF7B5}" destId="{DA63EE31-FC8F-4A1E-BB8A-69D7D3B84A91}" srcOrd="0" destOrd="0" presId="urn:microsoft.com/office/officeart/2005/8/layout/list1"/>
    <dgm:cxn modelId="{FBFA0659-EDD1-4D70-9687-B0D52BE08BCC}" srcId="{6F4D9939-B300-4DD7-88EC-4103F49B9DE3}" destId="{50B5789E-E928-4EBF-9E50-94819F916CAA}" srcOrd="2" destOrd="0" parTransId="{609D7338-1258-401B-AE87-F7CFA8F5A675}" sibTransId="{2D37B2AA-5615-4121-AC2C-86548F1FE2B5}"/>
    <dgm:cxn modelId="{0F733C64-27AA-4807-A4C7-430044EF06EB}" type="presOf" srcId="{72BBB050-658E-4A64-9ACE-B093644870C8}" destId="{595D4C06-2CAE-4B42-96F0-503703D62D88}" srcOrd="0" destOrd="0" presId="urn:microsoft.com/office/officeart/2005/8/layout/list1"/>
    <dgm:cxn modelId="{878157F4-EF4C-4A34-BF01-99336560EA24}" srcId="{6F4D9939-B300-4DD7-88EC-4103F49B9DE3}" destId="{72BBB050-658E-4A64-9ACE-B093644870C8}" srcOrd="1" destOrd="0" parTransId="{1DA4C881-DB1D-40E4-8935-9788A99FB982}" sibTransId="{92AC3388-561E-49E8-AB50-613F7571F12E}"/>
    <dgm:cxn modelId="{D96FA4BD-2BC2-47C4-B6F5-6A47DFEE66AA}" type="presOf" srcId="{407AC899-9A07-4F5A-A99F-7B8056340D58}" destId="{6A10995B-FED4-4A9D-B2E7-5E978EA039E5}" srcOrd="1" destOrd="0" presId="urn:microsoft.com/office/officeart/2005/8/layout/list1"/>
    <dgm:cxn modelId="{17E08A49-B8FC-4296-A385-A8C739919DC0}" type="presOf" srcId="{E2979809-8EEF-4035-AE6C-6F8B1EA5D0A7}" destId="{5996B03D-FB63-435B-935E-184CBC90863D}" srcOrd="1" destOrd="0" presId="urn:microsoft.com/office/officeart/2005/8/layout/list1"/>
    <dgm:cxn modelId="{C0F3706C-6094-40FE-9FA0-5732E3B17FD2}" type="presOf" srcId="{50B5789E-E928-4EBF-9E50-94819F916CAA}" destId="{163AD5A2-27F9-4720-B700-C84E6804CFDC}" srcOrd="0" destOrd="0" presId="urn:microsoft.com/office/officeart/2005/8/layout/list1"/>
    <dgm:cxn modelId="{540D31C1-A9AA-4BB0-87B3-E86B811C887D}" type="presOf" srcId="{D7E85968-7C44-4BD0-B67C-45655D7E5141}" destId="{48EE2345-F462-4645-9221-F05C35FDEA1C}" srcOrd="0" destOrd="0" presId="urn:microsoft.com/office/officeart/2005/8/layout/list1"/>
    <dgm:cxn modelId="{1F491D89-4655-4EB8-8D09-5E6212973464}" type="presOf" srcId="{403B9FA0-3A4E-450D-9203-723893ECF7B5}" destId="{2812B0C2-2F5A-44A5-A0A4-F08C1B30E47C}" srcOrd="1" destOrd="0" presId="urn:microsoft.com/office/officeart/2005/8/layout/list1"/>
    <dgm:cxn modelId="{E97597A8-0C8A-4CDD-BF89-95A4E4428E0F}" type="presOf" srcId="{47F867B7-A58D-4F0C-AE75-B8D970EDB2EF}" destId="{5C8A0BB0-D520-4393-9BBF-87F97BAA677A}" srcOrd="1" destOrd="0" presId="urn:microsoft.com/office/officeart/2005/8/layout/list1"/>
    <dgm:cxn modelId="{0F24E0A6-9714-4123-A7CA-2D2B6781DD6C}" srcId="{6F4D9939-B300-4DD7-88EC-4103F49B9DE3}" destId="{98B12407-DA24-4BF1-A40A-6B57B86903F1}" srcOrd="0" destOrd="0" parTransId="{BC9AC26F-697A-4594-A7DE-566494A567D9}" sibTransId="{A0A225EB-A963-4C73-B4F0-8ED1BD115BBC}"/>
    <dgm:cxn modelId="{E085C16B-E6B9-4F52-9259-EC74FA141414}" srcId="{6F4D9939-B300-4DD7-88EC-4103F49B9DE3}" destId="{403B9FA0-3A4E-450D-9203-723893ECF7B5}" srcOrd="7" destOrd="0" parTransId="{2F571140-D9D4-4B78-B87A-6FEF180BF886}" sibTransId="{026EDC40-CCC2-4409-965D-58E796B4A2FF}"/>
    <dgm:cxn modelId="{E3DD1381-03D4-4C18-8A77-67F5C8EBCD70}" srcId="{6F4D9939-B300-4DD7-88EC-4103F49B9DE3}" destId="{E25CB2D0-274D-4FCD-814D-B421AF50E1AF}" srcOrd="3" destOrd="0" parTransId="{1655B602-9556-419E-8982-D166FB3EDA88}" sibTransId="{14667B63-C67C-4F21-AC3F-A186B21B827A}"/>
    <dgm:cxn modelId="{02B1E2F3-FF99-450B-940E-8185AFF5A4B2}" type="presOf" srcId="{407AC899-9A07-4F5A-A99F-7B8056340D58}" destId="{981C0A9B-C53A-45F1-ABEE-0CA481D2C9C2}" srcOrd="0" destOrd="0" presId="urn:microsoft.com/office/officeart/2005/8/layout/list1"/>
    <dgm:cxn modelId="{247D662C-8802-4172-80AF-8137F3AD1903}" srcId="{6F4D9939-B300-4DD7-88EC-4103F49B9DE3}" destId="{47F867B7-A58D-4F0C-AE75-B8D970EDB2EF}" srcOrd="5" destOrd="0" parTransId="{47D3E083-EE45-40D4-8672-EEEEC0F73F58}" sibTransId="{CD2140FC-3840-473E-803E-1B6EDA8AEB85}"/>
    <dgm:cxn modelId="{4E53A4A0-2882-475B-AF39-8D2BEC737C79}" type="presOf" srcId="{6F4D9939-B300-4DD7-88EC-4103F49B9DE3}" destId="{67661B3C-1DFC-48A2-B2C8-C3DB8FED2F64}" srcOrd="0" destOrd="0" presId="urn:microsoft.com/office/officeart/2005/8/layout/list1"/>
    <dgm:cxn modelId="{98BE927A-DF11-466B-A9A2-0BDB29EE090D}" type="presOf" srcId="{E25CB2D0-274D-4FCD-814D-B421AF50E1AF}" destId="{CDFFEDA9-2553-4D3B-B81F-67373E712750}" srcOrd="1" destOrd="0" presId="urn:microsoft.com/office/officeart/2005/8/layout/list1"/>
    <dgm:cxn modelId="{839C43FF-7902-41EB-A89F-9FEF4EF2365E}" type="presOf" srcId="{72BBB050-658E-4A64-9ACE-B093644870C8}" destId="{D6CEF93F-7362-44E1-A947-12882E2E9656}" srcOrd="1" destOrd="0" presId="urn:microsoft.com/office/officeart/2005/8/layout/list1"/>
    <dgm:cxn modelId="{B0AFB08C-CC72-4EAB-931E-07BD16EA2048}" type="presParOf" srcId="{67661B3C-1DFC-48A2-B2C8-C3DB8FED2F64}" destId="{BA8718C7-3216-4EA0-A5BB-0D70277C1118}" srcOrd="0" destOrd="0" presId="urn:microsoft.com/office/officeart/2005/8/layout/list1"/>
    <dgm:cxn modelId="{5B496C43-AEF1-4E55-A22F-BBE0324ADFA0}" type="presParOf" srcId="{BA8718C7-3216-4EA0-A5BB-0D70277C1118}" destId="{69ECD3D1-DD72-473F-BB5F-14EEE26CB83A}" srcOrd="0" destOrd="0" presId="urn:microsoft.com/office/officeart/2005/8/layout/list1"/>
    <dgm:cxn modelId="{CF86DE42-7C9A-427A-A284-E76DB87FDC00}" type="presParOf" srcId="{BA8718C7-3216-4EA0-A5BB-0D70277C1118}" destId="{60CFEAFC-ECB2-4280-95C5-65D3CDB6FBD5}" srcOrd="1" destOrd="0" presId="urn:microsoft.com/office/officeart/2005/8/layout/list1"/>
    <dgm:cxn modelId="{5ADEF002-297E-4D71-9571-E605FC3D71C3}" type="presParOf" srcId="{67661B3C-1DFC-48A2-B2C8-C3DB8FED2F64}" destId="{1088B3CD-DDEB-4714-9CB5-DD94ECB4AA16}" srcOrd="1" destOrd="0" presId="urn:microsoft.com/office/officeart/2005/8/layout/list1"/>
    <dgm:cxn modelId="{9410DBA1-E570-41DD-ACD9-EF0DF292940D}" type="presParOf" srcId="{67661B3C-1DFC-48A2-B2C8-C3DB8FED2F64}" destId="{DB00D498-56DC-47A3-93EA-12131A162C82}" srcOrd="2" destOrd="0" presId="urn:microsoft.com/office/officeart/2005/8/layout/list1"/>
    <dgm:cxn modelId="{FA6503F5-DCB9-45B4-A511-9A95BC18C41F}" type="presParOf" srcId="{67661B3C-1DFC-48A2-B2C8-C3DB8FED2F64}" destId="{1D8A6F1D-F9AA-4A52-ADEA-C6C7CB8B6200}" srcOrd="3" destOrd="0" presId="urn:microsoft.com/office/officeart/2005/8/layout/list1"/>
    <dgm:cxn modelId="{98706625-F004-4123-A69C-A77B2733E45F}" type="presParOf" srcId="{67661B3C-1DFC-48A2-B2C8-C3DB8FED2F64}" destId="{30356F51-66FE-4590-8566-8DB2EB136F1E}" srcOrd="4" destOrd="0" presId="urn:microsoft.com/office/officeart/2005/8/layout/list1"/>
    <dgm:cxn modelId="{87D27589-D5DC-4777-82F0-698389EFB81F}" type="presParOf" srcId="{30356F51-66FE-4590-8566-8DB2EB136F1E}" destId="{595D4C06-2CAE-4B42-96F0-503703D62D88}" srcOrd="0" destOrd="0" presId="urn:microsoft.com/office/officeart/2005/8/layout/list1"/>
    <dgm:cxn modelId="{32AD1588-8C03-4812-BB41-70951AE6E753}" type="presParOf" srcId="{30356F51-66FE-4590-8566-8DB2EB136F1E}" destId="{D6CEF93F-7362-44E1-A947-12882E2E9656}" srcOrd="1" destOrd="0" presId="urn:microsoft.com/office/officeart/2005/8/layout/list1"/>
    <dgm:cxn modelId="{368999E8-5DAF-484E-BA4E-65872689B6C9}" type="presParOf" srcId="{67661B3C-1DFC-48A2-B2C8-C3DB8FED2F64}" destId="{1FD9EFFC-D4F3-4339-A2BC-28ABC2AB7756}" srcOrd="5" destOrd="0" presId="urn:microsoft.com/office/officeart/2005/8/layout/list1"/>
    <dgm:cxn modelId="{C4EAFC25-D80F-4151-9234-2DA876DBC96B}" type="presParOf" srcId="{67661B3C-1DFC-48A2-B2C8-C3DB8FED2F64}" destId="{EBDB05CA-C170-45F9-AB47-E444796B93F0}" srcOrd="6" destOrd="0" presId="urn:microsoft.com/office/officeart/2005/8/layout/list1"/>
    <dgm:cxn modelId="{4612B505-3CE7-4D71-A884-D4408F419F5A}" type="presParOf" srcId="{67661B3C-1DFC-48A2-B2C8-C3DB8FED2F64}" destId="{961CEA0E-F2D2-4D59-B788-87B2AA501743}" srcOrd="7" destOrd="0" presId="urn:microsoft.com/office/officeart/2005/8/layout/list1"/>
    <dgm:cxn modelId="{FFA23B9D-732E-4DF8-8593-A9610F57FF38}" type="presParOf" srcId="{67661B3C-1DFC-48A2-B2C8-C3DB8FED2F64}" destId="{45A1703D-ECAA-4890-9694-311397AD358D}" srcOrd="8" destOrd="0" presId="urn:microsoft.com/office/officeart/2005/8/layout/list1"/>
    <dgm:cxn modelId="{690ABFEB-FB77-455D-8701-0150F13335F2}" type="presParOf" srcId="{45A1703D-ECAA-4890-9694-311397AD358D}" destId="{163AD5A2-27F9-4720-B700-C84E6804CFDC}" srcOrd="0" destOrd="0" presId="urn:microsoft.com/office/officeart/2005/8/layout/list1"/>
    <dgm:cxn modelId="{40B293BC-0C5C-4D7D-AC58-3B00AB07F011}" type="presParOf" srcId="{45A1703D-ECAA-4890-9694-311397AD358D}" destId="{B8B81E2C-D4F9-496F-A69B-772BA7860C57}" srcOrd="1" destOrd="0" presId="urn:microsoft.com/office/officeart/2005/8/layout/list1"/>
    <dgm:cxn modelId="{B7415E8F-8AC9-41C9-822B-18737B785EE7}" type="presParOf" srcId="{67661B3C-1DFC-48A2-B2C8-C3DB8FED2F64}" destId="{08C74A93-3739-4C09-8A0E-0EC2EA8C90B9}" srcOrd="9" destOrd="0" presId="urn:microsoft.com/office/officeart/2005/8/layout/list1"/>
    <dgm:cxn modelId="{AE572E03-D7EA-4CB4-AB5C-A825245F1C5F}" type="presParOf" srcId="{67661B3C-1DFC-48A2-B2C8-C3DB8FED2F64}" destId="{BEE1D0E8-8206-46BA-A21B-84F9C9B384E5}" srcOrd="10" destOrd="0" presId="urn:microsoft.com/office/officeart/2005/8/layout/list1"/>
    <dgm:cxn modelId="{F2679922-A184-4B60-BB44-7AB043B99111}" type="presParOf" srcId="{67661B3C-1DFC-48A2-B2C8-C3DB8FED2F64}" destId="{8A49F7B8-8D8E-4441-89EB-ED1D9BA21877}" srcOrd="11" destOrd="0" presId="urn:microsoft.com/office/officeart/2005/8/layout/list1"/>
    <dgm:cxn modelId="{9AA9AB4E-1320-4ABB-A731-B8A08C2D9B06}" type="presParOf" srcId="{67661B3C-1DFC-48A2-B2C8-C3DB8FED2F64}" destId="{D90C4080-59C9-4FD9-84DF-B9ACCB28743A}" srcOrd="12" destOrd="0" presId="urn:microsoft.com/office/officeart/2005/8/layout/list1"/>
    <dgm:cxn modelId="{7D0E42FD-FF48-42F8-AA98-77B9CE5FE46C}" type="presParOf" srcId="{D90C4080-59C9-4FD9-84DF-B9ACCB28743A}" destId="{B205A091-6ED8-4EFC-A3BD-54C20F56C925}" srcOrd="0" destOrd="0" presId="urn:microsoft.com/office/officeart/2005/8/layout/list1"/>
    <dgm:cxn modelId="{50E0D68B-5ABB-4E3D-B160-2B0FF383081B}" type="presParOf" srcId="{D90C4080-59C9-4FD9-84DF-B9ACCB28743A}" destId="{CDFFEDA9-2553-4D3B-B81F-67373E712750}" srcOrd="1" destOrd="0" presId="urn:microsoft.com/office/officeart/2005/8/layout/list1"/>
    <dgm:cxn modelId="{B305F790-34D5-4DB8-8FD8-3892DA6D7AAE}" type="presParOf" srcId="{67661B3C-1DFC-48A2-B2C8-C3DB8FED2F64}" destId="{0FF2D955-7B03-4CC0-94EE-278E16FB9FA9}" srcOrd="13" destOrd="0" presId="urn:microsoft.com/office/officeart/2005/8/layout/list1"/>
    <dgm:cxn modelId="{18225EB5-AE91-40C8-9F7A-71347863D3D5}" type="presParOf" srcId="{67661B3C-1DFC-48A2-B2C8-C3DB8FED2F64}" destId="{B73BC189-50BB-48D2-B886-3251775DFDDE}" srcOrd="14" destOrd="0" presId="urn:microsoft.com/office/officeart/2005/8/layout/list1"/>
    <dgm:cxn modelId="{6E385C53-A8B5-41FC-8F71-81B92214C223}" type="presParOf" srcId="{67661B3C-1DFC-48A2-B2C8-C3DB8FED2F64}" destId="{967A85DE-B4E9-41D7-B2A9-D1597853B5E7}" srcOrd="15" destOrd="0" presId="urn:microsoft.com/office/officeart/2005/8/layout/list1"/>
    <dgm:cxn modelId="{6E94F8BB-A972-419B-B6E4-60FCFD2D3D14}" type="presParOf" srcId="{67661B3C-1DFC-48A2-B2C8-C3DB8FED2F64}" destId="{5B5276FD-F434-4422-B768-F1705982F8DD}" srcOrd="16" destOrd="0" presId="urn:microsoft.com/office/officeart/2005/8/layout/list1"/>
    <dgm:cxn modelId="{C4953CD4-4007-401B-BCC7-8BA2B90A59CA}" type="presParOf" srcId="{5B5276FD-F434-4422-B768-F1705982F8DD}" destId="{981C0A9B-C53A-45F1-ABEE-0CA481D2C9C2}" srcOrd="0" destOrd="0" presId="urn:microsoft.com/office/officeart/2005/8/layout/list1"/>
    <dgm:cxn modelId="{565DE6E7-D61F-4285-8F3C-AC08979C4B4D}" type="presParOf" srcId="{5B5276FD-F434-4422-B768-F1705982F8DD}" destId="{6A10995B-FED4-4A9D-B2E7-5E978EA039E5}" srcOrd="1" destOrd="0" presId="urn:microsoft.com/office/officeart/2005/8/layout/list1"/>
    <dgm:cxn modelId="{B5838B54-BDB0-4316-91FD-43B0148C8291}" type="presParOf" srcId="{67661B3C-1DFC-48A2-B2C8-C3DB8FED2F64}" destId="{54394997-AF82-4244-8444-7BFD1174EC25}" srcOrd="17" destOrd="0" presId="urn:microsoft.com/office/officeart/2005/8/layout/list1"/>
    <dgm:cxn modelId="{1548C492-9C76-411E-9684-2E178A9FFB14}" type="presParOf" srcId="{67661B3C-1DFC-48A2-B2C8-C3DB8FED2F64}" destId="{C99D2617-F7FC-4571-8CF9-96BB88E22DCC}" srcOrd="18" destOrd="0" presId="urn:microsoft.com/office/officeart/2005/8/layout/list1"/>
    <dgm:cxn modelId="{D8F3E541-CB63-4192-950C-56724E50CBAC}" type="presParOf" srcId="{67661B3C-1DFC-48A2-B2C8-C3DB8FED2F64}" destId="{981808E7-BDD1-4E95-8E79-65F10EE96885}" srcOrd="19" destOrd="0" presId="urn:microsoft.com/office/officeart/2005/8/layout/list1"/>
    <dgm:cxn modelId="{C776D0FB-964A-476B-B608-CDBEB6F3E35A}" type="presParOf" srcId="{67661B3C-1DFC-48A2-B2C8-C3DB8FED2F64}" destId="{8236D5FE-F1BA-4637-9C2D-68EBAE521C6F}" srcOrd="20" destOrd="0" presId="urn:microsoft.com/office/officeart/2005/8/layout/list1"/>
    <dgm:cxn modelId="{A1D4A9A2-3E36-4E93-90F1-6ACE872C44DB}" type="presParOf" srcId="{8236D5FE-F1BA-4637-9C2D-68EBAE521C6F}" destId="{EB86BCC0-2116-4524-9038-9FFCAD388049}" srcOrd="0" destOrd="0" presId="urn:microsoft.com/office/officeart/2005/8/layout/list1"/>
    <dgm:cxn modelId="{FAF87AB2-76F2-4DAB-855C-09F1CABB3CF5}" type="presParOf" srcId="{8236D5FE-F1BA-4637-9C2D-68EBAE521C6F}" destId="{5C8A0BB0-D520-4393-9BBF-87F97BAA677A}" srcOrd="1" destOrd="0" presId="urn:microsoft.com/office/officeart/2005/8/layout/list1"/>
    <dgm:cxn modelId="{01A017B7-2320-475A-9897-0789D284AE07}" type="presParOf" srcId="{67661B3C-1DFC-48A2-B2C8-C3DB8FED2F64}" destId="{9A47B535-2B5D-4580-9C82-9B46D8C1FE9B}" srcOrd="21" destOrd="0" presId="urn:microsoft.com/office/officeart/2005/8/layout/list1"/>
    <dgm:cxn modelId="{2EDAA9FE-B4D2-45C7-8C5C-B0BA562C1154}" type="presParOf" srcId="{67661B3C-1DFC-48A2-B2C8-C3DB8FED2F64}" destId="{E90832BE-B9E5-484A-A8A2-C109958C30A2}" srcOrd="22" destOrd="0" presId="urn:microsoft.com/office/officeart/2005/8/layout/list1"/>
    <dgm:cxn modelId="{CF9E92D4-7DC7-4048-815C-DC7B355034E8}" type="presParOf" srcId="{67661B3C-1DFC-48A2-B2C8-C3DB8FED2F64}" destId="{56B31178-B183-4346-9311-B8C475607B70}" srcOrd="23" destOrd="0" presId="urn:microsoft.com/office/officeart/2005/8/layout/list1"/>
    <dgm:cxn modelId="{4A91CBDD-A34F-4C5F-856C-44911DC8CBA0}" type="presParOf" srcId="{67661B3C-1DFC-48A2-B2C8-C3DB8FED2F64}" destId="{2E8127A9-49BB-41FF-B291-328CC287F9E8}" srcOrd="24" destOrd="0" presId="urn:microsoft.com/office/officeart/2005/8/layout/list1"/>
    <dgm:cxn modelId="{87895F98-20F7-4741-A657-0D85E7D75FF3}" type="presParOf" srcId="{2E8127A9-49BB-41FF-B291-328CC287F9E8}" destId="{CF8FB663-BE92-4D94-92C3-54157CD11425}" srcOrd="0" destOrd="0" presId="urn:microsoft.com/office/officeart/2005/8/layout/list1"/>
    <dgm:cxn modelId="{BB98BA07-A028-4C57-8C58-3A741DF7BA1E}" type="presParOf" srcId="{2E8127A9-49BB-41FF-B291-328CC287F9E8}" destId="{5996B03D-FB63-435B-935E-184CBC90863D}" srcOrd="1" destOrd="0" presId="urn:microsoft.com/office/officeart/2005/8/layout/list1"/>
    <dgm:cxn modelId="{55309806-6FEB-414A-8BDB-3B83F55E618E}" type="presParOf" srcId="{67661B3C-1DFC-48A2-B2C8-C3DB8FED2F64}" destId="{4FC2A196-5144-4927-9532-71A09B431A16}" srcOrd="25" destOrd="0" presId="urn:microsoft.com/office/officeart/2005/8/layout/list1"/>
    <dgm:cxn modelId="{6AD47CE9-F764-4541-8C99-2A70C27FDA59}" type="presParOf" srcId="{67661B3C-1DFC-48A2-B2C8-C3DB8FED2F64}" destId="{43EE0799-03A5-4CDA-BEA6-5444B518859F}" srcOrd="26" destOrd="0" presId="urn:microsoft.com/office/officeart/2005/8/layout/list1"/>
    <dgm:cxn modelId="{CA1423FA-3422-4D33-9724-2F99051C1C1A}" type="presParOf" srcId="{67661B3C-1DFC-48A2-B2C8-C3DB8FED2F64}" destId="{6062C95E-3812-4D9E-ADC3-013385350B91}" srcOrd="27" destOrd="0" presId="urn:microsoft.com/office/officeart/2005/8/layout/list1"/>
    <dgm:cxn modelId="{4C0FBE2E-8669-46EF-B563-D97D3F20CBAB}" type="presParOf" srcId="{67661B3C-1DFC-48A2-B2C8-C3DB8FED2F64}" destId="{BD7E2DC6-C289-413B-8163-8618978751C0}" srcOrd="28" destOrd="0" presId="urn:microsoft.com/office/officeart/2005/8/layout/list1"/>
    <dgm:cxn modelId="{78FE1FE5-0F47-49B5-8926-CE0AB7E56367}" type="presParOf" srcId="{BD7E2DC6-C289-413B-8163-8618978751C0}" destId="{DA63EE31-FC8F-4A1E-BB8A-69D7D3B84A91}" srcOrd="0" destOrd="0" presId="urn:microsoft.com/office/officeart/2005/8/layout/list1"/>
    <dgm:cxn modelId="{8437DF6D-B9BA-4C27-BD1B-F458D5EFF66E}" type="presParOf" srcId="{BD7E2DC6-C289-413B-8163-8618978751C0}" destId="{2812B0C2-2F5A-44A5-A0A4-F08C1B30E47C}" srcOrd="1" destOrd="0" presId="urn:microsoft.com/office/officeart/2005/8/layout/list1"/>
    <dgm:cxn modelId="{3B39EF5B-E1B1-446D-A293-3050A4425127}" type="presParOf" srcId="{67661B3C-1DFC-48A2-B2C8-C3DB8FED2F64}" destId="{337D3A76-C4BF-48A9-9EF8-76CDF69D8D16}" srcOrd="29" destOrd="0" presId="urn:microsoft.com/office/officeart/2005/8/layout/list1"/>
    <dgm:cxn modelId="{97988F2B-E0DE-49BF-9F13-B23669D4CED5}" type="presParOf" srcId="{67661B3C-1DFC-48A2-B2C8-C3DB8FED2F64}" destId="{36E3F1D1-14C6-45E6-8249-9D1BE6738F25}" srcOrd="30" destOrd="0" presId="urn:microsoft.com/office/officeart/2005/8/layout/list1"/>
    <dgm:cxn modelId="{B10A3AE0-CB73-426A-8675-74F49CAA04EA}" type="presParOf" srcId="{67661B3C-1DFC-48A2-B2C8-C3DB8FED2F64}" destId="{144CA88B-B4B6-40C3-8C0E-57F21EBC819B}" srcOrd="31" destOrd="0" presId="urn:microsoft.com/office/officeart/2005/8/layout/list1"/>
    <dgm:cxn modelId="{6BB51573-023A-4874-B2D9-876CFA5AD6D7}" type="presParOf" srcId="{67661B3C-1DFC-48A2-B2C8-C3DB8FED2F64}" destId="{47722CC1-EF88-4214-8F6E-92D9CBE036D8}" srcOrd="32" destOrd="0" presId="urn:microsoft.com/office/officeart/2005/8/layout/list1"/>
    <dgm:cxn modelId="{16379FE3-6AAD-44E9-AF4E-776E07FF893B}" type="presParOf" srcId="{47722CC1-EF88-4214-8F6E-92D9CBE036D8}" destId="{48EE2345-F462-4645-9221-F05C35FDEA1C}" srcOrd="0" destOrd="0" presId="urn:microsoft.com/office/officeart/2005/8/layout/list1"/>
    <dgm:cxn modelId="{88654818-4088-4377-8020-1A225B06813D}" type="presParOf" srcId="{47722CC1-EF88-4214-8F6E-92D9CBE036D8}" destId="{1CEB6792-0C1C-4E97-968B-2C452A619AA8}" srcOrd="1" destOrd="0" presId="urn:microsoft.com/office/officeart/2005/8/layout/list1"/>
    <dgm:cxn modelId="{97A1CB9D-D268-43EF-B0EF-29B022180244}" type="presParOf" srcId="{67661B3C-1DFC-48A2-B2C8-C3DB8FED2F64}" destId="{60B4E0B1-5010-4BAF-9E9D-13EA33D83866}" srcOrd="33" destOrd="0" presId="urn:microsoft.com/office/officeart/2005/8/layout/list1"/>
    <dgm:cxn modelId="{61BECEA8-A34F-472B-B82D-AACCA9F8192A}" type="presParOf" srcId="{67661B3C-1DFC-48A2-B2C8-C3DB8FED2F64}" destId="{EF45AE9F-D139-4FC0-BFB2-F080CC138602}" srcOrd="34"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938875-DD71-476B-BC30-0AFB5B0EE08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C55A39E-D764-4604-A572-9B687E30E076}">
      <dgm:prSet/>
      <dgm:spPr/>
      <dgm:t>
        <a:bodyPr/>
        <a:lstStyle/>
        <a:p>
          <a:r>
            <a:rPr lang="en-US" dirty="0" smtClean="0">
              <a:solidFill>
                <a:schemeClr val="bg1"/>
              </a:solidFill>
            </a:rPr>
            <a:t>Provide educational and visitor services to encourage natural and cultural stewardship and promote STEM learning. </a:t>
          </a:r>
        </a:p>
      </dgm:t>
    </dgm:pt>
    <dgm:pt modelId="{05A18511-3EFD-438C-9511-7434EC39D513}" type="parTrans" cxnId="{1096675D-443D-4328-90EC-29E0BD448209}">
      <dgm:prSet/>
      <dgm:spPr/>
      <dgm:t>
        <a:bodyPr/>
        <a:lstStyle/>
        <a:p>
          <a:endParaRPr lang="en-US"/>
        </a:p>
      </dgm:t>
    </dgm:pt>
    <dgm:pt modelId="{0B5BDD84-4C68-4467-B363-B18C229CA437}" type="sibTrans" cxnId="{1096675D-443D-4328-90EC-29E0BD448209}">
      <dgm:prSet/>
      <dgm:spPr/>
      <dgm:t>
        <a:bodyPr/>
        <a:lstStyle/>
        <a:p>
          <a:endParaRPr lang="en-US"/>
        </a:p>
      </dgm:t>
    </dgm:pt>
    <dgm:pt modelId="{D20E2F83-1D2E-4AEA-8906-36D6C421580C}">
      <dgm:prSet>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US" dirty="0" smtClean="0">
              <a:solidFill>
                <a:schemeClr val="bg1"/>
              </a:solidFill>
            </a:rPr>
            <a:t>Work with state staff in the management of the Sully Woodlands Natural Area Preserve.</a:t>
          </a:r>
        </a:p>
      </dgm:t>
    </dgm:pt>
    <dgm:pt modelId="{AF628DE5-8BD6-4690-A7DE-70E3CE888E6B}" type="parTrans" cxnId="{F1B58C7E-8872-476D-8E48-8B6951997484}">
      <dgm:prSet/>
      <dgm:spPr/>
      <dgm:t>
        <a:bodyPr/>
        <a:lstStyle/>
        <a:p>
          <a:endParaRPr lang="en-US"/>
        </a:p>
      </dgm:t>
    </dgm:pt>
    <dgm:pt modelId="{5D2AD32D-E27B-4017-9E2F-C94661898AD6}" type="sibTrans" cxnId="{F1B58C7E-8872-476D-8E48-8B6951997484}">
      <dgm:prSet/>
      <dgm:spPr/>
      <dgm:t>
        <a:bodyPr/>
        <a:lstStyle/>
        <a:p>
          <a:endParaRPr lang="en-US"/>
        </a:p>
      </dgm:t>
    </dgm:pt>
    <dgm:pt modelId="{11AA7601-8B81-450F-A5FF-143C67E67448}">
      <dgm:prSet>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dirty="0" smtClean="0">
              <a:solidFill>
                <a:schemeClr val="bg1"/>
              </a:solidFill>
            </a:rPr>
            <a:t>Provide opportunities to work with staff from educational institutions, specialty organizations and others to become a regional research facility and outdoor lab.  </a:t>
          </a:r>
        </a:p>
      </dgm:t>
    </dgm:pt>
    <dgm:pt modelId="{9C75BEA4-4141-4701-9A3C-AACBBC2F5FB9}" type="parTrans" cxnId="{41788D23-C96C-4A48-AE42-3C168ADE8F99}">
      <dgm:prSet/>
      <dgm:spPr/>
      <dgm:t>
        <a:bodyPr/>
        <a:lstStyle/>
        <a:p>
          <a:endParaRPr lang="en-US"/>
        </a:p>
      </dgm:t>
    </dgm:pt>
    <dgm:pt modelId="{778D9D3A-7EF2-467C-8D6B-0DC8D38A86B6}" type="sibTrans" cxnId="{41788D23-C96C-4A48-AE42-3C168ADE8F99}">
      <dgm:prSet/>
      <dgm:spPr/>
      <dgm:t>
        <a:bodyPr/>
        <a:lstStyle/>
        <a:p>
          <a:endParaRPr lang="en-US"/>
        </a:p>
      </dgm:t>
    </dgm:pt>
    <dgm:pt modelId="{D096AEE7-D1EE-4115-95B2-79D04C6CE725}">
      <dgm:prSe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solidFill>
                <a:schemeClr val="bg1"/>
              </a:solidFill>
            </a:rPr>
            <a:t>Manage non-recreational parkland.</a:t>
          </a:r>
        </a:p>
      </dgm:t>
    </dgm:pt>
    <dgm:pt modelId="{0E04F3D0-93CB-4B46-A70D-F0F252A53755}" type="parTrans" cxnId="{FAA135D2-7F89-4051-A84D-C58E75718B17}">
      <dgm:prSet/>
      <dgm:spPr/>
      <dgm:t>
        <a:bodyPr/>
        <a:lstStyle/>
        <a:p>
          <a:endParaRPr lang="en-US"/>
        </a:p>
      </dgm:t>
    </dgm:pt>
    <dgm:pt modelId="{3F3AD8D1-3D2C-49C8-8262-50A03C4D0A5B}" type="sibTrans" cxnId="{FAA135D2-7F89-4051-A84D-C58E75718B17}">
      <dgm:prSet/>
      <dgm:spPr/>
      <dgm:t>
        <a:bodyPr/>
        <a:lstStyle/>
        <a:p>
          <a:endParaRPr lang="en-US"/>
        </a:p>
      </dgm:t>
    </dgm:pt>
    <dgm:pt modelId="{D51898D5-8122-4467-9731-179767390D64}">
      <dgm:prSet>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dirty="0" smtClean="0">
              <a:solidFill>
                <a:schemeClr val="bg1"/>
              </a:solidFill>
            </a:rPr>
            <a:t>Contain cultural resource laboratory, storage and collections display spaces.  </a:t>
          </a:r>
        </a:p>
      </dgm:t>
    </dgm:pt>
    <dgm:pt modelId="{16807295-B62E-4D34-AA12-C018830642BB}" type="parTrans" cxnId="{8918E79E-E748-4C69-BE3C-00A59E654D7A}">
      <dgm:prSet/>
      <dgm:spPr/>
      <dgm:t>
        <a:bodyPr/>
        <a:lstStyle/>
        <a:p>
          <a:endParaRPr lang="en-US"/>
        </a:p>
      </dgm:t>
    </dgm:pt>
    <dgm:pt modelId="{71ACFF15-CCB3-44AE-A072-D7E832D673B5}" type="sibTrans" cxnId="{8918E79E-E748-4C69-BE3C-00A59E654D7A}">
      <dgm:prSet/>
      <dgm:spPr/>
      <dgm:t>
        <a:bodyPr/>
        <a:lstStyle/>
        <a:p>
          <a:endParaRPr lang="en-US"/>
        </a:p>
      </dgm:t>
    </dgm:pt>
    <dgm:pt modelId="{538D4EFC-26CA-4DAE-A613-4EE11024EA4E}">
      <dgm:prSet>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dirty="0" smtClean="0">
              <a:solidFill>
                <a:schemeClr val="bg1"/>
              </a:solidFill>
            </a:rPr>
            <a:t>Conduct research and natural resource management activities.</a:t>
          </a:r>
        </a:p>
      </dgm:t>
    </dgm:pt>
    <dgm:pt modelId="{16541718-22D6-442E-A315-9CD7E75F22EB}" type="sibTrans" cxnId="{056C2568-03EF-435D-B71F-4FCDB3D7DD40}">
      <dgm:prSet/>
      <dgm:spPr/>
      <dgm:t>
        <a:bodyPr/>
        <a:lstStyle/>
        <a:p>
          <a:endParaRPr lang="en-US"/>
        </a:p>
      </dgm:t>
    </dgm:pt>
    <dgm:pt modelId="{05FBB48A-784E-4A1F-9BB7-C17FD2ECBCF6}" type="parTrans" cxnId="{056C2568-03EF-435D-B71F-4FCDB3D7DD40}">
      <dgm:prSet/>
      <dgm:spPr/>
      <dgm:t>
        <a:bodyPr/>
        <a:lstStyle/>
        <a:p>
          <a:endParaRPr lang="en-US"/>
        </a:p>
      </dgm:t>
    </dgm:pt>
    <dgm:pt modelId="{D6504A01-18C3-4CEC-8454-93DB95E75A28}" type="pres">
      <dgm:prSet presAssocID="{65938875-DD71-476B-BC30-0AFB5B0EE085}" presName="linear" presStyleCnt="0">
        <dgm:presLayoutVars>
          <dgm:animLvl val="lvl"/>
          <dgm:resizeHandles val="exact"/>
        </dgm:presLayoutVars>
      </dgm:prSet>
      <dgm:spPr/>
      <dgm:t>
        <a:bodyPr/>
        <a:lstStyle/>
        <a:p>
          <a:endParaRPr lang="en-US"/>
        </a:p>
      </dgm:t>
    </dgm:pt>
    <dgm:pt modelId="{1E404753-A028-46E4-9378-426DC5B5BDAC}" type="pres">
      <dgm:prSet presAssocID="{CC55A39E-D764-4604-A572-9B687E30E076}" presName="parentText" presStyleLbl="node1" presStyleIdx="0" presStyleCnt="6" custLinFactY="-12124" custLinFactNeighborY="-100000">
        <dgm:presLayoutVars>
          <dgm:chMax val="0"/>
          <dgm:bulletEnabled val="1"/>
        </dgm:presLayoutVars>
      </dgm:prSet>
      <dgm:spPr/>
      <dgm:t>
        <a:bodyPr/>
        <a:lstStyle/>
        <a:p>
          <a:endParaRPr lang="en-US"/>
        </a:p>
      </dgm:t>
    </dgm:pt>
    <dgm:pt modelId="{A9DE29B0-5469-4277-BEF1-CC5BCF7C7C67}" type="pres">
      <dgm:prSet presAssocID="{0B5BDD84-4C68-4467-B363-B18C229CA437}" presName="spacer" presStyleCnt="0"/>
      <dgm:spPr/>
    </dgm:pt>
    <dgm:pt modelId="{19AC8D37-B921-4A2F-9FDA-9942410F7CF2}" type="pres">
      <dgm:prSet presAssocID="{538D4EFC-26CA-4DAE-A613-4EE11024EA4E}" presName="parentText" presStyleLbl="node1" presStyleIdx="1" presStyleCnt="6">
        <dgm:presLayoutVars>
          <dgm:chMax val="0"/>
          <dgm:bulletEnabled val="1"/>
        </dgm:presLayoutVars>
      </dgm:prSet>
      <dgm:spPr/>
      <dgm:t>
        <a:bodyPr/>
        <a:lstStyle/>
        <a:p>
          <a:endParaRPr lang="en-US"/>
        </a:p>
      </dgm:t>
    </dgm:pt>
    <dgm:pt modelId="{4A0FE4A8-ACD1-4B7E-B0E8-78368398AEA7}" type="pres">
      <dgm:prSet presAssocID="{16541718-22D6-442E-A315-9CD7E75F22EB}" presName="spacer" presStyleCnt="0"/>
      <dgm:spPr/>
    </dgm:pt>
    <dgm:pt modelId="{4F671658-FE20-4ADC-889A-349447782C81}" type="pres">
      <dgm:prSet presAssocID="{D20E2F83-1D2E-4AEA-8906-36D6C421580C}" presName="parentText" presStyleLbl="node1" presStyleIdx="2" presStyleCnt="6">
        <dgm:presLayoutVars>
          <dgm:chMax val="0"/>
          <dgm:bulletEnabled val="1"/>
        </dgm:presLayoutVars>
      </dgm:prSet>
      <dgm:spPr/>
      <dgm:t>
        <a:bodyPr/>
        <a:lstStyle/>
        <a:p>
          <a:endParaRPr lang="en-US"/>
        </a:p>
      </dgm:t>
    </dgm:pt>
    <dgm:pt modelId="{AABF7A5D-F544-409A-8C56-404684A54C9B}" type="pres">
      <dgm:prSet presAssocID="{5D2AD32D-E27B-4017-9E2F-C94661898AD6}" presName="spacer" presStyleCnt="0"/>
      <dgm:spPr/>
    </dgm:pt>
    <dgm:pt modelId="{6CC29F33-074A-4469-9790-26429A32B679}" type="pres">
      <dgm:prSet presAssocID="{11AA7601-8B81-450F-A5FF-143C67E67448}" presName="parentText" presStyleLbl="node1" presStyleIdx="3" presStyleCnt="6">
        <dgm:presLayoutVars>
          <dgm:chMax val="0"/>
          <dgm:bulletEnabled val="1"/>
        </dgm:presLayoutVars>
      </dgm:prSet>
      <dgm:spPr/>
      <dgm:t>
        <a:bodyPr/>
        <a:lstStyle/>
        <a:p>
          <a:endParaRPr lang="en-US"/>
        </a:p>
      </dgm:t>
    </dgm:pt>
    <dgm:pt modelId="{D7D1BB17-BD5B-48F9-8425-2C97D920B28C}" type="pres">
      <dgm:prSet presAssocID="{778D9D3A-7EF2-467C-8D6B-0DC8D38A86B6}" presName="spacer" presStyleCnt="0"/>
      <dgm:spPr/>
    </dgm:pt>
    <dgm:pt modelId="{287ACAC6-AEBF-47DF-95AD-41BA049BE3EF}" type="pres">
      <dgm:prSet presAssocID="{D096AEE7-D1EE-4115-95B2-79D04C6CE725}" presName="parentText" presStyleLbl="node1" presStyleIdx="4" presStyleCnt="6">
        <dgm:presLayoutVars>
          <dgm:chMax val="0"/>
          <dgm:bulletEnabled val="1"/>
        </dgm:presLayoutVars>
      </dgm:prSet>
      <dgm:spPr/>
      <dgm:t>
        <a:bodyPr/>
        <a:lstStyle/>
        <a:p>
          <a:endParaRPr lang="en-US"/>
        </a:p>
      </dgm:t>
    </dgm:pt>
    <dgm:pt modelId="{A1009624-4F43-45E8-A4A0-E1658C780852}" type="pres">
      <dgm:prSet presAssocID="{3F3AD8D1-3D2C-49C8-8262-50A03C4D0A5B}" presName="spacer" presStyleCnt="0"/>
      <dgm:spPr/>
    </dgm:pt>
    <dgm:pt modelId="{ACD2C4B8-9FD6-4DD5-99AB-44712E78D331}" type="pres">
      <dgm:prSet presAssocID="{D51898D5-8122-4467-9731-179767390D64}" presName="parentText" presStyleLbl="node1" presStyleIdx="5" presStyleCnt="6">
        <dgm:presLayoutVars>
          <dgm:chMax val="0"/>
          <dgm:bulletEnabled val="1"/>
        </dgm:presLayoutVars>
      </dgm:prSet>
      <dgm:spPr/>
      <dgm:t>
        <a:bodyPr/>
        <a:lstStyle/>
        <a:p>
          <a:endParaRPr lang="en-US"/>
        </a:p>
      </dgm:t>
    </dgm:pt>
  </dgm:ptLst>
  <dgm:cxnLst>
    <dgm:cxn modelId="{41788D23-C96C-4A48-AE42-3C168ADE8F99}" srcId="{65938875-DD71-476B-BC30-0AFB5B0EE085}" destId="{11AA7601-8B81-450F-A5FF-143C67E67448}" srcOrd="3" destOrd="0" parTransId="{9C75BEA4-4141-4701-9A3C-AACBBC2F5FB9}" sibTransId="{778D9D3A-7EF2-467C-8D6B-0DC8D38A86B6}"/>
    <dgm:cxn modelId="{D826DF3D-53B3-42CF-9489-9BB1FE7BD21E}" type="presOf" srcId="{CC55A39E-D764-4604-A572-9B687E30E076}" destId="{1E404753-A028-46E4-9378-426DC5B5BDAC}" srcOrd="0" destOrd="0" presId="urn:microsoft.com/office/officeart/2005/8/layout/vList2"/>
    <dgm:cxn modelId="{8918E79E-E748-4C69-BE3C-00A59E654D7A}" srcId="{65938875-DD71-476B-BC30-0AFB5B0EE085}" destId="{D51898D5-8122-4467-9731-179767390D64}" srcOrd="5" destOrd="0" parTransId="{16807295-B62E-4D34-AA12-C018830642BB}" sibTransId="{71ACFF15-CCB3-44AE-A072-D7E832D673B5}"/>
    <dgm:cxn modelId="{3342DD84-AA4F-47CD-8007-AE39D4F45ACF}" type="presOf" srcId="{D096AEE7-D1EE-4115-95B2-79D04C6CE725}" destId="{287ACAC6-AEBF-47DF-95AD-41BA049BE3EF}" srcOrd="0" destOrd="0" presId="urn:microsoft.com/office/officeart/2005/8/layout/vList2"/>
    <dgm:cxn modelId="{F1B58C7E-8872-476D-8E48-8B6951997484}" srcId="{65938875-DD71-476B-BC30-0AFB5B0EE085}" destId="{D20E2F83-1D2E-4AEA-8906-36D6C421580C}" srcOrd="2" destOrd="0" parTransId="{AF628DE5-8BD6-4690-A7DE-70E3CE888E6B}" sibTransId="{5D2AD32D-E27B-4017-9E2F-C94661898AD6}"/>
    <dgm:cxn modelId="{056C2568-03EF-435D-B71F-4FCDB3D7DD40}" srcId="{65938875-DD71-476B-BC30-0AFB5B0EE085}" destId="{538D4EFC-26CA-4DAE-A613-4EE11024EA4E}" srcOrd="1" destOrd="0" parTransId="{05FBB48A-784E-4A1F-9BB7-C17FD2ECBCF6}" sibTransId="{16541718-22D6-442E-A315-9CD7E75F22EB}"/>
    <dgm:cxn modelId="{FAA135D2-7F89-4051-A84D-C58E75718B17}" srcId="{65938875-DD71-476B-BC30-0AFB5B0EE085}" destId="{D096AEE7-D1EE-4115-95B2-79D04C6CE725}" srcOrd="4" destOrd="0" parTransId="{0E04F3D0-93CB-4B46-A70D-F0F252A53755}" sibTransId="{3F3AD8D1-3D2C-49C8-8262-50A03C4D0A5B}"/>
    <dgm:cxn modelId="{82CDAD04-2837-4E64-BB6F-E150A12FDC46}" type="presOf" srcId="{65938875-DD71-476B-BC30-0AFB5B0EE085}" destId="{D6504A01-18C3-4CEC-8454-93DB95E75A28}" srcOrd="0" destOrd="0" presId="urn:microsoft.com/office/officeart/2005/8/layout/vList2"/>
    <dgm:cxn modelId="{726970BB-E502-41AE-A81C-24E5FCD6ECAC}" type="presOf" srcId="{11AA7601-8B81-450F-A5FF-143C67E67448}" destId="{6CC29F33-074A-4469-9790-26429A32B679}" srcOrd="0" destOrd="0" presId="urn:microsoft.com/office/officeart/2005/8/layout/vList2"/>
    <dgm:cxn modelId="{245F76E2-D737-428A-945D-2DECD3DE161B}" type="presOf" srcId="{D20E2F83-1D2E-4AEA-8906-36D6C421580C}" destId="{4F671658-FE20-4ADC-889A-349447782C81}" srcOrd="0" destOrd="0" presId="urn:microsoft.com/office/officeart/2005/8/layout/vList2"/>
    <dgm:cxn modelId="{7EA0ED66-5609-4BB6-B08F-4A7527E3EDEF}" type="presOf" srcId="{538D4EFC-26CA-4DAE-A613-4EE11024EA4E}" destId="{19AC8D37-B921-4A2F-9FDA-9942410F7CF2}" srcOrd="0" destOrd="0" presId="urn:microsoft.com/office/officeart/2005/8/layout/vList2"/>
    <dgm:cxn modelId="{8362EA79-06F7-4CDE-8F63-6443A486FEE1}" type="presOf" srcId="{D51898D5-8122-4467-9731-179767390D64}" destId="{ACD2C4B8-9FD6-4DD5-99AB-44712E78D331}" srcOrd="0" destOrd="0" presId="urn:microsoft.com/office/officeart/2005/8/layout/vList2"/>
    <dgm:cxn modelId="{1096675D-443D-4328-90EC-29E0BD448209}" srcId="{65938875-DD71-476B-BC30-0AFB5B0EE085}" destId="{CC55A39E-D764-4604-A572-9B687E30E076}" srcOrd="0" destOrd="0" parTransId="{05A18511-3EFD-438C-9511-7434EC39D513}" sibTransId="{0B5BDD84-4C68-4467-B363-B18C229CA437}"/>
    <dgm:cxn modelId="{66470B0F-74A2-483D-9A90-AE08B01076C3}" type="presParOf" srcId="{D6504A01-18C3-4CEC-8454-93DB95E75A28}" destId="{1E404753-A028-46E4-9378-426DC5B5BDAC}" srcOrd="0" destOrd="0" presId="urn:microsoft.com/office/officeart/2005/8/layout/vList2"/>
    <dgm:cxn modelId="{21801CAC-7E92-409A-A74C-F4937231057B}" type="presParOf" srcId="{D6504A01-18C3-4CEC-8454-93DB95E75A28}" destId="{A9DE29B0-5469-4277-BEF1-CC5BCF7C7C67}" srcOrd="1" destOrd="0" presId="urn:microsoft.com/office/officeart/2005/8/layout/vList2"/>
    <dgm:cxn modelId="{922A54D4-25DF-4964-8EDA-77E2ED55B350}" type="presParOf" srcId="{D6504A01-18C3-4CEC-8454-93DB95E75A28}" destId="{19AC8D37-B921-4A2F-9FDA-9942410F7CF2}" srcOrd="2" destOrd="0" presId="urn:microsoft.com/office/officeart/2005/8/layout/vList2"/>
    <dgm:cxn modelId="{9A79889C-15CD-4B3C-A533-94D084379C8F}" type="presParOf" srcId="{D6504A01-18C3-4CEC-8454-93DB95E75A28}" destId="{4A0FE4A8-ACD1-4B7E-B0E8-78368398AEA7}" srcOrd="3" destOrd="0" presId="urn:microsoft.com/office/officeart/2005/8/layout/vList2"/>
    <dgm:cxn modelId="{13AC2C4C-3382-4260-8BA6-64C223CFC360}" type="presParOf" srcId="{D6504A01-18C3-4CEC-8454-93DB95E75A28}" destId="{4F671658-FE20-4ADC-889A-349447782C81}" srcOrd="4" destOrd="0" presId="urn:microsoft.com/office/officeart/2005/8/layout/vList2"/>
    <dgm:cxn modelId="{E35C8757-04FE-4EC4-816D-7B7738CE6B09}" type="presParOf" srcId="{D6504A01-18C3-4CEC-8454-93DB95E75A28}" destId="{AABF7A5D-F544-409A-8C56-404684A54C9B}" srcOrd="5" destOrd="0" presId="urn:microsoft.com/office/officeart/2005/8/layout/vList2"/>
    <dgm:cxn modelId="{D6DCE6BB-0480-41C9-9841-FE7CE2EDD71A}" type="presParOf" srcId="{D6504A01-18C3-4CEC-8454-93DB95E75A28}" destId="{6CC29F33-074A-4469-9790-26429A32B679}" srcOrd="6" destOrd="0" presId="urn:microsoft.com/office/officeart/2005/8/layout/vList2"/>
    <dgm:cxn modelId="{9CE66C62-C9D7-4B23-898A-B66726000A9A}" type="presParOf" srcId="{D6504A01-18C3-4CEC-8454-93DB95E75A28}" destId="{D7D1BB17-BD5B-48F9-8425-2C97D920B28C}" srcOrd="7" destOrd="0" presId="urn:microsoft.com/office/officeart/2005/8/layout/vList2"/>
    <dgm:cxn modelId="{36D28846-BF81-4CC5-B055-CEC3CCFD8A4A}" type="presParOf" srcId="{D6504A01-18C3-4CEC-8454-93DB95E75A28}" destId="{287ACAC6-AEBF-47DF-95AD-41BA049BE3EF}" srcOrd="8" destOrd="0" presId="urn:microsoft.com/office/officeart/2005/8/layout/vList2"/>
    <dgm:cxn modelId="{3B3E2D6F-68C2-4862-B8FD-F1A344C7F726}" type="presParOf" srcId="{D6504A01-18C3-4CEC-8454-93DB95E75A28}" destId="{A1009624-4F43-45E8-A4A0-E1658C780852}" srcOrd="9" destOrd="0" presId="urn:microsoft.com/office/officeart/2005/8/layout/vList2"/>
    <dgm:cxn modelId="{077452C7-338C-4980-A117-F7735AA921F5}" type="presParOf" srcId="{D6504A01-18C3-4CEC-8454-93DB95E75A28}" destId="{ACD2C4B8-9FD6-4DD5-99AB-44712E78D331}" srcOrd="1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B00D498-56DC-47A3-93EA-12131A162C82}">
      <dsp:nvSpPr>
        <dsp:cNvPr id="0" name=""/>
        <dsp:cNvSpPr/>
      </dsp:nvSpPr>
      <dsp:spPr>
        <a:xfrm>
          <a:off x="0" y="351593"/>
          <a:ext cx="4267200" cy="478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CFEAFC-ECB2-4280-95C5-65D3CDB6FBD5}">
      <dsp:nvSpPr>
        <dsp:cNvPr id="0" name=""/>
        <dsp:cNvSpPr/>
      </dsp:nvSpPr>
      <dsp:spPr>
        <a:xfrm>
          <a:off x="213360" y="71153"/>
          <a:ext cx="2987040" cy="5608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903" tIns="0" rIns="112903" bIns="0" numCol="1" spcCol="1270" anchor="ctr" anchorCtr="0">
          <a:noAutofit/>
        </a:bodyPr>
        <a:lstStyle/>
        <a:p>
          <a:pPr lvl="0" algn="l" defTabSz="844550">
            <a:lnSpc>
              <a:spcPct val="90000"/>
            </a:lnSpc>
            <a:spcBef>
              <a:spcPct val="0"/>
            </a:spcBef>
            <a:spcAft>
              <a:spcPct val="35000"/>
            </a:spcAft>
          </a:pPr>
          <a:r>
            <a:rPr lang="en-US" sz="1900" kern="1200" dirty="0" smtClean="0"/>
            <a:t>Opening Remarks</a:t>
          </a:r>
          <a:endParaRPr lang="en-US" sz="1900" kern="1200" dirty="0"/>
        </a:p>
      </dsp:txBody>
      <dsp:txXfrm>
        <a:off x="213360" y="71153"/>
        <a:ext cx="2987040" cy="560880"/>
      </dsp:txXfrm>
    </dsp:sp>
    <dsp:sp modelId="{EBDB05CA-C170-45F9-AB47-E444796B93F0}">
      <dsp:nvSpPr>
        <dsp:cNvPr id="0" name=""/>
        <dsp:cNvSpPr/>
      </dsp:nvSpPr>
      <dsp:spPr>
        <a:xfrm>
          <a:off x="0" y="1213433"/>
          <a:ext cx="4267200" cy="478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CEF93F-7362-44E1-A947-12882E2E9656}">
      <dsp:nvSpPr>
        <dsp:cNvPr id="0" name=""/>
        <dsp:cNvSpPr/>
      </dsp:nvSpPr>
      <dsp:spPr>
        <a:xfrm>
          <a:off x="213360" y="932993"/>
          <a:ext cx="2987040" cy="5608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903" tIns="0" rIns="112903" bIns="0" numCol="1" spcCol="1270" anchor="ctr" anchorCtr="0">
          <a:noAutofit/>
        </a:bodyPr>
        <a:lstStyle/>
        <a:p>
          <a:pPr lvl="0" algn="l" defTabSz="844550">
            <a:lnSpc>
              <a:spcPct val="90000"/>
            </a:lnSpc>
            <a:spcBef>
              <a:spcPct val="0"/>
            </a:spcBef>
            <a:spcAft>
              <a:spcPct val="35000"/>
            </a:spcAft>
          </a:pPr>
          <a:r>
            <a:rPr lang="en-US" sz="1900" kern="1200" dirty="0" smtClean="0"/>
            <a:t>FCPA</a:t>
          </a:r>
          <a:endParaRPr lang="en-US" sz="1900" kern="1200" dirty="0"/>
        </a:p>
      </dsp:txBody>
      <dsp:txXfrm>
        <a:off x="213360" y="932993"/>
        <a:ext cx="2987040" cy="560880"/>
      </dsp:txXfrm>
    </dsp:sp>
    <dsp:sp modelId="{BEE1D0E8-8206-46BA-A21B-84F9C9B384E5}">
      <dsp:nvSpPr>
        <dsp:cNvPr id="0" name=""/>
        <dsp:cNvSpPr/>
      </dsp:nvSpPr>
      <dsp:spPr>
        <a:xfrm>
          <a:off x="0" y="2075273"/>
          <a:ext cx="4267200" cy="478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B81E2C-D4F9-496F-A69B-772BA7860C57}">
      <dsp:nvSpPr>
        <dsp:cNvPr id="0" name=""/>
        <dsp:cNvSpPr/>
      </dsp:nvSpPr>
      <dsp:spPr>
        <a:xfrm>
          <a:off x="213360" y="1794833"/>
          <a:ext cx="2987040" cy="5608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903" tIns="0" rIns="112903" bIns="0" numCol="1" spcCol="1270" anchor="ctr" anchorCtr="0">
          <a:noAutofit/>
        </a:bodyPr>
        <a:lstStyle/>
        <a:p>
          <a:pPr lvl="0" algn="l" defTabSz="844550">
            <a:lnSpc>
              <a:spcPct val="90000"/>
            </a:lnSpc>
            <a:spcBef>
              <a:spcPct val="0"/>
            </a:spcBef>
            <a:spcAft>
              <a:spcPct val="35000"/>
            </a:spcAft>
          </a:pPr>
          <a:r>
            <a:rPr lang="en-US" sz="1900" kern="1200" dirty="0" smtClean="0"/>
            <a:t>Sully District Parks</a:t>
          </a:r>
          <a:endParaRPr lang="en-US" sz="1900" kern="1200" dirty="0"/>
        </a:p>
      </dsp:txBody>
      <dsp:txXfrm>
        <a:off x="213360" y="1794833"/>
        <a:ext cx="2987040" cy="560880"/>
      </dsp:txXfrm>
    </dsp:sp>
    <dsp:sp modelId="{B73BC189-50BB-48D2-B886-3251775DFDDE}">
      <dsp:nvSpPr>
        <dsp:cNvPr id="0" name=""/>
        <dsp:cNvSpPr/>
      </dsp:nvSpPr>
      <dsp:spPr>
        <a:xfrm>
          <a:off x="0" y="2937113"/>
          <a:ext cx="4267200" cy="478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FFEDA9-2553-4D3B-B81F-67373E712750}">
      <dsp:nvSpPr>
        <dsp:cNvPr id="0" name=""/>
        <dsp:cNvSpPr/>
      </dsp:nvSpPr>
      <dsp:spPr>
        <a:xfrm>
          <a:off x="213360" y="2656673"/>
          <a:ext cx="2987040" cy="5608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903" tIns="0" rIns="112903" bIns="0" numCol="1" spcCol="1270" anchor="ctr" anchorCtr="0">
          <a:noAutofit/>
        </a:bodyPr>
        <a:lstStyle/>
        <a:p>
          <a:pPr lvl="0" algn="l" defTabSz="844550">
            <a:lnSpc>
              <a:spcPct val="90000"/>
            </a:lnSpc>
            <a:spcBef>
              <a:spcPct val="0"/>
            </a:spcBef>
            <a:spcAft>
              <a:spcPct val="35000"/>
            </a:spcAft>
          </a:pPr>
          <a:r>
            <a:rPr lang="en-US" sz="1900" kern="1200" dirty="0" smtClean="0"/>
            <a:t>Recent improvements</a:t>
          </a:r>
          <a:endParaRPr lang="en-US" sz="1900" kern="1200" dirty="0"/>
        </a:p>
      </dsp:txBody>
      <dsp:txXfrm>
        <a:off x="213360" y="2656673"/>
        <a:ext cx="2987040" cy="560880"/>
      </dsp:txXfrm>
    </dsp:sp>
    <dsp:sp modelId="{C99D2617-F7FC-4571-8CF9-96BB88E22DCC}">
      <dsp:nvSpPr>
        <dsp:cNvPr id="0" name=""/>
        <dsp:cNvSpPr/>
      </dsp:nvSpPr>
      <dsp:spPr>
        <a:xfrm>
          <a:off x="0" y="3798953"/>
          <a:ext cx="4267200" cy="478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10995B-FED4-4A9D-B2E7-5E978EA039E5}">
      <dsp:nvSpPr>
        <dsp:cNvPr id="0" name=""/>
        <dsp:cNvSpPr/>
      </dsp:nvSpPr>
      <dsp:spPr>
        <a:xfrm>
          <a:off x="213360" y="3518513"/>
          <a:ext cx="2987040" cy="5608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903" tIns="0" rIns="112903" bIns="0" numCol="1" spcCol="1270" anchor="ctr" anchorCtr="0">
          <a:noAutofit/>
        </a:bodyPr>
        <a:lstStyle/>
        <a:p>
          <a:pPr lvl="0" algn="l" defTabSz="844550">
            <a:lnSpc>
              <a:spcPct val="90000"/>
            </a:lnSpc>
            <a:spcBef>
              <a:spcPct val="0"/>
            </a:spcBef>
            <a:spcAft>
              <a:spcPct val="35000"/>
            </a:spcAft>
          </a:pPr>
          <a:r>
            <a:rPr lang="en-US" sz="1900" kern="1200" dirty="0" smtClean="0"/>
            <a:t>Planned</a:t>
          </a:r>
          <a:endParaRPr lang="en-US" sz="1900" kern="1200" dirty="0"/>
        </a:p>
      </dsp:txBody>
      <dsp:txXfrm>
        <a:off x="213360" y="3518513"/>
        <a:ext cx="2987040" cy="560880"/>
      </dsp:txXfrm>
    </dsp:sp>
    <dsp:sp modelId="{E90832BE-B9E5-484A-A8A2-C109958C30A2}">
      <dsp:nvSpPr>
        <dsp:cNvPr id="0" name=""/>
        <dsp:cNvSpPr/>
      </dsp:nvSpPr>
      <dsp:spPr>
        <a:xfrm>
          <a:off x="0" y="4660793"/>
          <a:ext cx="4267200" cy="478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8A0BB0-D520-4393-9BBF-87F97BAA677A}">
      <dsp:nvSpPr>
        <dsp:cNvPr id="0" name=""/>
        <dsp:cNvSpPr/>
      </dsp:nvSpPr>
      <dsp:spPr>
        <a:xfrm>
          <a:off x="213360" y="4380353"/>
          <a:ext cx="2987040" cy="5608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903" tIns="0" rIns="112903" bIns="0" numCol="1" spcCol="1270" anchor="ctr" anchorCtr="0">
          <a:noAutofit/>
        </a:bodyPr>
        <a:lstStyle/>
        <a:p>
          <a:pPr lvl="0" algn="l" defTabSz="844550">
            <a:lnSpc>
              <a:spcPct val="90000"/>
            </a:lnSpc>
            <a:spcBef>
              <a:spcPct val="0"/>
            </a:spcBef>
            <a:spcAft>
              <a:spcPct val="35000"/>
            </a:spcAft>
          </a:pPr>
          <a:r>
            <a:rPr lang="en-US" sz="1900" kern="1200" dirty="0" smtClean="0"/>
            <a:t>Impacts</a:t>
          </a:r>
          <a:endParaRPr lang="en-US" sz="1900" kern="1200" dirty="0"/>
        </a:p>
      </dsp:txBody>
      <dsp:txXfrm>
        <a:off x="213360" y="4380353"/>
        <a:ext cx="2987040" cy="56088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B00D498-56DC-47A3-93EA-12131A162C82}">
      <dsp:nvSpPr>
        <dsp:cNvPr id="0" name=""/>
        <dsp:cNvSpPr/>
      </dsp:nvSpPr>
      <dsp:spPr>
        <a:xfrm>
          <a:off x="0" y="365453"/>
          <a:ext cx="4267199" cy="3024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CFEAFC-ECB2-4280-95C5-65D3CDB6FBD5}">
      <dsp:nvSpPr>
        <dsp:cNvPr id="0" name=""/>
        <dsp:cNvSpPr/>
      </dsp:nvSpPr>
      <dsp:spPr>
        <a:xfrm>
          <a:off x="213360" y="188333"/>
          <a:ext cx="2987040" cy="35423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903" tIns="0" rIns="112903" bIns="0" numCol="1" spcCol="1270" anchor="ctr" anchorCtr="0">
          <a:noAutofit/>
        </a:bodyPr>
        <a:lstStyle/>
        <a:p>
          <a:pPr lvl="0" algn="l" defTabSz="533400">
            <a:lnSpc>
              <a:spcPct val="90000"/>
            </a:lnSpc>
            <a:spcBef>
              <a:spcPct val="0"/>
            </a:spcBef>
            <a:spcAft>
              <a:spcPct val="35000"/>
            </a:spcAft>
          </a:pPr>
          <a:r>
            <a:rPr lang="en-US" sz="1200" kern="1200" dirty="0" smtClean="0"/>
            <a:t>42 Parks</a:t>
          </a:r>
          <a:endParaRPr lang="en-US" sz="1200" kern="1200" dirty="0"/>
        </a:p>
      </dsp:txBody>
      <dsp:txXfrm>
        <a:off x="213360" y="188333"/>
        <a:ext cx="2987040" cy="354239"/>
      </dsp:txXfrm>
    </dsp:sp>
    <dsp:sp modelId="{EBDB05CA-C170-45F9-AB47-E444796B93F0}">
      <dsp:nvSpPr>
        <dsp:cNvPr id="0" name=""/>
        <dsp:cNvSpPr/>
      </dsp:nvSpPr>
      <dsp:spPr>
        <a:xfrm>
          <a:off x="0" y="909773"/>
          <a:ext cx="4267199" cy="3024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CEF93F-7362-44E1-A947-12882E2E9656}">
      <dsp:nvSpPr>
        <dsp:cNvPr id="0" name=""/>
        <dsp:cNvSpPr/>
      </dsp:nvSpPr>
      <dsp:spPr>
        <a:xfrm>
          <a:off x="213360" y="732653"/>
          <a:ext cx="2987040" cy="35423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903" tIns="0" rIns="112903" bIns="0" numCol="1" spcCol="1270" anchor="ctr" anchorCtr="0">
          <a:noAutofit/>
        </a:bodyPr>
        <a:lstStyle/>
        <a:p>
          <a:pPr lvl="0" algn="l" defTabSz="533400">
            <a:lnSpc>
              <a:spcPct val="90000"/>
            </a:lnSpc>
            <a:spcBef>
              <a:spcPct val="0"/>
            </a:spcBef>
            <a:spcAft>
              <a:spcPct val="35000"/>
            </a:spcAft>
          </a:pPr>
          <a:r>
            <a:rPr lang="en-US" sz="1200" b="0" i="0" u="none" kern="1200" smtClean="0"/>
            <a:t>Over 5,000</a:t>
          </a:r>
          <a:r>
            <a:rPr lang="en-US" sz="1200" kern="1200" smtClean="0"/>
            <a:t> </a:t>
          </a:r>
          <a:r>
            <a:rPr lang="en-US" sz="1200" kern="1200" dirty="0" smtClean="0"/>
            <a:t>Acres of Parkland</a:t>
          </a:r>
          <a:endParaRPr lang="en-US" sz="1200" kern="1200" dirty="0"/>
        </a:p>
      </dsp:txBody>
      <dsp:txXfrm>
        <a:off x="213360" y="732653"/>
        <a:ext cx="2987040" cy="354239"/>
      </dsp:txXfrm>
    </dsp:sp>
    <dsp:sp modelId="{BEE1D0E8-8206-46BA-A21B-84F9C9B384E5}">
      <dsp:nvSpPr>
        <dsp:cNvPr id="0" name=""/>
        <dsp:cNvSpPr/>
      </dsp:nvSpPr>
      <dsp:spPr>
        <a:xfrm>
          <a:off x="0" y="1454093"/>
          <a:ext cx="4267199" cy="3024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B81E2C-D4F9-496F-A69B-772BA7860C57}">
      <dsp:nvSpPr>
        <dsp:cNvPr id="0" name=""/>
        <dsp:cNvSpPr/>
      </dsp:nvSpPr>
      <dsp:spPr>
        <a:xfrm>
          <a:off x="213360" y="1276973"/>
          <a:ext cx="2987040" cy="35423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903" tIns="0" rIns="112903" bIns="0" numCol="1" spcCol="1270" anchor="ctr" anchorCtr="0">
          <a:noAutofit/>
        </a:bodyPr>
        <a:lstStyle/>
        <a:p>
          <a:pPr lvl="0" algn="l" defTabSz="533400">
            <a:lnSpc>
              <a:spcPct val="90000"/>
            </a:lnSpc>
            <a:spcBef>
              <a:spcPct val="0"/>
            </a:spcBef>
            <a:spcAft>
              <a:spcPct val="35000"/>
            </a:spcAft>
          </a:pPr>
          <a:r>
            <a:rPr lang="en-US" sz="1200" kern="1200" dirty="0" smtClean="0"/>
            <a:t>28 Athletic Fields</a:t>
          </a:r>
          <a:endParaRPr lang="en-US" sz="1200" kern="1200" dirty="0"/>
        </a:p>
      </dsp:txBody>
      <dsp:txXfrm>
        <a:off x="213360" y="1276973"/>
        <a:ext cx="2987040" cy="354239"/>
      </dsp:txXfrm>
    </dsp:sp>
    <dsp:sp modelId="{B73BC189-50BB-48D2-B886-3251775DFDDE}">
      <dsp:nvSpPr>
        <dsp:cNvPr id="0" name=""/>
        <dsp:cNvSpPr/>
      </dsp:nvSpPr>
      <dsp:spPr>
        <a:xfrm>
          <a:off x="0" y="1998413"/>
          <a:ext cx="4267199" cy="3024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FFEDA9-2553-4D3B-B81F-67373E712750}">
      <dsp:nvSpPr>
        <dsp:cNvPr id="0" name=""/>
        <dsp:cNvSpPr/>
      </dsp:nvSpPr>
      <dsp:spPr>
        <a:xfrm>
          <a:off x="213360" y="1821293"/>
          <a:ext cx="2987040" cy="35423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903" tIns="0" rIns="112903" bIns="0" numCol="1" spcCol="1270" anchor="ctr" anchorCtr="0">
          <a:noAutofit/>
        </a:bodyPr>
        <a:lstStyle/>
        <a:p>
          <a:pPr lvl="0" algn="l" defTabSz="533400">
            <a:lnSpc>
              <a:spcPct val="90000"/>
            </a:lnSpc>
            <a:spcBef>
              <a:spcPct val="0"/>
            </a:spcBef>
            <a:spcAft>
              <a:spcPct val="35000"/>
            </a:spcAft>
          </a:pPr>
          <a:r>
            <a:rPr lang="en-US" sz="1200" kern="1200" dirty="0" smtClean="0"/>
            <a:t>56 Miles of Multi-use Trails</a:t>
          </a:r>
          <a:endParaRPr lang="en-US" sz="1200" kern="1200" dirty="0"/>
        </a:p>
      </dsp:txBody>
      <dsp:txXfrm>
        <a:off x="213360" y="1821293"/>
        <a:ext cx="2987040" cy="354239"/>
      </dsp:txXfrm>
    </dsp:sp>
    <dsp:sp modelId="{C99D2617-F7FC-4571-8CF9-96BB88E22DCC}">
      <dsp:nvSpPr>
        <dsp:cNvPr id="0" name=""/>
        <dsp:cNvSpPr/>
      </dsp:nvSpPr>
      <dsp:spPr>
        <a:xfrm>
          <a:off x="0" y="2542732"/>
          <a:ext cx="4267199" cy="3024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10995B-FED4-4A9D-B2E7-5E978EA039E5}">
      <dsp:nvSpPr>
        <dsp:cNvPr id="0" name=""/>
        <dsp:cNvSpPr/>
      </dsp:nvSpPr>
      <dsp:spPr>
        <a:xfrm>
          <a:off x="213360" y="2365612"/>
          <a:ext cx="2987040" cy="35423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903" tIns="0" rIns="112903" bIns="0" numCol="1" spcCol="1270" anchor="ctr" anchorCtr="0">
          <a:noAutofit/>
        </a:bodyPr>
        <a:lstStyle/>
        <a:p>
          <a:pPr lvl="0" algn="l" defTabSz="533400">
            <a:lnSpc>
              <a:spcPct val="90000"/>
            </a:lnSpc>
            <a:spcBef>
              <a:spcPct val="0"/>
            </a:spcBef>
            <a:spcAft>
              <a:spcPct val="35000"/>
            </a:spcAft>
          </a:pPr>
          <a:r>
            <a:rPr lang="en-US" sz="1200" kern="1200" dirty="0" smtClean="0"/>
            <a:t>1 Dog Park- Rock Hill</a:t>
          </a:r>
          <a:endParaRPr lang="en-US" sz="1200" kern="1200" dirty="0"/>
        </a:p>
      </dsp:txBody>
      <dsp:txXfrm>
        <a:off x="213360" y="2365612"/>
        <a:ext cx="2987040" cy="354239"/>
      </dsp:txXfrm>
    </dsp:sp>
    <dsp:sp modelId="{E90832BE-B9E5-484A-A8A2-C109958C30A2}">
      <dsp:nvSpPr>
        <dsp:cNvPr id="0" name=""/>
        <dsp:cNvSpPr/>
      </dsp:nvSpPr>
      <dsp:spPr>
        <a:xfrm>
          <a:off x="0" y="3087052"/>
          <a:ext cx="4267199" cy="3024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8A0BB0-D520-4393-9BBF-87F97BAA677A}">
      <dsp:nvSpPr>
        <dsp:cNvPr id="0" name=""/>
        <dsp:cNvSpPr/>
      </dsp:nvSpPr>
      <dsp:spPr>
        <a:xfrm>
          <a:off x="213360" y="2909932"/>
          <a:ext cx="2987040" cy="35423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903" tIns="0" rIns="112903" bIns="0" numCol="1" spcCol="1270" anchor="ctr" anchorCtr="0">
          <a:noAutofit/>
        </a:bodyPr>
        <a:lstStyle/>
        <a:p>
          <a:pPr lvl="0" algn="l" defTabSz="533400">
            <a:lnSpc>
              <a:spcPct val="90000"/>
            </a:lnSpc>
            <a:spcBef>
              <a:spcPct val="0"/>
            </a:spcBef>
            <a:spcAft>
              <a:spcPct val="35000"/>
            </a:spcAft>
          </a:pPr>
          <a:r>
            <a:rPr lang="en-US" sz="1200" kern="1200" dirty="0" smtClean="0"/>
            <a:t>1 Golf Course- Pleasant Valley</a:t>
          </a:r>
        </a:p>
      </dsp:txBody>
      <dsp:txXfrm>
        <a:off x="213360" y="2909932"/>
        <a:ext cx="2987040" cy="354239"/>
      </dsp:txXfrm>
    </dsp:sp>
    <dsp:sp modelId="{43EE0799-03A5-4CDA-BEA6-5444B518859F}">
      <dsp:nvSpPr>
        <dsp:cNvPr id="0" name=""/>
        <dsp:cNvSpPr/>
      </dsp:nvSpPr>
      <dsp:spPr>
        <a:xfrm>
          <a:off x="0" y="3631373"/>
          <a:ext cx="4267199" cy="3024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96B03D-FB63-435B-935E-184CBC90863D}">
      <dsp:nvSpPr>
        <dsp:cNvPr id="0" name=""/>
        <dsp:cNvSpPr/>
      </dsp:nvSpPr>
      <dsp:spPr>
        <a:xfrm>
          <a:off x="213360" y="3454252"/>
          <a:ext cx="2987040" cy="35423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903" tIns="0" rIns="112903" bIns="0" numCol="1" spcCol="1270" anchor="ctr" anchorCtr="0">
          <a:noAutofit/>
        </a:bodyPr>
        <a:lstStyle/>
        <a:p>
          <a:pPr lvl="0" algn="l" defTabSz="533400">
            <a:lnSpc>
              <a:spcPct val="90000"/>
            </a:lnSpc>
            <a:spcBef>
              <a:spcPct val="0"/>
            </a:spcBef>
            <a:spcAft>
              <a:spcPct val="35000"/>
            </a:spcAft>
          </a:pPr>
          <a:r>
            <a:rPr lang="en-US" sz="1200" kern="1200" dirty="0" smtClean="0"/>
            <a:t>1 </a:t>
          </a:r>
          <a:r>
            <a:rPr lang="en-US" sz="1200" kern="1200" dirty="0" err="1" smtClean="0"/>
            <a:t>RECenter</a:t>
          </a:r>
          <a:r>
            <a:rPr lang="en-US" sz="1200" kern="1200" dirty="0" smtClean="0"/>
            <a:t>- Cub Run</a:t>
          </a:r>
        </a:p>
      </dsp:txBody>
      <dsp:txXfrm>
        <a:off x="213360" y="3454252"/>
        <a:ext cx="2987040" cy="354239"/>
      </dsp:txXfrm>
    </dsp:sp>
    <dsp:sp modelId="{36E3F1D1-14C6-45E6-8249-9D1BE6738F25}">
      <dsp:nvSpPr>
        <dsp:cNvPr id="0" name=""/>
        <dsp:cNvSpPr/>
      </dsp:nvSpPr>
      <dsp:spPr>
        <a:xfrm>
          <a:off x="0" y="4175693"/>
          <a:ext cx="4267199" cy="3024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12B0C2-2F5A-44A5-A0A4-F08C1B30E47C}">
      <dsp:nvSpPr>
        <dsp:cNvPr id="0" name=""/>
        <dsp:cNvSpPr/>
      </dsp:nvSpPr>
      <dsp:spPr>
        <a:xfrm>
          <a:off x="213360" y="3998573"/>
          <a:ext cx="2987040" cy="35423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903" tIns="0" rIns="112903" bIns="0" numCol="1" spcCol="1270" anchor="ctr" anchorCtr="0">
          <a:noAutofit/>
        </a:bodyPr>
        <a:lstStyle/>
        <a:p>
          <a:pPr lvl="0" algn="l" defTabSz="533400">
            <a:lnSpc>
              <a:spcPct val="90000"/>
            </a:lnSpc>
            <a:spcBef>
              <a:spcPct val="0"/>
            </a:spcBef>
            <a:spcAft>
              <a:spcPct val="35000"/>
            </a:spcAft>
          </a:pPr>
          <a:r>
            <a:rPr lang="en-US" sz="1200" kern="1200" dirty="0" smtClean="0"/>
            <a:t>1 Nature Center- </a:t>
          </a:r>
          <a:r>
            <a:rPr lang="en-US" sz="1200" kern="1200" dirty="0" err="1" smtClean="0"/>
            <a:t>Walney</a:t>
          </a:r>
          <a:r>
            <a:rPr lang="en-US" sz="1200" kern="1200" dirty="0" smtClean="0"/>
            <a:t> at ECL</a:t>
          </a:r>
        </a:p>
      </dsp:txBody>
      <dsp:txXfrm>
        <a:off x="213360" y="3998573"/>
        <a:ext cx="2987040" cy="354239"/>
      </dsp:txXfrm>
    </dsp:sp>
    <dsp:sp modelId="{EF45AE9F-D139-4FC0-BFB2-F080CC138602}">
      <dsp:nvSpPr>
        <dsp:cNvPr id="0" name=""/>
        <dsp:cNvSpPr/>
      </dsp:nvSpPr>
      <dsp:spPr>
        <a:xfrm>
          <a:off x="0" y="4720013"/>
          <a:ext cx="4267199" cy="3024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EB6792-0C1C-4E97-968B-2C452A619AA8}">
      <dsp:nvSpPr>
        <dsp:cNvPr id="0" name=""/>
        <dsp:cNvSpPr/>
      </dsp:nvSpPr>
      <dsp:spPr>
        <a:xfrm>
          <a:off x="213360" y="4542893"/>
          <a:ext cx="2987040" cy="35423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903" tIns="0" rIns="112903" bIns="0" numCol="1" spcCol="1270" anchor="ctr" anchorCtr="0">
          <a:noAutofit/>
        </a:bodyPr>
        <a:lstStyle/>
        <a:p>
          <a:pPr lvl="0" algn="l" defTabSz="533400">
            <a:lnSpc>
              <a:spcPct val="90000"/>
            </a:lnSpc>
            <a:spcBef>
              <a:spcPct val="0"/>
            </a:spcBef>
            <a:spcAft>
              <a:spcPct val="35000"/>
            </a:spcAft>
          </a:pPr>
          <a:r>
            <a:rPr lang="en-US" sz="1200" kern="1200" dirty="0" smtClean="0"/>
            <a:t>4 Historic Sites</a:t>
          </a:r>
        </a:p>
      </dsp:txBody>
      <dsp:txXfrm>
        <a:off x="213360" y="4542893"/>
        <a:ext cx="2987040" cy="354239"/>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E404753-A028-46E4-9378-426DC5B5BDAC}">
      <dsp:nvSpPr>
        <dsp:cNvPr id="0" name=""/>
        <dsp:cNvSpPr/>
      </dsp:nvSpPr>
      <dsp:spPr>
        <a:xfrm>
          <a:off x="0" y="0"/>
          <a:ext cx="8458199" cy="636479"/>
        </a:xfrm>
        <a:prstGeom prst="round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smtClean="0">
              <a:solidFill>
                <a:schemeClr val="bg1"/>
              </a:solidFill>
            </a:rPr>
            <a:t>Provide educational and visitor services to encourage natural and cultural stewardship and promote STEM learning. </a:t>
          </a:r>
        </a:p>
      </dsp:txBody>
      <dsp:txXfrm>
        <a:off x="0" y="0"/>
        <a:ext cx="8458199" cy="636479"/>
      </dsp:txXfrm>
    </dsp:sp>
    <dsp:sp modelId="{19AC8D37-B921-4A2F-9FDA-9942410F7CF2}">
      <dsp:nvSpPr>
        <dsp:cNvPr id="0" name=""/>
        <dsp:cNvSpPr/>
      </dsp:nvSpPr>
      <dsp:spPr>
        <a:xfrm>
          <a:off x="0" y="711000"/>
          <a:ext cx="8458199" cy="636479"/>
        </a:xfrm>
        <a:prstGeom prst="roundRect">
          <a:avLst/>
        </a:prstGeom>
        <a:solidFill>
          <a:schemeClr val="accent2"/>
        </a:solidFill>
        <a:ln w="11429" cap="flat" cmpd="sng" algn="ctr">
          <a:solidFill>
            <a:schemeClr val="accent2">
              <a:shade val="50000"/>
            </a:schemeClr>
          </a:solidFill>
          <a:prstDash val="sysDash"/>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smtClean="0">
              <a:solidFill>
                <a:schemeClr val="bg1"/>
              </a:solidFill>
            </a:rPr>
            <a:t>Conduct research and natural resource management activities.</a:t>
          </a:r>
        </a:p>
      </dsp:txBody>
      <dsp:txXfrm>
        <a:off x="0" y="711000"/>
        <a:ext cx="8458199" cy="636479"/>
      </dsp:txXfrm>
    </dsp:sp>
    <dsp:sp modelId="{4F671658-FE20-4ADC-889A-349447782C81}">
      <dsp:nvSpPr>
        <dsp:cNvPr id="0" name=""/>
        <dsp:cNvSpPr/>
      </dsp:nvSpPr>
      <dsp:spPr>
        <a:xfrm>
          <a:off x="0" y="1396439"/>
          <a:ext cx="8458199" cy="636479"/>
        </a:xfrm>
        <a:prstGeom prst="roundRect">
          <a:avLst/>
        </a:prstGeom>
        <a:solidFill>
          <a:schemeClr val="accent3"/>
        </a:solidFill>
        <a:ln w="11429" cap="flat" cmpd="sng" algn="ctr">
          <a:solidFill>
            <a:schemeClr val="accent3">
              <a:shade val="50000"/>
            </a:schemeClr>
          </a:solidFill>
          <a:prstDash val="sysDash"/>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smtClean="0">
              <a:solidFill>
                <a:schemeClr val="bg1"/>
              </a:solidFill>
            </a:rPr>
            <a:t>Work with state staff in the management of the Sully Woodlands Natural Area Preserve.</a:t>
          </a:r>
        </a:p>
      </dsp:txBody>
      <dsp:txXfrm>
        <a:off x="0" y="1396439"/>
        <a:ext cx="8458199" cy="636479"/>
      </dsp:txXfrm>
    </dsp:sp>
    <dsp:sp modelId="{6CC29F33-074A-4469-9790-26429A32B679}">
      <dsp:nvSpPr>
        <dsp:cNvPr id="0" name=""/>
        <dsp:cNvSpPr/>
      </dsp:nvSpPr>
      <dsp:spPr>
        <a:xfrm>
          <a:off x="0" y="2081879"/>
          <a:ext cx="8458199" cy="636479"/>
        </a:xfrm>
        <a:prstGeom prst="roundRect">
          <a:avLst/>
        </a:prstGeom>
        <a:solidFill>
          <a:schemeClr val="accent4"/>
        </a:solidFill>
        <a:ln w="11429" cap="flat" cmpd="sng" algn="ctr">
          <a:solidFill>
            <a:schemeClr val="accent4">
              <a:shade val="50000"/>
            </a:schemeClr>
          </a:solidFill>
          <a:prstDash val="sysDash"/>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smtClean="0">
              <a:solidFill>
                <a:schemeClr val="bg1"/>
              </a:solidFill>
            </a:rPr>
            <a:t>Provide opportunities to work with staff from educational institutions, specialty organizations and others to become a regional research facility and outdoor lab.  </a:t>
          </a:r>
        </a:p>
      </dsp:txBody>
      <dsp:txXfrm>
        <a:off x="0" y="2081879"/>
        <a:ext cx="8458199" cy="636479"/>
      </dsp:txXfrm>
    </dsp:sp>
    <dsp:sp modelId="{287ACAC6-AEBF-47DF-95AD-41BA049BE3EF}">
      <dsp:nvSpPr>
        <dsp:cNvPr id="0" name=""/>
        <dsp:cNvSpPr/>
      </dsp:nvSpPr>
      <dsp:spPr>
        <a:xfrm>
          <a:off x="0" y="2767320"/>
          <a:ext cx="8458199" cy="636479"/>
        </a:xfrm>
        <a:prstGeom prst="roundRect">
          <a:avLst/>
        </a:prstGeom>
        <a:solidFill>
          <a:schemeClr val="accent5"/>
        </a:solidFill>
        <a:ln w="11429" cap="flat" cmpd="sng" algn="ctr">
          <a:solidFill>
            <a:schemeClr val="accent5">
              <a:shade val="50000"/>
            </a:schemeClr>
          </a:solidFill>
          <a:prstDash val="sysDash"/>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smtClean="0">
              <a:solidFill>
                <a:schemeClr val="bg1"/>
              </a:solidFill>
            </a:rPr>
            <a:t>Manage non-recreational parkland.</a:t>
          </a:r>
        </a:p>
      </dsp:txBody>
      <dsp:txXfrm>
        <a:off x="0" y="2767320"/>
        <a:ext cx="8458199" cy="636479"/>
      </dsp:txXfrm>
    </dsp:sp>
    <dsp:sp modelId="{ACD2C4B8-9FD6-4DD5-99AB-44712E78D331}">
      <dsp:nvSpPr>
        <dsp:cNvPr id="0" name=""/>
        <dsp:cNvSpPr/>
      </dsp:nvSpPr>
      <dsp:spPr>
        <a:xfrm>
          <a:off x="0" y="3452759"/>
          <a:ext cx="8458199" cy="636479"/>
        </a:xfrm>
        <a:prstGeom prst="roundRect">
          <a:avLst/>
        </a:prstGeom>
        <a:solidFill>
          <a:schemeClr val="accent6"/>
        </a:solidFill>
        <a:ln w="11429" cap="flat" cmpd="sng" algn="ctr">
          <a:solidFill>
            <a:schemeClr val="accent6">
              <a:shade val="50000"/>
            </a:schemeClr>
          </a:solidFill>
          <a:prstDash val="sysDash"/>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smtClean="0">
              <a:solidFill>
                <a:schemeClr val="bg1"/>
              </a:solidFill>
            </a:rPr>
            <a:t>Contain cultural resource laboratory, storage and collections display spaces.  </a:t>
          </a:r>
        </a:p>
      </dsp:txBody>
      <dsp:txXfrm>
        <a:off x="0" y="3452759"/>
        <a:ext cx="8458199" cy="63647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drawings/drawing1.xml><?xml version="1.0" encoding="utf-8"?>
<c:userShapes xmlns:c="http://schemas.openxmlformats.org/drawingml/2006/chart">
  <cdr:relSizeAnchor xmlns:cdr="http://schemas.openxmlformats.org/drawingml/2006/chartDrawing">
    <cdr:from>
      <cdr:x>0.50643</cdr:x>
      <cdr:y>0.64781</cdr:y>
    </cdr:from>
    <cdr:to>
      <cdr:x>0.61</cdr:x>
      <cdr:y>0.69685</cdr:y>
    </cdr:to>
    <cdr:sp macro="" textlink="">
      <cdr:nvSpPr>
        <cdr:cNvPr id="2049" name="Rectangle 1"/>
        <cdr:cNvSpPr>
          <a:spLocks xmlns:a="http://schemas.openxmlformats.org/drawingml/2006/main" noChangeArrowheads="1"/>
        </cdr:cNvSpPr>
      </cdr:nvSpPr>
      <cdr:spPr bwMode="auto">
        <a:xfrm xmlns:a="http://schemas.openxmlformats.org/drawingml/2006/main">
          <a:off x="4428228" y="3134575"/>
          <a:ext cx="905611" cy="237290"/>
        </a:xfrm>
        <a:prstGeom xmlns:a="http://schemas.openxmlformats.org/drawingml/2006/main" prst="rect">
          <a:avLst/>
        </a:prstGeom>
        <a:solidFill xmlns:a="http://schemas.openxmlformats.org/drawingml/2006/main">
          <a:srgbClr val="FFFFCC"/>
        </a:solidFill>
        <a:ln xmlns:a="http://schemas.openxmlformats.org/drawingml/2006/main">
          <a:noFill/>
        </a:ln>
        <a:extLst xmlns:a="http://schemas.openxmlformats.org/drawingml/2006/main"/>
      </cdr:spPr>
      <cdr:txBody>
        <a:bodyPr xmlns:a="http://schemas.openxmlformats.org/drawingml/2006/main" vertOverflow="clip" wrap="square" lIns="45720" tIns="36576" rIns="45720" bIns="0" anchor="t" upright="1"/>
        <a:lstStyle xmlns:a="http://schemas.openxmlformats.org/drawingml/2006/main"/>
        <a:p xmlns:a="http://schemas.openxmlformats.org/drawingml/2006/main">
          <a:pPr algn="ctr" rtl="0">
            <a:defRPr sz="1000"/>
          </a:pPr>
          <a:r>
            <a:rPr lang="en-US" sz="1000" b="1" i="0" u="none" strike="noStrike" baseline="0">
              <a:solidFill>
                <a:srgbClr val="000000"/>
              </a:solidFill>
              <a:latin typeface="Arial"/>
              <a:cs typeface="Arial"/>
            </a:rPr>
            <a:t>$21.7M</a:t>
          </a:r>
        </a:p>
      </cdr:txBody>
    </cdr:sp>
  </cdr:relSizeAnchor>
  <cdr:relSizeAnchor xmlns:cdr="http://schemas.openxmlformats.org/drawingml/2006/chartDrawing">
    <cdr:from>
      <cdr:x>0.29458</cdr:x>
      <cdr:y>0.47545</cdr:y>
    </cdr:from>
    <cdr:to>
      <cdr:x>0.36777</cdr:x>
      <cdr:y>0.51771</cdr:y>
    </cdr:to>
    <cdr:sp macro="" textlink="">
      <cdr:nvSpPr>
        <cdr:cNvPr id="2050" name="Rectangle 2"/>
        <cdr:cNvSpPr>
          <a:spLocks xmlns:a="http://schemas.openxmlformats.org/drawingml/2006/main" noChangeArrowheads="1"/>
        </cdr:cNvSpPr>
      </cdr:nvSpPr>
      <cdr:spPr bwMode="auto">
        <a:xfrm xmlns:a="http://schemas.openxmlformats.org/drawingml/2006/main">
          <a:off x="2486044" y="2300582"/>
          <a:ext cx="617661" cy="204483"/>
        </a:xfrm>
        <a:prstGeom xmlns:a="http://schemas.openxmlformats.org/drawingml/2006/main" prst="rect">
          <a:avLst/>
        </a:prstGeom>
        <a:solidFill xmlns:a="http://schemas.openxmlformats.org/drawingml/2006/main">
          <a:srgbClr val="FFFFCC"/>
        </a:solidFill>
        <a:ln xmlns:a="http://schemas.openxmlformats.org/drawingml/2006/main">
          <a:noFill/>
        </a:ln>
        <a:extLst xmlns:a="http://schemas.openxmlformats.org/drawingml/2006/main"/>
      </cdr:spPr>
      <cdr:txBody>
        <a:bodyPr xmlns:a="http://schemas.openxmlformats.org/drawingml/2006/main" vertOverflow="clip" wrap="square" lIns="45720" tIns="36576" rIns="45720" bIns="0" anchor="t" upright="1"/>
        <a:lstStyle xmlns:a="http://schemas.openxmlformats.org/drawingml/2006/main"/>
        <a:p xmlns:a="http://schemas.openxmlformats.org/drawingml/2006/main">
          <a:pPr algn="ctr" rtl="0">
            <a:defRPr sz="1000"/>
          </a:pPr>
          <a:r>
            <a:rPr lang="en-US" sz="1000" b="1" i="0" u="none" strike="noStrike" baseline="0">
              <a:solidFill>
                <a:srgbClr val="000000"/>
              </a:solidFill>
              <a:latin typeface="Arial"/>
              <a:cs typeface="Arial"/>
            </a:rPr>
            <a:t>$79.5M</a:t>
          </a:r>
        </a:p>
      </cdr:txBody>
    </cdr:sp>
  </cdr:relSizeAnchor>
  <cdr:relSizeAnchor xmlns:cdr="http://schemas.openxmlformats.org/drawingml/2006/chartDrawing">
    <cdr:from>
      <cdr:x>0.37008</cdr:x>
      <cdr:y>0.69173</cdr:y>
    </cdr:from>
    <cdr:to>
      <cdr:x>0.47513</cdr:x>
      <cdr:y>0.74287</cdr:y>
    </cdr:to>
    <cdr:sp macro="" textlink="">
      <cdr:nvSpPr>
        <cdr:cNvPr id="2051" name="Rectangle 3"/>
        <cdr:cNvSpPr>
          <a:spLocks xmlns:a="http://schemas.openxmlformats.org/drawingml/2006/main" noChangeArrowheads="1"/>
        </cdr:cNvSpPr>
      </cdr:nvSpPr>
      <cdr:spPr bwMode="auto">
        <a:xfrm xmlns:a="http://schemas.openxmlformats.org/drawingml/2006/main">
          <a:off x="3235975" y="3347080"/>
          <a:ext cx="918552" cy="247451"/>
        </a:xfrm>
        <a:prstGeom xmlns:a="http://schemas.openxmlformats.org/drawingml/2006/main" prst="rect">
          <a:avLst/>
        </a:prstGeom>
        <a:solidFill xmlns:a="http://schemas.openxmlformats.org/drawingml/2006/main">
          <a:srgbClr val="FFFFCC"/>
        </a:solidFill>
        <a:ln xmlns:a="http://schemas.openxmlformats.org/drawingml/2006/main">
          <a:noFill/>
        </a:ln>
        <a:extLst xmlns:a="http://schemas.openxmlformats.org/drawingml/2006/main"/>
      </cdr:spPr>
      <cdr:txBody>
        <a:bodyPr xmlns:a="http://schemas.openxmlformats.org/drawingml/2006/main" vertOverflow="clip" wrap="square" lIns="45720" tIns="36576" rIns="45720" bIns="0" anchor="t" upright="1"/>
        <a:lstStyle xmlns:a="http://schemas.openxmlformats.org/drawingml/2006/main"/>
        <a:p xmlns:a="http://schemas.openxmlformats.org/drawingml/2006/main">
          <a:pPr algn="ctr" rtl="0">
            <a:defRPr sz="1000"/>
          </a:pPr>
          <a:r>
            <a:rPr lang="en-US" sz="1000" b="1" i="0" u="none" strike="noStrike" baseline="0">
              <a:solidFill>
                <a:srgbClr val="000000"/>
              </a:solidFill>
              <a:latin typeface="Arial"/>
              <a:cs typeface="Arial"/>
            </a:rPr>
            <a:t>$21.9M</a:t>
          </a:r>
        </a:p>
      </cdr:txBody>
    </cdr:sp>
  </cdr:relSizeAnchor>
  <cdr:relSizeAnchor xmlns:cdr="http://schemas.openxmlformats.org/drawingml/2006/chartDrawing">
    <cdr:from>
      <cdr:x>0.54027</cdr:x>
      <cdr:y>0.50837</cdr:y>
    </cdr:from>
    <cdr:to>
      <cdr:x>0.64262</cdr:x>
      <cdr:y>0.55208</cdr:y>
    </cdr:to>
    <cdr:sp macro="" textlink="">
      <cdr:nvSpPr>
        <cdr:cNvPr id="2052" name="Rectangle 4"/>
        <cdr:cNvSpPr>
          <a:spLocks xmlns:a="http://schemas.openxmlformats.org/drawingml/2006/main" noChangeArrowheads="1"/>
        </cdr:cNvSpPr>
      </cdr:nvSpPr>
      <cdr:spPr bwMode="auto">
        <a:xfrm xmlns:a="http://schemas.openxmlformats.org/drawingml/2006/main">
          <a:off x="4724097" y="2459838"/>
          <a:ext cx="894944" cy="211500"/>
        </a:xfrm>
        <a:prstGeom xmlns:a="http://schemas.openxmlformats.org/drawingml/2006/main" prst="rect">
          <a:avLst/>
        </a:prstGeom>
        <a:solidFill xmlns:a="http://schemas.openxmlformats.org/drawingml/2006/main">
          <a:srgbClr val="FFFFCC"/>
        </a:solidFill>
        <a:ln xmlns:a="http://schemas.openxmlformats.org/drawingml/2006/main">
          <a:noFill/>
        </a:ln>
        <a:extLst xmlns:a="http://schemas.openxmlformats.org/drawingml/2006/main"/>
      </cdr:spPr>
      <cdr:txBody>
        <a:bodyPr xmlns:a="http://schemas.openxmlformats.org/drawingml/2006/main" vertOverflow="clip" wrap="square" lIns="45720" tIns="36576" rIns="45720" bIns="0" anchor="t" upright="1"/>
        <a:lstStyle xmlns:a="http://schemas.openxmlformats.org/drawingml/2006/main"/>
        <a:p xmlns:a="http://schemas.openxmlformats.org/drawingml/2006/main">
          <a:pPr algn="ctr" rtl="0">
            <a:defRPr sz="1000"/>
          </a:pPr>
          <a:r>
            <a:rPr lang="en-US" sz="1000" b="1" i="0" u="none" strike="noStrike" baseline="0">
              <a:solidFill>
                <a:srgbClr val="000000"/>
              </a:solidFill>
              <a:latin typeface="Arial"/>
              <a:cs typeface="Arial"/>
            </a:rPr>
            <a:t>$44.9M</a:t>
          </a:r>
        </a:p>
      </cdr:txBody>
    </cdr:sp>
  </cdr:relSizeAnchor>
  <cdr:relSizeAnchor xmlns:cdr="http://schemas.openxmlformats.org/drawingml/2006/chartDrawing">
    <cdr:from>
      <cdr:x>0.47502</cdr:x>
      <cdr:y>0.3878</cdr:y>
    </cdr:from>
    <cdr:to>
      <cdr:x>0.54161</cdr:x>
      <cdr:y>0.43307</cdr:y>
    </cdr:to>
    <cdr:sp macro="" textlink="">
      <cdr:nvSpPr>
        <cdr:cNvPr id="2053" name="Rectangle 5"/>
        <cdr:cNvSpPr>
          <a:spLocks xmlns:a="http://schemas.openxmlformats.org/drawingml/2006/main" noChangeArrowheads="1"/>
        </cdr:cNvSpPr>
      </cdr:nvSpPr>
      <cdr:spPr bwMode="auto">
        <a:xfrm xmlns:a="http://schemas.openxmlformats.org/drawingml/2006/main">
          <a:off x="4153544" y="1876443"/>
          <a:ext cx="582260" cy="219048"/>
        </a:xfrm>
        <a:prstGeom xmlns:a="http://schemas.openxmlformats.org/drawingml/2006/main" prst="rect">
          <a:avLst/>
        </a:prstGeom>
        <a:solidFill xmlns:a="http://schemas.openxmlformats.org/drawingml/2006/main">
          <a:srgbClr val="FFFFCC"/>
        </a:solidFill>
        <a:ln xmlns:a="http://schemas.openxmlformats.org/drawingml/2006/main">
          <a:noFill/>
        </a:ln>
        <a:extLst xmlns:a="http://schemas.openxmlformats.org/drawingml/2006/main"/>
      </cdr:spPr>
      <cdr:txBody>
        <a:bodyPr xmlns:a="http://schemas.openxmlformats.org/drawingml/2006/main" vertOverflow="clip" wrap="square" lIns="45720" tIns="36576" rIns="45720" bIns="0" anchor="t" upright="1"/>
        <a:lstStyle xmlns:a="http://schemas.openxmlformats.org/drawingml/2006/main"/>
        <a:p xmlns:a="http://schemas.openxmlformats.org/drawingml/2006/main">
          <a:pPr algn="ctr" rtl="0">
            <a:defRPr sz="1000"/>
          </a:pPr>
          <a:r>
            <a:rPr lang="en-US" sz="1000" b="1" i="0" u="none" strike="noStrike" baseline="0">
              <a:solidFill>
                <a:srgbClr val="000000"/>
              </a:solidFill>
              <a:latin typeface="Arial"/>
              <a:cs typeface="Arial"/>
            </a:rPr>
            <a:t>$23.5M</a:t>
          </a:r>
        </a:p>
      </cdr:txBody>
    </cdr:sp>
  </cdr:relSizeAnchor>
</c:userShapes>
</file>

<file path=ppt/drawings/drawing2.xml><?xml version="1.0" encoding="utf-8"?>
<c:userShapes xmlns:c="http://schemas.openxmlformats.org/drawingml/2006/chart">
  <cdr:relSizeAnchor xmlns:cdr="http://schemas.openxmlformats.org/drawingml/2006/chartDrawing">
    <cdr:from>
      <cdr:x>0.71324</cdr:x>
      <cdr:y>0.48975</cdr:y>
    </cdr:from>
    <cdr:to>
      <cdr:x>0.96324</cdr:x>
      <cdr:y>0.92133</cdr:y>
    </cdr:to>
    <cdr:sp macro="" textlink="">
      <cdr:nvSpPr>
        <cdr:cNvPr id="2" name="TextBox 1"/>
        <cdr:cNvSpPr txBox="1"/>
      </cdr:nvSpPr>
      <cdr:spPr>
        <a:xfrm xmlns:a="http://schemas.openxmlformats.org/drawingml/2006/main">
          <a:off x="7391400" y="3545305"/>
          <a:ext cx="2590800" cy="3124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0.61765</cdr:x>
      <cdr:y>0.21053</cdr:y>
    </cdr:from>
    <cdr:to>
      <cdr:x>1</cdr:x>
      <cdr:y>0.82105</cdr:y>
    </cdr:to>
    <cdr:sp macro="" textlink="">
      <cdr:nvSpPr>
        <cdr:cNvPr id="3" name="TextBox 2"/>
        <cdr:cNvSpPr txBox="1"/>
      </cdr:nvSpPr>
      <cdr:spPr>
        <a:xfrm xmlns:a="http://schemas.openxmlformats.org/drawingml/2006/main">
          <a:off x="6400830" y="1524027"/>
          <a:ext cx="3962370" cy="4419554"/>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E9AA92-9CFE-494C-98CE-232298ABC6CA}" type="datetimeFigureOut">
              <a:rPr lang="en-US" smtClean="0"/>
              <a:pPr/>
              <a:t>01-Mar-15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C1E098-F8EA-454D-A5F8-2D016D4CCD28}" type="slidenum">
              <a:rPr lang="en-US" smtClean="0"/>
              <a:pPr/>
              <a:t>‹#›</a:t>
            </a:fld>
            <a:endParaRPr lang="en-US"/>
          </a:p>
        </p:txBody>
      </p:sp>
    </p:spTree>
    <p:extLst>
      <p:ext uri="{BB962C8B-B14F-4D97-AF65-F5344CB8AC3E}">
        <p14:creationId xmlns:p14="http://schemas.microsoft.com/office/powerpoint/2010/main" xmlns="" val="1651901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p:cNvSpPr>
            <a:spLocks noGrp="1"/>
          </p:cNvSpPr>
          <p:nvPr>
            <p:ph type="sldNum" sz="quarter" idx="5"/>
          </p:nvPr>
        </p:nvSpPr>
        <p:spPr/>
        <p:txBody>
          <a:bodyPr/>
          <a:lstStyle/>
          <a:p>
            <a:pPr>
              <a:defRPr/>
            </a:pPr>
            <a:fld id="{F5EFC18A-BD00-49E3-922B-05664D599152}" type="slidenum">
              <a:rPr lang="en-US">
                <a:solidFill>
                  <a:prstClr val="black"/>
                </a:solidFill>
              </a:rPr>
              <a:pPr>
                <a:defRPr/>
              </a:pPr>
              <a:t>2</a:t>
            </a:fld>
            <a:endParaRPr lang="en-US" dirty="0">
              <a:solidFill>
                <a:prstClr val="black"/>
              </a:solidFill>
            </a:endParaRPr>
          </a:p>
        </p:txBody>
      </p:sp>
      <p:sp>
        <p:nvSpPr>
          <p:cNvPr id="2652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521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176" tIns="45587" rIns="91176" bIns="45587" numCol="1" anchor="t" anchorCtr="0" compatLnSpc="1">
            <a:prstTxWarp prst="textNoShape">
              <a:avLst/>
            </a:prstTxWarp>
          </a:bodyPr>
          <a:lstStyle/>
          <a:p>
            <a:endParaRPr lang="en-US" dirty="0" smtClean="0"/>
          </a:p>
        </p:txBody>
      </p:sp>
    </p:spTree>
    <p:extLst>
      <p:ext uri="{BB962C8B-B14F-4D97-AF65-F5344CB8AC3E}">
        <p14:creationId xmlns:p14="http://schemas.microsoft.com/office/powerpoint/2010/main" xmlns="" val="581811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BOS endorsed</a:t>
            </a:r>
            <a:endParaRPr lang="en-US" dirty="0"/>
          </a:p>
        </p:txBody>
      </p:sp>
      <p:sp>
        <p:nvSpPr>
          <p:cNvPr id="4" name="Slide Number Placeholder 3"/>
          <p:cNvSpPr>
            <a:spLocks noGrp="1"/>
          </p:cNvSpPr>
          <p:nvPr>
            <p:ph type="sldNum" sz="quarter" idx="10"/>
          </p:nvPr>
        </p:nvSpPr>
        <p:spPr/>
        <p:txBody>
          <a:bodyPr/>
          <a:lstStyle/>
          <a:p>
            <a:fld id="{3EC1E098-F8EA-454D-A5F8-2D016D4CCD28}" type="slidenum">
              <a:rPr lang="en-US" smtClean="0"/>
              <a:pPr/>
              <a:t>28</a:t>
            </a:fld>
            <a:endParaRPr lang="en-US"/>
          </a:p>
        </p:txBody>
      </p:sp>
    </p:spTree>
    <p:extLst>
      <p:ext uri="{BB962C8B-B14F-4D97-AF65-F5344CB8AC3E}">
        <p14:creationId xmlns:p14="http://schemas.microsoft.com/office/powerpoint/2010/main" xmlns="" val="572852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ECL Master Plan scheduled to be updated</a:t>
            </a:r>
            <a:endParaRPr lang="en-US" dirty="0"/>
          </a:p>
        </p:txBody>
      </p:sp>
      <p:sp>
        <p:nvSpPr>
          <p:cNvPr id="4" name="Slide Number Placeholder 3"/>
          <p:cNvSpPr>
            <a:spLocks noGrp="1"/>
          </p:cNvSpPr>
          <p:nvPr>
            <p:ph type="sldNum" sz="quarter" idx="10"/>
          </p:nvPr>
        </p:nvSpPr>
        <p:spPr/>
        <p:txBody>
          <a:bodyPr/>
          <a:lstStyle/>
          <a:p>
            <a:fld id="{3EC1E098-F8EA-454D-A5F8-2D016D4CCD28}" type="slidenum">
              <a:rPr lang="en-US" smtClean="0"/>
              <a:pPr/>
              <a:t>36</a:t>
            </a:fld>
            <a:endParaRPr lang="en-US"/>
          </a:p>
        </p:txBody>
      </p:sp>
    </p:spTree>
    <p:extLst>
      <p:ext uri="{BB962C8B-B14F-4D97-AF65-F5344CB8AC3E}">
        <p14:creationId xmlns:p14="http://schemas.microsoft.com/office/powerpoint/2010/main" xmlns="" val="4144463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p:cNvSpPr>
            <a:spLocks noGrp="1"/>
          </p:cNvSpPr>
          <p:nvPr>
            <p:ph type="sldNum" sz="quarter" idx="5"/>
          </p:nvPr>
        </p:nvSpPr>
        <p:spPr/>
        <p:txBody>
          <a:bodyPr/>
          <a:lstStyle/>
          <a:p>
            <a:pPr>
              <a:defRPr/>
            </a:pPr>
            <a:fld id="{F5EFC18A-BD00-49E3-922B-05664D599152}" type="slidenum">
              <a:rPr lang="en-US">
                <a:solidFill>
                  <a:prstClr val="black"/>
                </a:solidFill>
              </a:rPr>
              <a:pPr>
                <a:defRPr/>
              </a:pPr>
              <a:t>3</a:t>
            </a:fld>
            <a:endParaRPr lang="en-US" dirty="0">
              <a:solidFill>
                <a:prstClr val="black"/>
              </a:solidFill>
            </a:endParaRPr>
          </a:p>
        </p:txBody>
      </p:sp>
      <p:sp>
        <p:nvSpPr>
          <p:cNvPr id="2652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521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176" tIns="45587" rIns="91176" bIns="45587" numCol="1" anchor="t" anchorCtr="0" compatLnSpc="1">
            <a:prstTxWarp prst="textNoShape">
              <a:avLst/>
            </a:prstTxWarp>
          </a:bodyPr>
          <a:lstStyle/>
          <a:p>
            <a:pPr marL="171441" indent="-171441">
              <a:spcAft>
                <a:spcPts val="1200"/>
              </a:spcAft>
              <a:buFont typeface="Wingdings" panose="05000000000000000000" pitchFamily="2" charset="2"/>
              <a:buChar char="§"/>
            </a:pPr>
            <a:endParaRPr lang="en-US" dirty="0" smtClean="0"/>
          </a:p>
        </p:txBody>
      </p:sp>
    </p:spTree>
    <p:extLst>
      <p:ext uri="{BB962C8B-B14F-4D97-AF65-F5344CB8AC3E}">
        <p14:creationId xmlns:p14="http://schemas.microsoft.com/office/powerpoint/2010/main" xmlns="" val="581811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E8BA1CA-1614-40A9-9C74-02B9BA09F920}" type="slidenum">
              <a:rPr lang="en-US" smtClean="0">
                <a:solidFill>
                  <a:prstClr val="black"/>
                </a:solidFill>
              </a:rPr>
              <a:pPr/>
              <a:t>6</a:t>
            </a:fld>
            <a:endParaRPr lang="en-US" dirty="0">
              <a:solidFill>
                <a:prstClr val="black"/>
              </a:solidFill>
            </a:endParaRPr>
          </a:p>
        </p:txBody>
      </p:sp>
      <p:sp>
        <p:nvSpPr>
          <p:cNvPr id="5" name="Notes Placeholder 4"/>
          <p:cNvSpPr>
            <a:spLocks noGrp="1"/>
          </p:cNvSpPr>
          <p:nvPr>
            <p:ph type="body" idx="1"/>
          </p:nvPr>
        </p:nvSpPr>
        <p:spPr>
          <a:xfrm>
            <a:off x="685800" y="4343400"/>
            <a:ext cx="5486400" cy="3785638"/>
          </a:xfrm>
          <a:prstGeom prst="rect">
            <a:avLst/>
          </a:prstGeom>
        </p:spPr>
        <p:txBody>
          <a:bodyPr>
            <a:spAutoFit/>
          </a:bodyPr>
          <a:lstStyle/>
          <a:p>
            <a:pPr marL="236525" indent="-236525">
              <a:tabLst>
                <a:tab pos="236525" algn="l"/>
                <a:tab pos="693700" algn="l"/>
              </a:tabLst>
            </a:pPr>
            <a:r>
              <a:rPr lang="en-US" sz="1600" b="1" i="1" dirty="0"/>
              <a:t> As of FY 2014</a:t>
            </a:r>
            <a:r>
              <a:rPr lang="en-US" sz="1600" dirty="0"/>
              <a:t>: </a:t>
            </a:r>
          </a:p>
          <a:p>
            <a:pPr marL="236525" indent="-236525">
              <a:tabLst>
                <a:tab pos="236525" algn="l"/>
                <a:tab pos="693700" algn="l"/>
              </a:tabLst>
            </a:pPr>
            <a:r>
              <a:rPr lang="en-US" sz="1600" dirty="0"/>
              <a:t>More than half of the 374 park structures are more than 40 years old</a:t>
            </a:r>
          </a:p>
          <a:p>
            <a:pPr marL="236525" indent="-236525">
              <a:tabLst>
                <a:tab pos="236525" algn="l"/>
                <a:tab pos="693700" algn="l"/>
              </a:tabLst>
            </a:pPr>
            <a:endParaRPr lang="en-US" sz="1600" dirty="0"/>
          </a:p>
          <a:p>
            <a:pPr marL="779483" lvl="2" indent="-285734">
              <a:buFont typeface="Courier New" pitchFamily="49" charset="0"/>
              <a:buChar char="o"/>
              <a:tabLst>
                <a:tab pos="236525" algn="l"/>
                <a:tab pos="693700" algn="l"/>
              </a:tabLst>
            </a:pPr>
            <a:r>
              <a:rPr lang="en-US" sz="1400" dirty="0"/>
              <a:t>29% of FCPA structures  are over 50 years old</a:t>
            </a:r>
          </a:p>
          <a:p>
            <a:pPr marL="1062931" lvl="3" indent="-285734">
              <a:buFont typeface="Courier New" pitchFamily="49" charset="0"/>
              <a:buChar char="o"/>
              <a:tabLst>
                <a:tab pos="236525" algn="l"/>
                <a:tab pos="693700" algn="l"/>
              </a:tabLst>
            </a:pPr>
            <a:r>
              <a:rPr lang="en-US" dirty="0"/>
              <a:t>20% of FCPA non historic structures over 50 year old</a:t>
            </a:r>
          </a:p>
          <a:p>
            <a:pPr marL="1062931" lvl="3" indent="-285734">
              <a:buFont typeface="Courier New" pitchFamily="49" charset="0"/>
              <a:buChar char="o"/>
              <a:tabLst>
                <a:tab pos="236525" algn="l"/>
                <a:tab pos="693700" algn="l"/>
              </a:tabLst>
            </a:pPr>
            <a:r>
              <a:rPr lang="en-US" dirty="0"/>
              <a:t>80% are Historic structures (over 50 years old with cultural significance)</a:t>
            </a:r>
          </a:p>
          <a:p>
            <a:pPr marL="779483" lvl="2" indent="-285734">
              <a:buFont typeface="Courier New" pitchFamily="49" charset="0"/>
              <a:buChar char="o"/>
              <a:tabLst>
                <a:tab pos="236525" algn="l"/>
                <a:tab pos="693700" algn="l"/>
              </a:tabLst>
            </a:pPr>
            <a:r>
              <a:rPr lang="en-US" sz="1400" dirty="0"/>
              <a:t>25% of FCPA structures are at or less than 10 years old</a:t>
            </a:r>
          </a:p>
          <a:p>
            <a:pPr marL="779483" lvl="2" indent="-285734">
              <a:buFont typeface="Courier New" pitchFamily="49" charset="0"/>
              <a:buChar char="o"/>
              <a:tabLst>
                <a:tab pos="236525" algn="l"/>
                <a:tab pos="693700" algn="l"/>
              </a:tabLst>
            </a:pPr>
            <a:r>
              <a:rPr lang="en-US" sz="1400" dirty="0"/>
              <a:t>21% of FCPA structures are over 30 years old</a:t>
            </a:r>
          </a:p>
          <a:p>
            <a:pPr marL="779483" lvl="2" indent="-285734">
              <a:buFont typeface="Courier New" pitchFamily="49" charset="0"/>
              <a:buChar char="o"/>
              <a:tabLst>
                <a:tab pos="236525" algn="l"/>
                <a:tab pos="693700" algn="l"/>
              </a:tabLst>
            </a:pPr>
            <a:r>
              <a:rPr lang="en-US" sz="1400" dirty="0"/>
              <a:t>7% of FCPA structures are over 40 years old</a:t>
            </a:r>
          </a:p>
          <a:p>
            <a:pPr marL="779483" lvl="2" indent="-285734">
              <a:buFont typeface="Courier New" pitchFamily="49" charset="0"/>
              <a:buChar char="o"/>
              <a:tabLst>
                <a:tab pos="236525" algn="l"/>
                <a:tab pos="693700" algn="l"/>
              </a:tabLst>
            </a:pPr>
            <a:r>
              <a:rPr lang="en-US" sz="1400" dirty="0"/>
              <a:t>7% of FCPA structures are over 10 years old</a:t>
            </a:r>
          </a:p>
          <a:p>
            <a:pPr marL="779483" lvl="2" indent="-285734">
              <a:buFont typeface="Courier New" pitchFamily="49" charset="0"/>
              <a:buChar char="o"/>
              <a:tabLst>
                <a:tab pos="236525" algn="l"/>
                <a:tab pos="693700" algn="l"/>
              </a:tabLst>
            </a:pPr>
            <a:r>
              <a:rPr lang="en-US" sz="1400" dirty="0"/>
              <a:t>5% of FCPA structures are over 15 years old</a:t>
            </a:r>
          </a:p>
          <a:p>
            <a:pPr marL="779483" lvl="2" indent="-285734">
              <a:buFont typeface="Courier New" pitchFamily="49" charset="0"/>
              <a:buChar char="o"/>
              <a:tabLst>
                <a:tab pos="236525" algn="l"/>
                <a:tab pos="693700" algn="l"/>
              </a:tabLst>
            </a:pPr>
            <a:r>
              <a:rPr lang="en-US" sz="1400" dirty="0"/>
              <a:t>6% of FCPA structures are over 20 years old</a:t>
            </a:r>
          </a:p>
          <a:p>
            <a:pPr marL="779483" lvl="2" indent="-285734">
              <a:buFont typeface="Courier New" pitchFamily="49" charset="0"/>
              <a:buChar char="o"/>
              <a:tabLst>
                <a:tab pos="236525" algn="l"/>
                <a:tab pos="693700" algn="l"/>
              </a:tabLst>
            </a:pPr>
            <a:endParaRPr lang="en-US" sz="1400" dirty="0"/>
          </a:p>
          <a:p>
            <a:pPr marL="779483" lvl="2" indent="-285734">
              <a:buFont typeface="Courier New" pitchFamily="49" charset="0"/>
              <a:buChar char="o"/>
              <a:tabLst>
                <a:tab pos="236525" algn="l"/>
                <a:tab pos="693700" algn="l"/>
              </a:tabLst>
            </a:pPr>
            <a:endParaRPr lang="en-US" sz="1400" dirty="0"/>
          </a:p>
          <a:p>
            <a:pPr marL="493749" lvl="2">
              <a:tabLst>
                <a:tab pos="236525" algn="l"/>
                <a:tab pos="693700" algn="l"/>
              </a:tabLst>
            </a:pPr>
            <a:endParaRPr lang="en-US" sz="1400" dirty="0"/>
          </a:p>
        </p:txBody>
      </p:sp>
    </p:spTree>
    <p:extLst>
      <p:ext uri="{BB962C8B-B14F-4D97-AF65-F5344CB8AC3E}">
        <p14:creationId xmlns:p14="http://schemas.microsoft.com/office/powerpoint/2010/main" xmlns="" val="2776985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8BA1CA-1614-40A9-9C74-02B9BA09F920}" type="slidenum">
              <a:rPr lang="en-US" smtClean="0"/>
              <a:pPr/>
              <a:t>7</a:t>
            </a:fld>
            <a:endParaRPr lang="en-US" dirty="0"/>
          </a:p>
        </p:txBody>
      </p:sp>
    </p:spTree>
    <p:extLst>
      <p:ext uri="{BB962C8B-B14F-4D97-AF65-F5344CB8AC3E}">
        <p14:creationId xmlns:p14="http://schemas.microsoft.com/office/powerpoint/2010/main" xmlns="" val="2392854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Needs are across</a:t>
            </a:r>
            <a:r>
              <a:rPr lang="en-US" baseline="0" dirty="0" smtClean="0"/>
              <a:t> the board </a:t>
            </a:r>
            <a:endParaRPr lang="en-US" dirty="0"/>
          </a:p>
        </p:txBody>
      </p:sp>
      <p:sp>
        <p:nvSpPr>
          <p:cNvPr id="4" name="Slide Number Placeholder 3"/>
          <p:cNvSpPr>
            <a:spLocks noGrp="1"/>
          </p:cNvSpPr>
          <p:nvPr>
            <p:ph type="sldNum" sz="quarter" idx="10"/>
          </p:nvPr>
        </p:nvSpPr>
        <p:spPr/>
        <p:txBody>
          <a:bodyPr/>
          <a:lstStyle/>
          <a:p>
            <a:fld id="{2E8BA1CA-1614-40A9-9C74-02B9BA09F920}"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xmlns="" val="756988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CD7EED-AF43-4AEA-AC9B-10B9630B3001}"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xmlns="" val="3791757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59AA-F706-497C-8B15-F1C41C9F01E8}"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xmlns="" val="3378527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B1E99D-0319-435F-9094-09F955F7CD40}" type="slidenum">
              <a:rPr lang="en-US">
                <a:solidFill>
                  <a:prstClr val="black"/>
                </a:solidFill>
              </a:rPr>
              <a:pPr/>
              <a:t>23</a:t>
            </a:fld>
            <a:endParaRPr lang="en-US">
              <a:solidFill>
                <a:prstClr val="black"/>
              </a:solidFill>
            </a:endParaRPr>
          </a:p>
        </p:txBody>
      </p:sp>
      <p:sp>
        <p:nvSpPr>
          <p:cNvPr id="619522" name="Rectangle 2"/>
          <p:cNvSpPr>
            <a:spLocks noGrp="1" noRot="1" noChangeAspect="1" noChangeArrowheads="1" noTextEdit="1"/>
          </p:cNvSpPr>
          <p:nvPr>
            <p:ph type="sldImg"/>
          </p:nvPr>
        </p:nvSpPr>
        <p:spPr>
          <a:xfrm>
            <a:off x="1180272" y="694857"/>
            <a:ext cx="4499010" cy="3393086"/>
          </a:xfrm>
          <a:ln/>
        </p:spPr>
      </p:sp>
      <p:sp>
        <p:nvSpPr>
          <p:cNvPr id="619523" name="Rectangle 3"/>
          <p:cNvSpPr>
            <a:spLocks noGrp="1" noChangeArrowheads="1"/>
          </p:cNvSpPr>
          <p:nvPr>
            <p:ph type="body" idx="1"/>
          </p:nvPr>
        </p:nvSpPr>
        <p:spPr>
          <a:xfrm>
            <a:off x="221479" y="4321416"/>
            <a:ext cx="6480553" cy="4575152"/>
          </a:xfrm>
          <a:noFill/>
        </p:spPr>
        <p:txBody>
          <a:bodyPr wrap="square" anchor="t"/>
          <a:lstStyle/>
          <a:p>
            <a:pPr marL="225918" indent="-225918"/>
            <a:r>
              <a:rPr lang="en-US" sz="1400" dirty="0">
                <a:latin typeface="Arial" charset="0"/>
              </a:rPr>
              <a:t>The regional plan covers 4,400 acres of parkland and 43 parks.  The region aligns with the Bull Run and Cub Run Watersheds.  A regional approach was used in this area due to the large assemblage of properties in the southwestern part that needed to be planned.  Examining this assemblage of parkland and determining use and management zones in context with established parks in the two watersheds was a primary outcome of the regional plan.  </a:t>
            </a:r>
          </a:p>
        </p:txBody>
      </p:sp>
    </p:spTree>
    <p:extLst>
      <p:ext uri="{BB962C8B-B14F-4D97-AF65-F5344CB8AC3E}">
        <p14:creationId xmlns:p14="http://schemas.microsoft.com/office/powerpoint/2010/main" xmlns="" val="1207713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 the</a:t>
            </a:r>
            <a:r>
              <a:rPr lang="en-US" baseline="0" dirty="0" smtClean="0"/>
              <a:t> goal of this project is to propose park development that follows the recommendations of the regional master plan, that provides needed park facilities, both locally and regionally, and that allows the parks to develop in harmony with one another and the surrounding communities.</a:t>
            </a:r>
          </a:p>
          <a:p>
            <a:endParaRPr lang="en-US" baseline="0" dirty="0" smtClean="0"/>
          </a:p>
          <a:p>
            <a:r>
              <a:rPr lang="en-US" baseline="0" dirty="0" smtClean="0"/>
              <a:t>The benefits of these proposed park developments to the local community is tremendous. There will be 20 miles of trails, over 1,800 acres of protected natural landscapes and increased local athletic facilities to minimize driving trips for area residents. </a:t>
            </a:r>
            <a:endParaRPr lang="en-US" dirty="0"/>
          </a:p>
        </p:txBody>
      </p:sp>
      <p:sp>
        <p:nvSpPr>
          <p:cNvPr id="4" name="Slide Number Placeholder 3"/>
          <p:cNvSpPr>
            <a:spLocks noGrp="1"/>
          </p:cNvSpPr>
          <p:nvPr>
            <p:ph type="sldNum" sz="quarter" idx="10"/>
          </p:nvPr>
        </p:nvSpPr>
        <p:spPr/>
        <p:txBody>
          <a:bodyPr/>
          <a:lstStyle/>
          <a:p>
            <a:fld id="{CA2359AA-F706-497C-8B15-F1C41C9F01E8}"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xmlns="" val="345972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D7B8E8-C967-4F64-9DFB-679CBBB974F5}" type="datetime1">
              <a:rPr lang="en-US" smtClean="0">
                <a:solidFill>
                  <a:prstClr val="black">
                    <a:tint val="75000"/>
                  </a:prstClr>
                </a:solidFill>
              </a:rPr>
              <a:pPr/>
              <a:t>01-Mar-15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F324896-C0CE-4DFD-8BDA-EE98780FA8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834457514"/>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791084-F2DC-433C-A07B-56826C2F15DB}" type="datetime1">
              <a:rPr lang="en-US" smtClean="0">
                <a:solidFill>
                  <a:prstClr val="black">
                    <a:tint val="75000"/>
                  </a:prstClr>
                </a:solidFill>
              </a:rPr>
              <a:pPr/>
              <a:t>01-Mar-15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F324896-C0CE-4DFD-8BDA-EE98780FA8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907153940"/>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959E6A-E167-47FE-A5D0-6A46D23465BF}" type="datetime1">
              <a:rPr lang="en-US" smtClean="0">
                <a:solidFill>
                  <a:prstClr val="black">
                    <a:tint val="75000"/>
                  </a:prstClr>
                </a:solidFill>
              </a:rPr>
              <a:pPr/>
              <a:t>01-Mar-15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F324896-C0CE-4DFD-8BDA-EE98780FA8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611635910"/>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Slide">
    <p:bg>
      <p:bgPr>
        <a:gradFill flip="none" rotWithShape="1">
          <a:gsLst>
            <a:gs pos="100000">
              <a:schemeClr val="accent1">
                <a:tint val="66000"/>
                <a:satMod val="160000"/>
              </a:schemeClr>
            </a:gs>
            <a:gs pos="67000">
              <a:schemeClr val="accent1">
                <a:tint val="44500"/>
                <a:satMod val="160000"/>
              </a:schemeClr>
            </a:gs>
            <a:gs pos="33000">
              <a:srgbClr val="EDF1F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Picture 2" descr="\\s51b204\planning\Park Planning\Long Range Planning\Needs Assessment\Needs Assessment 2013-5\Outreach\Parks Counts\Logo\ParksCountLogo14_color.png"/>
          <p:cNvPicPr>
            <a:picLocks noChangeAspect="1" noChangeArrowheads="1"/>
          </p:cNvPicPr>
          <p:nvPr userDrawn="1"/>
        </p:nvPicPr>
        <p:blipFill rotWithShape="1">
          <a:blip r:embed="rId2" cstate="print">
            <a:clrChange>
              <a:clrFrom>
                <a:srgbClr val="600E15"/>
              </a:clrFrom>
              <a:clrTo>
                <a:srgbClr val="600E15">
                  <a:alpha val="0"/>
                </a:srgbClr>
              </a:clrTo>
            </a:clrChange>
            <a:duotone>
              <a:schemeClr val="accent1">
                <a:shade val="45000"/>
                <a:satMod val="135000"/>
              </a:schemeClr>
              <a:prstClr val="white"/>
            </a:duotone>
            <a:extLst>
              <a:ext uri="{BEBA8EAE-BF5A-486C-A8C5-ECC9F3942E4B}">
                <a14:imgProps xmlns:a14="http://schemas.microsoft.com/office/drawing/2010/main" xmlns="">
                  <a14:imgLayer r:embed="rId3">
                    <a14:imgEffect>
                      <a14:sharpenSoften amount="-21000"/>
                    </a14:imgEffect>
                    <a14:imgEffect>
                      <a14:brightnessContrast bright="11000" contrast="-7000"/>
                    </a14:imgEffect>
                  </a14:imgLayer>
                </a14:imgProps>
              </a:ext>
              <a:ext uri="{28A0092B-C50C-407E-A947-70E740481C1C}">
                <a14:useLocalDpi xmlns:a14="http://schemas.microsoft.com/office/drawing/2010/main" xmlns="" val="0"/>
              </a:ext>
            </a:extLst>
          </a:blip>
          <a:srcRect l="36280" r="51459" b="68572"/>
          <a:stretch/>
        </p:blipFill>
        <p:spPr bwMode="auto">
          <a:xfrm>
            <a:off x="4343400" y="762000"/>
            <a:ext cx="4894521" cy="481587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ubtitle 2"/>
          <p:cNvSpPr>
            <a:spLocks noGrp="1"/>
          </p:cNvSpPr>
          <p:nvPr>
            <p:ph type="subTitle" idx="1"/>
          </p:nvPr>
        </p:nvSpPr>
        <p:spPr>
          <a:xfrm>
            <a:off x="3513870" y="1828799"/>
            <a:ext cx="5249129" cy="4203909"/>
          </a:xfrm>
        </p:spPr>
        <p:txBody>
          <a:bodyPr/>
          <a:lstStyle>
            <a:lvl1pPr marL="0" indent="0" algn="ctr">
              <a:buNone/>
              <a:defRPr>
                <a:solidFill>
                  <a:srgbClr val="122E3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DD703BDA-5E2A-4E99-987A-B99D2F4DF67E}" type="datetimeFigureOut">
              <a:rPr lang="en-US" smtClean="0">
                <a:solidFill>
                  <a:prstClr val="black">
                    <a:tint val="75000"/>
                  </a:prstClr>
                </a:solidFill>
              </a:rPr>
              <a:pPr/>
              <a:t>01-Mar-15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876067-205E-4D4E-B070-6D9743BC58B2}" type="slidenum">
              <a:rPr lang="en-US" smtClean="0">
                <a:solidFill>
                  <a:prstClr val="black">
                    <a:tint val="75000"/>
                  </a:prstClr>
                </a:solidFill>
              </a:rPr>
              <a:pPr/>
              <a:t>‹#›</a:t>
            </a:fld>
            <a:endParaRPr lang="en-US" dirty="0">
              <a:solidFill>
                <a:prstClr val="black">
                  <a:tint val="75000"/>
                </a:prstClr>
              </a:solidFill>
            </a:endParaRPr>
          </a:p>
        </p:txBody>
      </p:sp>
      <p:grpSp>
        <p:nvGrpSpPr>
          <p:cNvPr id="9" name="Group 8"/>
          <p:cNvGrpSpPr/>
          <p:nvPr userDrawn="1"/>
        </p:nvGrpSpPr>
        <p:grpSpPr>
          <a:xfrm>
            <a:off x="138223" y="6131591"/>
            <a:ext cx="1995377" cy="583564"/>
            <a:chOff x="138223" y="6131591"/>
            <a:chExt cx="1995377" cy="583564"/>
          </a:xfrm>
        </p:grpSpPr>
        <p:sp>
          <p:nvSpPr>
            <p:cNvPr id="10" name="TextBox 9"/>
            <p:cNvSpPr txBox="1"/>
            <p:nvPr userDrawn="1"/>
          </p:nvSpPr>
          <p:spPr>
            <a:xfrm>
              <a:off x="138223" y="6131591"/>
              <a:ext cx="1981200" cy="400110"/>
            </a:xfrm>
            <a:prstGeom prst="rect">
              <a:avLst/>
            </a:prstGeom>
            <a:noFill/>
          </p:spPr>
          <p:txBody>
            <a:bodyPr wrap="square" rtlCol="0">
              <a:spAutoFit/>
            </a:bodyPr>
            <a:lstStyle/>
            <a:p>
              <a:r>
                <a:rPr lang="en-US" sz="2000" b="1" dirty="0">
                  <a:solidFill>
                    <a:prstClr val="white"/>
                  </a:solidFill>
                  <a:latin typeface="Arial Black" panose="020B0A04020102020204" pitchFamily="34" charset="0"/>
                </a:rPr>
                <a:t>Parks</a:t>
              </a:r>
            </a:p>
          </p:txBody>
        </p:sp>
        <p:sp>
          <p:nvSpPr>
            <p:cNvPr id="11" name="TextBox 10"/>
            <p:cNvSpPr txBox="1"/>
            <p:nvPr userDrawn="1"/>
          </p:nvSpPr>
          <p:spPr>
            <a:xfrm>
              <a:off x="928577" y="6315045"/>
              <a:ext cx="1205023" cy="400110"/>
            </a:xfrm>
            <a:prstGeom prst="rect">
              <a:avLst/>
            </a:prstGeom>
            <a:noFill/>
          </p:spPr>
          <p:txBody>
            <a:bodyPr wrap="square" rtlCol="0">
              <a:spAutoFit/>
            </a:bodyPr>
            <a:lstStyle/>
            <a:p>
              <a:r>
                <a:rPr lang="en-US" sz="2000" b="1" dirty="0">
                  <a:solidFill>
                    <a:prstClr val="white"/>
                  </a:solidFill>
                  <a:latin typeface="Arial Black" panose="020B0A04020102020204" pitchFamily="34" charset="0"/>
                </a:rPr>
                <a:t>Count!</a:t>
              </a:r>
            </a:p>
          </p:txBody>
        </p:sp>
      </p:grpSp>
      <p:pic>
        <p:nvPicPr>
          <p:cNvPr id="12" name="Picture 2" descr="P:\Library\logos\FCPA-shield800-V2t-2.gif"/>
          <p:cNvPicPr>
            <a:picLocks noChangeAspect="1" noChangeArrowheads="1"/>
          </p:cNvPicPr>
          <p:nvPr userDrawn="1"/>
        </p:nvPicPr>
        <p:blipFill>
          <a:blip r:embed="rId4" cstate="print">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8229600" y="6032708"/>
            <a:ext cx="684618" cy="68580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p:cNvSpPr>
            <a:spLocks noGrp="1"/>
          </p:cNvSpPr>
          <p:nvPr>
            <p:ph type="ctrTitle" hasCustomPrompt="1"/>
          </p:nvPr>
        </p:nvSpPr>
        <p:spPr>
          <a:xfrm>
            <a:off x="138223" y="381000"/>
            <a:ext cx="8929577" cy="914401"/>
          </a:xfrm>
        </p:spPr>
        <p:txBody>
          <a:bodyPr/>
          <a:lstStyle/>
          <a:p>
            <a:r>
              <a:rPr lang="en-US" dirty="0" smtClean="0"/>
              <a:t>Click to edit title style</a:t>
            </a:r>
            <a:endParaRPr lang="en-US" dirty="0"/>
          </a:p>
        </p:txBody>
      </p:sp>
    </p:spTree>
    <p:extLst>
      <p:ext uri="{BB962C8B-B14F-4D97-AF65-F5344CB8AC3E}">
        <p14:creationId xmlns:p14="http://schemas.microsoft.com/office/powerpoint/2010/main" xmlns="" val="50642640"/>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accent3">
            <a:lumMod val="5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34200" y="6324600"/>
            <a:ext cx="2133600" cy="365125"/>
          </a:xfrm>
        </p:spPr>
        <p:txBody>
          <a:bodyPr/>
          <a:lstStyle>
            <a:lvl1pPr>
              <a:defRPr>
                <a:solidFill>
                  <a:schemeClr val="bg1"/>
                </a:solidFill>
              </a:defRPr>
            </a:lvl1pPr>
          </a:lstStyle>
          <a:p>
            <a:fld id="{1F324896-C0CE-4DFD-8BDA-EE98780FA8A1}" type="slidenum">
              <a:rPr lang="en-US" smtClean="0">
                <a:solidFill>
                  <a:prstClr val="white"/>
                </a:solidFill>
              </a:rPr>
              <a:pPr/>
              <a:t>‹#›</a:t>
            </a:fld>
            <a:endParaRPr lang="en-US" dirty="0">
              <a:solidFill>
                <a:prstClr val="white"/>
              </a:solidFill>
            </a:endParaRPr>
          </a:p>
        </p:txBody>
      </p:sp>
      <p:sp>
        <p:nvSpPr>
          <p:cNvPr id="7" name="Rectangle 6"/>
          <p:cNvSpPr/>
          <p:nvPr userDrawn="1"/>
        </p:nvSpPr>
        <p:spPr>
          <a:xfrm>
            <a:off x="0" y="990600"/>
            <a:ext cx="9144000" cy="5333999"/>
          </a:xfrm>
          <a:prstGeom prst="rect">
            <a:avLst/>
          </a:prstGeom>
          <a:solidFill>
            <a:schemeClr val="bg1"/>
          </a:solidFill>
          <a:ln>
            <a:noFill/>
          </a:ln>
          <a:effectLst>
            <a:innerShdw blurRad="139700" dist="76200" dir="162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8" name="Straight Connector 7"/>
          <p:cNvCxnSpPr/>
          <p:nvPr userDrawn="1"/>
        </p:nvCxnSpPr>
        <p:spPr>
          <a:xfrm>
            <a:off x="0" y="6705600"/>
            <a:ext cx="9144000" cy="0"/>
          </a:xfrm>
          <a:prstGeom prst="line">
            <a:avLst/>
          </a:prstGeom>
          <a:ln w="38100">
            <a:solidFill>
              <a:schemeClr val="bg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152400"/>
            <a:ext cx="9144000" cy="0"/>
          </a:xfrm>
          <a:prstGeom prst="line">
            <a:avLst/>
          </a:prstGeom>
          <a:ln w="38100">
            <a:solidFill>
              <a:schemeClr val="bg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5502008" y="6357069"/>
            <a:ext cx="2642440" cy="276999"/>
          </a:xfrm>
          <a:prstGeom prst="rect">
            <a:avLst/>
          </a:prstGeom>
          <a:noFill/>
        </p:spPr>
        <p:txBody>
          <a:bodyPr wrap="square" rtlCol="0">
            <a:spAutoFit/>
          </a:bodyPr>
          <a:lstStyle/>
          <a:p>
            <a:pPr algn="r"/>
            <a:r>
              <a:rPr lang="en-US" sz="1200" dirty="0">
                <a:solidFill>
                  <a:prstClr val="white"/>
                </a:solidFill>
                <a:latin typeface="Century Gothic" pitchFamily="34" charset="0"/>
              </a:rPr>
              <a:t>Fairfax County Park Authority</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8077200" y="6084976"/>
            <a:ext cx="685800" cy="773024"/>
          </a:xfrm>
          <a:prstGeom prst="rect">
            <a:avLst/>
          </a:prstGeom>
        </p:spPr>
      </p:pic>
      <p:sp>
        <p:nvSpPr>
          <p:cNvPr id="11" name="Text Placeholder 15"/>
          <p:cNvSpPr>
            <a:spLocks noGrp="1"/>
          </p:cNvSpPr>
          <p:nvPr>
            <p:ph type="body" sz="quarter" idx="15" hasCustomPrompt="1"/>
          </p:nvPr>
        </p:nvSpPr>
        <p:spPr>
          <a:xfrm>
            <a:off x="152400" y="381000"/>
            <a:ext cx="8845550" cy="523875"/>
          </a:xfrm>
        </p:spPr>
        <p:txBody>
          <a:bodyPr>
            <a:noAutofit/>
          </a:bodyPr>
          <a:lstStyle>
            <a:lvl1pPr marL="0" indent="0">
              <a:buNone/>
              <a:defRPr sz="2800" cap="all" baseline="0">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lvl="0"/>
            <a:r>
              <a:rPr lang="en-US" dirty="0" smtClean="0"/>
              <a:t>Project Details</a:t>
            </a:r>
            <a:endParaRPr lang="en-US" dirty="0"/>
          </a:p>
        </p:txBody>
      </p:sp>
    </p:spTree>
    <p:extLst>
      <p:ext uri="{BB962C8B-B14F-4D97-AF65-F5344CB8AC3E}">
        <p14:creationId xmlns:p14="http://schemas.microsoft.com/office/powerpoint/2010/main" xmlns="" val="533289216"/>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accent4">
            <a:lumMod val="7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34200" y="6324600"/>
            <a:ext cx="2133600" cy="365125"/>
          </a:xfrm>
        </p:spPr>
        <p:txBody>
          <a:bodyPr/>
          <a:lstStyle>
            <a:lvl1pPr>
              <a:defRPr>
                <a:solidFill>
                  <a:schemeClr val="bg1"/>
                </a:solidFill>
              </a:defRPr>
            </a:lvl1pPr>
          </a:lstStyle>
          <a:p>
            <a:fld id="{1F324896-C0CE-4DFD-8BDA-EE98780FA8A1}" type="slidenum">
              <a:rPr lang="en-US" smtClean="0">
                <a:solidFill>
                  <a:prstClr val="white"/>
                </a:solidFill>
              </a:rPr>
              <a:pPr/>
              <a:t>‹#›</a:t>
            </a:fld>
            <a:endParaRPr lang="en-US" dirty="0">
              <a:solidFill>
                <a:prstClr val="white"/>
              </a:solidFill>
            </a:endParaRPr>
          </a:p>
        </p:txBody>
      </p:sp>
      <p:sp>
        <p:nvSpPr>
          <p:cNvPr id="7" name="Rectangle 6"/>
          <p:cNvSpPr/>
          <p:nvPr userDrawn="1"/>
        </p:nvSpPr>
        <p:spPr>
          <a:xfrm>
            <a:off x="0" y="990600"/>
            <a:ext cx="9144000" cy="5333999"/>
          </a:xfrm>
          <a:prstGeom prst="rect">
            <a:avLst/>
          </a:prstGeom>
          <a:solidFill>
            <a:schemeClr val="bg1"/>
          </a:solidFill>
          <a:ln>
            <a:noFill/>
          </a:ln>
          <a:effectLst>
            <a:innerShdw blurRad="139700" dist="76200" dir="162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8" name="Straight Connector 7"/>
          <p:cNvCxnSpPr/>
          <p:nvPr userDrawn="1"/>
        </p:nvCxnSpPr>
        <p:spPr>
          <a:xfrm>
            <a:off x="0" y="6705600"/>
            <a:ext cx="9144000" cy="0"/>
          </a:xfrm>
          <a:prstGeom prst="line">
            <a:avLst/>
          </a:prstGeom>
          <a:ln w="38100">
            <a:solidFill>
              <a:schemeClr val="bg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152400"/>
            <a:ext cx="9144000" cy="0"/>
          </a:xfrm>
          <a:prstGeom prst="line">
            <a:avLst/>
          </a:prstGeom>
          <a:ln w="38100">
            <a:solidFill>
              <a:schemeClr val="bg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5502008" y="6357069"/>
            <a:ext cx="2642440" cy="276999"/>
          </a:xfrm>
          <a:prstGeom prst="rect">
            <a:avLst/>
          </a:prstGeom>
          <a:noFill/>
        </p:spPr>
        <p:txBody>
          <a:bodyPr wrap="square" rtlCol="0">
            <a:spAutoFit/>
          </a:bodyPr>
          <a:lstStyle/>
          <a:p>
            <a:pPr algn="r"/>
            <a:r>
              <a:rPr lang="en-US" sz="1200" dirty="0">
                <a:solidFill>
                  <a:prstClr val="white"/>
                </a:solidFill>
                <a:latin typeface="Century Gothic" pitchFamily="34" charset="0"/>
              </a:rPr>
              <a:t>Fairfax County Park Authority</a:t>
            </a:r>
          </a:p>
        </p:txBody>
      </p:sp>
      <p:pic>
        <p:nvPicPr>
          <p:cNvPr id="3" name="Picture 2"/>
          <p:cNvPicPr>
            <a:picLocks noChangeAspect="1"/>
          </p:cNvPicPr>
          <p:nvPr userDrawn="1"/>
        </p:nvPicPr>
        <p:blipFill>
          <a:blip r:embed="rId2" cstate="print">
            <a:duotone>
              <a:prstClr val="black"/>
              <a:schemeClr val="accent4">
                <a:tint val="45000"/>
                <a:satMod val="400000"/>
              </a:schemeClr>
            </a:duotone>
            <a:extLst>
              <a:ext uri="{28A0092B-C50C-407E-A947-70E740481C1C}">
                <a14:useLocalDpi xmlns:a14="http://schemas.microsoft.com/office/drawing/2010/main" xmlns="" val="0"/>
              </a:ext>
            </a:extLst>
          </a:blip>
          <a:stretch>
            <a:fillRect/>
          </a:stretch>
        </p:blipFill>
        <p:spPr>
          <a:xfrm>
            <a:off x="8077200" y="6084976"/>
            <a:ext cx="685800" cy="773024"/>
          </a:xfrm>
          <a:prstGeom prst="rect">
            <a:avLst/>
          </a:prstGeom>
        </p:spPr>
      </p:pic>
      <p:sp>
        <p:nvSpPr>
          <p:cNvPr id="9" name="Text Placeholder 15"/>
          <p:cNvSpPr>
            <a:spLocks noGrp="1"/>
          </p:cNvSpPr>
          <p:nvPr>
            <p:ph type="body" sz="quarter" idx="15" hasCustomPrompt="1"/>
          </p:nvPr>
        </p:nvSpPr>
        <p:spPr>
          <a:xfrm>
            <a:off x="152400" y="381000"/>
            <a:ext cx="8845550" cy="523875"/>
          </a:xfrm>
        </p:spPr>
        <p:txBody>
          <a:bodyPr>
            <a:noAutofit/>
          </a:bodyPr>
          <a:lstStyle>
            <a:lvl1pPr marL="0" indent="0">
              <a:buNone/>
              <a:defRPr sz="2800" cap="all" baseline="0">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lvl="0"/>
            <a:r>
              <a:rPr lang="en-US" dirty="0" smtClean="0"/>
              <a:t>Project Details</a:t>
            </a:r>
            <a:endParaRPr lang="en-US" dirty="0"/>
          </a:p>
        </p:txBody>
      </p:sp>
    </p:spTree>
    <p:extLst>
      <p:ext uri="{BB962C8B-B14F-4D97-AF65-F5344CB8AC3E}">
        <p14:creationId xmlns:p14="http://schemas.microsoft.com/office/powerpoint/2010/main" xmlns="" val="4026520962"/>
      </p:ext>
    </p:extLst>
  </p:cSld>
  <p:clrMapOvr>
    <a:masterClrMapping/>
  </p:clrMapOvr>
  <p:transition spd="slow">
    <p:wipe dir="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Blank">
    <p:bg>
      <p:bgPr>
        <a:solidFill>
          <a:srgbClr val="CC6600"/>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34200" y="6324600"/>
            <a:ext cx="2133600" cy="365125"/>
          </a:xfrm>
        </p:spPr>
        <p:txBody>
          <a:bodyPr/>
          <a:lstStyle>
            <a:lvl1pPr>
              <a:defRPr>
                <a:solidFill>
                  <a:schemeClr val="bg1"/>
                </a:solidFill>
              </a:defRPr>
            </a:lvl1pPr>
          </a:lstStyle>
          <a:p>
            <a:fld id="{1F324896-C0CE-4DFD-8BDA-EE98780FA8A1}" type="slidenum">
              <a:rPr lang="en-US" smtClean="0">
                <a:solidFill>
                  <a:prstClr val="white"/>
                </a:solidFill>
              </a:rPr>
              <a:pPr/>
              <a:t>‹#›</a:t>
            </a:fld>
            <a:endParaRPr lang="en-US" dirty="0">
              <a:solidFill>
                <a:prstClr val="white"/>
              </a:solidFill>
            </a:endParaRPr>
          </a:p>
        </p:txBody>
      </p:sp>
      <p:sp>
        <p:nvSpPr>
          <p:cNvPr id="7" name="Rectangle 6"/>
          <p:cNvSpPr/>
          <p:nvPr userDrawn="1"/>
        </p:nvSpPr>
        <p:spPr>
          <a:xfrm>
            <a:off x="0" y="990600"/>
            <a:ext cx="9144000" cy="5333999"/>
          </a:xfrm>
          <a:prstGeom prst="rect">
            <a:avLst/>
          </a:prstGeom>
          <a:solidFill>
            <a:schemeClr val="bg1"/>
          </a:solidFill>
          <a:ln>
            <a:noFill/>
          </a:ln>
          <a:effectLst>
            <a:innerShdw blurRad="139700" dist="76200" dir="162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8" name="Straight Connector 7"/>
          <p:cNvCxnSpPr/>
          <p:nvPr userDrawn="1"/>
        </p:nvCxnSpPr>
        <p:spPr>
          <a:xfrm>
            <a:off x="0" y="6705600"/>
            <a:ext cx="9144000" cy="0"/>
          </a:xfrm>
          <a:prstGeom prst="line">
            <a:avLst/>
          </a:prstGeom>
          <a:ln w="38100">
            <a:solidFill>
              <a:schemeClr val="bg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152400"/>
            <a:ext cx="9144000" cy="0"/>
          </a:xfrm>
          <a:prstGeom prst="line">
            <a:avLst/>
          </a:prstGeom>
          <a:ln w="38100">
            <a:solidFill>
              <a:schemeClr val="bg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5502008" y="6357069"/>
            <a:ext cx="2642440" cy="276999"/>
          </a:xfrm>
          <a:prstGeom prst="rect">
            <a:avLst/>
          </a:prstGeom>
          <a:noFill/>
        </p:spPr>
        <p:txBody>
          <a:bodyPr wrap="square" rtlCol="0">
            <a:spAutoFit/>
          </a:bodyPr>
          <a:lstStyle/>
          <a:p>
            <a:pPr algn="r"/>
            <a:r>
              <a:rPr lang="en-US" sz="1200" dirty="0">
                <a:solidFill>
                  <a:prstClr val="white"/>
                </a:solidFill>
                <a:latin typeface="Century Gothic" pitchFamily="34" charset="0"/>
              </a:rPr>
              <a:t>Fairfax County Park Authority</a:t>
            </a:r>
          </a:p>
        </p:txBody>
      </p:sp>
      <p:pic>
        <p:nvPicPr>
          <p:cNvPr id="3" name="Picture 2"/>
          <p:cNvPicPr>
            <a:picLocks noChangeAspect="1"/>
          </p:cNvPicPr>
          <p:nvPr userDrawn="1"/>
        </p:nvPicPr>
        <p:blipFill>
          <a:blip r:embed="rId2" cstate="print">
            <a:duotone>
              <a:prstClr val="black"/>
              <a:srgbClr val="D9C3A5">
                <a:tint val="50000"/>
                <a:satMod val="180000"/>
              </a:srgbClr>
            </a:duotone>
            <a:extLst>
              <a:ext uri="{28A0092B-C50C-407E-A947-70E740481C1C}">
                <a14:useLocalDpi xmlns:a14="http://schemas.microsoft.com/office/drawing/2010/main" xmlns="" val="0"/>
              </a:ext>
            </a:extLst>
          </a:blip>
          <a:stretch>
            <a:fillRect/>
          </a:stretch>
        </p:blipFill>
        <p:spPr>
          <a:xfrm>
            <a:off x="8077200" y="6084976"/>
            <a:ext cx="685800" cy="773024"/>
          </a:xfrm>
          <a:prstGeom prst="rect">
            <a:avLst/>
          </a:prstGeom>
        </p:spPr>
      </p:pic>
      <p:sp>
        <p:nvSpPr>
          <p:cNvPr id="9" name="Text Placeholder 15"/>
          <p:cNvSpPr>
            <a:spLocks noGrp="1"/>
          </p:cNvSpPr>
          <p:nvPr>
            <p:ph type="body" sz="quarter" idx="15" hasCustomPrompt="1"/>
          </p:nvPr>
        </p:nvSpPr>
        <p:spPr>
          <a:xfrm>
            <a:off x="152400" y="381000"/>
            <a:ext cx="8845550" cy="523875"/>
          </a:xfrm>
        </p:spPr>
        <p:txBody>
          <a:bodyPr>
            <a:noAutofit/>
          </a:bodyPr>
          <a:lstStyle>
            <a:lvl1pPr marL="0" indent="0">
              <a:buNone/>
              <a:defRPr sz="2800" cap="all" baseline="0">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lvl="0"/>
            <a:r>
              <a:rPr lang="en-US" dirty="0" smtClean="0"/>
              <a:t>Project Details</a:t>
            </a:r>
            <a:endParaRPr lang="en-US" dirty="0"/>
          </a:p>
        </p:txBody>
      </p:sp>
    </p:spTree>
    <p:extLst>
      <p:ext uri="{BB962C8B-B14F-4D97-AF65-F5344CB8AC3E}">
        <p14:creationId xmlns:p14="http://schemas.microsoft.com/office/powerpoint/2010/main" xmlns="" val="384371315"/>
      </p:ext>
    </p:extLst>
  </p:cSld>
  <p:clrMapOvr>
    <a:masterClrMapping/>
  </p:clrMapOvr>
  <p:transition spd="slow">
    <p:wipe dir="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Blank">
    <p:bg>
      <p:bgPr>
        <a:solidFill>
          <a:srgbClr val="008080"/>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34200" y="6324600"/>
            <a:ext cx="2133600" cy="365125"/>
          </a:xfrm>
        </p:spPr>
        <p:txBody>
          <a:bodyPr/>
          <a:lstStyle>
            <a:lvl1pPr>
              <a:defRPr>
                <a:solidFill>
                  <a:schemeClr val="bg1"/>
                </a:solidFill>
              </a:defRPr>
            </a:lvl1pPr>
          </a:lstStyle>
          <a:p>
            <a:fld id="{1F324896-C0CE-4DFD-8BDA-EE98780FA8A1}" type="slidenum">
              <a:rPr lang="en-US" smtClean="0">
                <a:solidFill>
                  <a:prstClr val="white"/>
                </a:solidFill>
              </a:rPr>
              <a:pPr/>
              <a:t>‹#›</a:t>
            </a:fld>
            <a:endParaRPr lang="en-US" dirty="0">
              <a:solidFill>
                <a:prstClr val="white"/>
              </a:solidFill>
            </a:endParaRPr>
          </a:p>
        </p:txBody>
      </p:sp>
      <p:sp>
        <p:nvSpPr>
          <p:cNvPr id="7" name="Rectangle 6"/>
          <p:cNvSpPr/>
          <p:nvPr userDrawn="1"/>
        </p:nvSpPr>
        <p:spPr>
          <a:xfrm>
            <a:off x="0" y="990600"/>
            <a:ext cx="9144000" cy="5333999"/>
          </a:xfrm>
          <a:prstGeom prst="rect">
            <a:avLst/>
          </a:prstGeom>
          <a:solidFill>
            <a:schemeClr val="bg1"/>
          </a:solidFill>
          <a:ln>
            <a:noFill/>
          </a:ln>
          <a:effectLst>
            <a:innerShdw blurRad="139700" dist="76200" dir="162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8" name="Straight Connector 7"/>
          <p:cNvCxnSpPr/>
          <p:nvPr userDrawn="1"/>
        </p:nvCxnSpPr>
        <p:spPr>
          <a:xfrm>
            <a:off x="0" y="6705600"/>
            <a:ext cx="9144000" cy="0"/>
          </a:xfrm>
          <a:prstGeom prst="line">
            <a:avLst/>
          </a:prstGeom>
          <a:ln w="38100">
            <a:solidFill>
              <a:schemeClr val="bg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152400"/>
            <a:ext cx="9144000" cy="0"/>
          </a:xfrm>
          <a:prstGeom prst="line">
            <a:avLst/>
          </a:prstGeom>
          <a:ln w="38100">
            <a:solidFill>
              <a:schemeClr val="bg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5502008" y="6357069"/>
            <a:ext cx="2642440" cy="276999"/>
          </a:xfrm>
          <a:prstGeom prst="rect">
            <a:avLst/>
          </a:prstGeom>
          <a:noFill/>
        </p:spPr>
        <p:txBody>
          <a:bodyPr wrap="square" rtlCol="0">
            <a:spAutoFit/>
          </a:bodyPr>
          <a:lstStyle/>
          <a:p>
            <a:pPr algn="r"/>
            <a:r>
              <a:rPr lang="en-US" sz="1200" dirty="0">
                <a:solidFill>
                  <a:prstClr val="white"/>
                </a:solidFill>
                <a:latin typeface="Century Gothic" pitchFamily="34" charset="0"/>
              </a:rPr>
              <a:t>Fairfax County Park Authority</a:t>
            </a:r>
          </a:p>
        </p:txBody>
      </p:sp>
      <p:pic>
        <p:nvPicPr>
          <p:cNvPr id="3" name="Picture 2"/>
          <p:cNvPicPr>
            <a:picLocks noChangeAspect="1"/>
          </p:cNvPicPr>
          <p:nvPr userDrawn="1"/>
        </p:nvPicPr>
        <p:blipFill>
          <a:blip r:embed="rId2" cstate="print">
            <a:extLst>
              <a:ext uri="{BEBA8EAE-BF5A-486C-A8C5-ECC9F3942E4B}">
                <a14:imgProps xmlns:a14="http://schemas.microsoft.com/office/drawing/2010/main" xmlns="">
                  <a14:imgLayer r:embed="rId3">
                    <a14:imgEffect>
                      <a14:colorTemperature colorTemp="8800"/>
                    </a14:imgEffect>
                  </a14:imgLayer>
                </a14:imgProps>
              </a:ext>
              <a:ext uri="{28A0092B-C50C-407E-A947-70E740481C1C}">
                <a14:useLocalDpi xmlns:a14="http://schemas.microsoft.com/office/drawing/2010/main" xmlns="" val="0"/>
              </a:ext>
            </a:extLst>
          </a:blip>
          <a:stretch>
            <a:fillRect/>
          </a:stretch>
        </p:blipFill>
        <p:spPr>
          <a:xfrm>
            <a:off x="8077200" y="6084976"/>
            <a:ext cx="685800" cy="773024"/>
          </a:xfrm>
          <a:prstGeom prst="rect">
            <a:avLst/>
          </a:prstGeom>
        </p:spPr>
      </p:pic>
      <p:sp>
        <p:nvSpPr>
          <p:cNvPr id="9" name="Text Placeholder 15"/>
          <p:cNvSpPr>
            <a:spLocks noGrp="1"/>
          </p:cNvSpPr>
          <p:nvPr>
            <p:ph type="body" sz="quarter" idx="15" hasCustomPrompt="1"/>
          </p:nvPr>
        </p:nvSpPr>
        <p:spPr>
          <a:xfrm>
            <a:off x="152400" y="381000"/>
            <a:ext cx="8845550" cy="523875"/>
          </a:xfrm>
        </p:spPr>
        <p:txBody>
          <a:bodyPr>
            <a:noAutofit/>
          </a:bodyPr>
          <a:lstStyle>
            <a:lvl1pPr marL="0" indent="0">
              <a:buNone/>
              <a:defRPr sz="2800" cap="all" baseline="0">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lvl="0"/>
            <a:r>
              <a:rPr lang="en-US" dirty="0" smtClean="0"/>
              <a:t>Project Details</a:t>
            </a:r>
            <a:endParaRPr lang="en-US" dirty="0"/>
          </a:p>
        </p:txBody>
      </p:sp>
    </p:spTree>
    <p:extLst>
      <p:ext uri="{BB962C8B-B14F-4D97-AF65-F5344CB8AC3E}">
        <p14:creationId xmlns:p14="http://schemas.microsoft.com/office/powerpoint/2010/main" xmlns="" val="2031153611"/>
      </p:ext>
    </p:extLst>
  </p:cSld>
  <p:clrMapOvr>
    <a:masterClrMapping/>
  </p:clrMapOvr>
  <p:transition spd="slow">
    <p:wipe dir="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Blank">
    <p:bg>
      <p:bgPr>
        <a:solidFill>
          <a:schemeClr val="accent1">
            <a:lumMod val="7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34200" y="6324600"/>
            <a:ext cx="2133600" cy="365125"/>
          </a:xfrm>
        </p:spPr>
        <p:txBody>
          <a:bodyPr/>
          <a:lstStyle>
            <a:lvl1pPr>
              <a:defRPr>
                <a:solidFill>
                  <a:schemeClr val="bg1"/>
                </a:solidFill>
              </a:defRPr>
            </a:lvl1pPr>
          </a:lstStyle>
          <a:p>
            <a:fld id="{1F324896-C0CE-4DFD-8BDA-EE98780FA8A1}" type="slidenum">
              <a:rPr lang="en-US" smtClean="0">
                <a:solidFill>
                  <a:prstClr val="white"/>
                </a:solidFill>
              </a:rPr>
              <a:pPr/>
              <a:t>‹#›</a:t>
            </a:fld>
            <a:endParaRPr lang="en-US" dirty="0">
              <a:solidFill>
                <a:prstClr val="white"/>
              </a:solidFill>
            </a:endParaRPr>
          </a:p>
        </p:txBody>
      </p:sp>
      <p:sp>
        <p:nvSpPr>
          <p:cNvPr id="7" name="Rectangle 6"/>
          <p:cNvSpPr/>
          <p:nvPr userDrawn="1"/>
        </p:nvSpPr>
        <p:spPr>
          <a:xfrm>
            <a:off x="0" y="990600"/>
            <a:ext cx="9144000" cy="5333999"/>
          </a:xfrm>
          <a:prstGeom prst="rect">
            <a:avLst/>
          </a:prstGeom>
          <a:solidFill>
            <a:schemeClr val="bg1"/>
          </a:solidFill>
          <a:ln>
            <a:noFill/>
          </a:ln>
          <a:effectLst>
            <a:innerShdw blurRad="139700" dist="76200" dir="162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8" name="Straight Connector 7"/>
          <p:cNvCxnSpPr/>
          <p:nvPr userDrawn="1"/>
        </p:nvCxnSpPr>
        <p:spPr>
          <a:xfrm>
            <a:off x="0" y="6705600"/>
            <a:ext cx="9144000" cy="0"/>
          </a:xfrm>
          <a:prstGeom prst="line">
            <a:avLst/>
          </a:prstGeom>
          <a:ln w="38100">
            <a:solidFill>
              <a:schemeClr val="bg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152400"/>
            <a:ext cx="9144000" cy="0"/>
          </a:xfrm>
          <a:prstGeom prst="line">
            <a:avLst/>
          </a:prstGeom>
          <a:ln w="38100">
            <a:solidFill>
              <a:schemeClr val="bg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5502008" y="6357069"/>
            <a:ext cx="2642440" cy="276999"/>
          </a:xfrm>
          <a:prstGeom prst="rect">
            <a:avLst/>
          </a:prstGeom>
          <a:noFill/>
        </p:spPr>
        <p:txBody>
          <a:bodyPr wrap="square" rtlCol="0">
            <a:spAutoFit/>
          </a:bodyPr>
          <a:lstStyle/>
          <a:p>
            <a:pPr algn="r"/>
            <a:r>
              <a:rPr lang="en-US" sz="1200" dirty="0">
                <a:solidFill>
                  <a:prstClr val="white"/>
                </a:solidFill>
                <a:latin typeface="Century Gothic" pitchFamily="34" charset="0"/>
              </a:rPr>
              <a:t>Fairfax County Park Authority</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8077200" y="6084976"/>
            <a:ext cx="685800" cy="773024"/>
          </a:xfrm>
          <a:prstGeom prst="rect">
            <a:avLst/>
          </a:prstGeom>
        </p:spPr>
      </p:pic>
      <p:sp>
        <p:nvSpPr>
          <p:cNvPr id="9" name="Text Placeholder 15"/>
          <p:cNvSpPr>
            <a:spLocks noGrp="1"/>
          </p:cNvSpPr>
          <p:nvPr>
            <p:ph type="body" sz="quarter" idx="15" hasCustomPrompt="1"/>
          </p:nvPr>
        </p:nvSpPr>
        <p:spPr>
          <a:xfrm>
            <a:off x="152400" y="381000"/>
            <a:ext cx="8845550" cy="523875"/>
          </a:xfrm>
        </p:spPr>
        <p:txBody>
          <a:bodyPr>
            <a:noAutofit/>
          </a:bodyPr>
          <a:lstStyle>
            <a:lvl1pPr marL="0" indent="0">
              <a:buNone/>
              <a:defRPr sz="2800" cap="all" baseline="0">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lvl="0"/>
            <a:r>
              <a:rPr lang="en-US" dirty="0" smtClean="0"/>
              <a:t>Project Details</a:t>
            </a:r>
            <a:endParaRPr lang="en-US" dirty="0"/>
          </a:p>
        </p:txBody>
      </p:sp>
    </p:spTree>
    <p:extLst>
      <p:ext uri="{BB962C8B-B14F-4D97-AF65-F5344CB8AC3E}">
        <p14:creationId xmlns:p14="http://schemas.microsoft.com/office/powerpoint/2010/main" xmlns="" val="897240574"/>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D7B8E8-C967-4F64-9DFB-679CBBB974F5}" type="datetime1">
              <a:rPr lang="en-US" smtClean="0">
                <a:solidFill>
                  <a:prstClr val="black">
                    <a:tint val="75000"/>
                  </a:prstClr>
                </a:solidFill>
              </a:rPr>
              <a:pPr/>
              <a:t>01-Mar-15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F324896-C0CE-4DFD-8BDA-EE98780FA8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349959114"/>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0D8FC8-C22E-4155-8902-FCEBFEDD7CA8}" type="datetime1">
              <a:rPr lang="en-US" smtClean="0">
                <a:solidFill>
                  <a:prstClr val="black">
                    <a:tint val="75000"/>
                  </a:prstClr>
                </a:solidFill>
              </a:rPr>
              <a:pPr/>
              <a:t>01-Mar-15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F324896-C0CE-4DFD-8BDA-EE98780FA8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79821793"/>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0D8FC8-C22E-4155-8902-FCEBFEDD7CA8}" type="datetime1">
              <a:rPr lang="en-US" smtClean="0">
                <a:solidFill>
                  <a:prstClr val="black">
                    <a:tint val="75000"/>
                  </a:prstClr>
                </a:solidFill>
              </a:rPr>
              <a:pPr/>
              <a:t>01-Mar-15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F324896-C0CE-4DFD-8BDA-EE98780FA8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031684881"/>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AED2CC-E7E1-4E4A-BEB3-1DEBEF565EAF}" type="datetime1">
              <a:rPr lang="en-US" smtClean="0">
                <a:solidFill>
                  <a:prstClr val="black">
                    <a:tint val="75000"/>
                  </a:prstClr>
                </a:solidFill>
              </a:rPr>
              <a:pPr/>
              <a:t>01-Mar-15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F324896-C0CE-4DFD-8BDA-EE98780FA8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018548378"/>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ADB50F-7025-418E-916A-27094827E30E}" type="datetime1">
              <a:rPr lang="en-US" smtClean="0">
                <a:solidFill>
                  <a:prstClr val="black">
                    <a:tint val="75000"/>
                  </a:prstClr>
                </a:solidFill>
              </a:rPr>
              <a:pPr/>
              <a:t>01-Mar-15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F324896-C0CE-4DFD-8BDA-EE98780FA8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00081203"/>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9EA818-D312-4695-8633-52AF9FC2BE49}" type="datetime1">
              <a:rPr lang="en-US" smtClean="0">
                <a:solidFill>
                  <a:prstClr val="black">
                    <a:tint val="75000"/>
                  </a:prstClr>
                </a:solidFill>
              </a:rPr>
              <a:pPr/>
              <a:t>01-Mar-15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F324896-C0CE-4DFD-8BDA-EE98780FA8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194806282"/>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B55630-F306-4D18-A063-EDE237F90698}" type="datetime1">
              <a:rPr lang="en-US" smtClean="0">
                <a:solidFill>
                  <a:prstClr val="black">
                    <a:tint val="75000"/>
                  </a:prstClr>
                </a:solidFill>
              </a:rPr>
              <a:pPr/>
              <a:t>01-Mar-15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F324896-C0CE-4DFD-8BDA-EE98780FA8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012632149"/>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70C0"/>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34200" y="6324600"/>
            <a:ext cx="2133600" cy="365125"/>
          </a:xfrm>
        </p:spPr>
        <p:txBody>
          <a:bodyPr/>
          <a:lstStyle>
            <a:lvl1pPr>
              <a:defRPr>
                <a:solidFill>
                  <a:schemeClr val="bg1"/>
                </a:solidFill>
              </a:defRPr>
            </a:lvl1pPr>
          </a:lstStyle>
          <a:p>
            <a:fld id="{1F324896-C0CE-4DFD-8BDA-EE98780FA8A1}" type="slidenum">
              <a:rPr lang="en-US" smtClean="0">
                <a:solidFill>
                  <a:prstClr val="white"/>
                </a:solidFill>
              </a:rPr>
              <a:pPr/>
              <a:t>‹#›</a:t>
            </a:fld>
            <a:endParaRPr lang="en-US" dirty="0">
              <a:solidFill>
                <a:prstClr val="white"/>
              </a:solidFill>
            </a:endParaRPr>
          </a:p>
        </p:txBody>
      </p:sp>
      <p:sp>
        <p:nvSpPr>
          <p:cNvPr id="7" name="Rectangle 6"/>
          <p:cNvSpPr/>
          <p:nvPr userDrawn="1"/>
        </p:nvSpPr>
        <p:spPr>
          <a:xfrm>
            <a:off x="0" y="990600"/>
            <a:ext cx="9144000" cy="5333999"/>
          </a:xfrm>
          <a:prstGeom prst="rect">
            <a:avLst/>
          </a:prstGeom>
          <a:solidFill>
            <a:schemeClr val="bg1"/>
          </a:solidFill>
          <a:ln>
            <a:noFill/>
          </a:ln>
          <a:effectLst>
            <a:innerShdw blurRad="139700" dist="76200" dir="162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8" name="Straight Connector 7"/>
          <p:cNvCxnSpPr/>
          <p:nvPr userDrawn="1"/>
        </p:nvCxnSpPr>
        <p:spPr>
          <a:xfrm>
            <a:off x="0" y="6705600"/>
            <a:ext cx="9144000" cy="0"/>
          </a:xfrm>
          <a:prstGeom prst="line">
            <a:avLst/>
          </a:prstGeom>
          <a:ln w="38100">
            <a:solidFill>
              <a:schemeClr val="bg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152400"/>
            <a:ext cx="9144000" cy="0"/>
          </a:xfrm>
          <a:prstGeom prst="line">
            <a:avLst/>
          </a:prstGeom>
          <a:ln w="38100">
            <a:solidFill>
              <a:schemeClr val="bg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5502008" y="6357069"/>
            <a:ext cx="2642440" cy="276999"/>
          </a:xfrm>
          <a:prstGeom prst="rect">
            <a:avLst/>
          </a:prstGeom>
          <a:noFill/>
        </p:spPr>
        <p:txBody>
          <a:bodyPr wrap="square" rtlCol="0">
            <a:spAutoFit/>
          </a:bodyPr>
          <a:lstStyle/>
          <a:p>
            <a:pPr algn="r"/>
            <a:r>
              <a:rPr lang="en-US" sz="1200" dirty="0">
                <a:solidFill>
                  <a:prstClr val="white"/>
                </a:solidFill>
                <a:latin typeface="Century Gothic" pitchFamily="34" charset="0"/>
              </a:rPr>
              <a:t>Fairfax County Park Authority</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8071513" y="6109056"/>
            <a:ext cx="685800" cy="773024"/>
          </a:xfrm>
          <a:prstGeom prst="rect">
            <a:avLst/>
          </a:prstGeom>
        </p:spPr>
      </p:pic>
      <p:sp>
        <p:nvSpPr>
          <p:cNvPr id="11" name="Text Placeholder 15"/>
          <p:cNvSpPr>
            <a:spLocks noGrp="1"/>
          </p:cNvSpPr>
          <p:nvPr>
            <p:ph type="body" sz="quarter" idx="15" hasCustomPrompt="1"/>
          </p:nvPr>
        </p:nvSpPr>
        <p:spPr>
          <a:xfrm>
            <a:off x="152400" y="381000"/>
            <a:ext cx="8845550" cy="523875"/>
          </a:xfrm>
        </p:spPr>
        <p:txBody>
          <a:bodyPr>
            <a:noAutofit/>
          </a:bodyPr>
          <a:lstStyle>
            <a:lvl1pPr marL="0" indent="0">
              <a:buNone/>
              <a:defRPr sz="2800" cap="all" baseline="0">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lvl="0"/>
            <a:r>
              <a:rPr lang="en-US" dirty="0" smtClean="0"/>
              <a:t>Project Details</a:t>
            </a:r>
            <a:endParaRPr lang="en-US" dirty="0"/>
          </a:p>
        </p:txBody>
      </p:sp>
    </p:spTree>
    <p:extLst>
      <p:ext uri="{BB962C8B-B14F-4D97-AF65-F5344CB8AC3E}">
        <p14:creationId xmlns:p14="http://schemas.microsoft.com/office/powerpoint/2010/main" xmlns="" val="2448198004"/>
      </p:ext>
    </p:extLst>
  </p:cSld>
  <p:clrMapOvr>
    <a:masterClrMapping/>
  </p:clrMapOvr>
  <p:transition spd="slow">
    <p:wipe dir="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04E31D-71F6-4EF2-B065-4A276D343FBD}" type="datetime1">
              <a:rPr lang="en-US" smtClean="0">
                <a:solidFill>
                  <a:prstClr val="black">
                    <a:tint val="75000"/>
                  </a:prstClr>
                </a:solidFill>
              </a:rPr>
              <a:pPr/>
              <a:t>01-Mar-15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F324896-C0CE-4DFD-8BDA-EE98780FA8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19284178"/>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B4FFFA-58E6-44C3-9F5E-35D9CC111E0F}" type="datetime1">
              <a:rPr lang="en-US" smtClean="0">
                <a:solidFill>
                  <a:prstClr val="black">
                    <a:tint val="75000"/>
                  </a:prstClr>
                </a:solidFill>
              </a:rPr>
              <a:pPr/>
              <a:t>01-Mar-15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F324896-C0CE-4DFD-8BDA-EE98780FA8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026121683"/>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791084-F2DC-433C-A07B-56826C2F15DB}" type="datetime1">
              <a:rPr lang="en-US" smtClean="0">
                <a:solidFill>
                  <a:prstClr val="black">
                    <a:tint val="75000"/>
                  </a:prstClr>
                </a:solidFill>
              </a:rPr>
              <a:pPr/>
              <a:t>01-Mar-15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F324896-C0CE-4DFD-8BDA-EE98780FA8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912501074"/>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959E6A-E167-47FE-A5D0-6A46D23465BF}" type="datetime1">
              <a:rPr lang="en-US" smtClean="0">
                <a:solidFill>
                  <a:prstClr val="black">
                    <a:tint val="75000"/>
                  </a:prstClr>
                </a:solidFill>
              </a:rPr>
              <a:pPr/>
              <a:t>01-Mar-15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F324896-C0CE-4DFD-8BDA-EE98780FA8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348600772"/>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Slide">
    <p:bg>
      <p:bgPr>
        <a:gradFill flip="none" rotWithShape="1">
          <a:gsLst>
            <a:gs pos="100000">
              <a:schemeClr val="accent1">
                <a:tint val="66000"/>
                <a:satMod val="160000"/>
              </a:schemeClr>
            </a:gs>
            <a:gs pos="67000">
              <a:schemeClr val="accent1">
                <a:tint val="44500"/>
                <a:satMod val="160000"/>
              </a:schemeClr>
            </a:gs>
            <a:gs pos="33000">
              <a:srgbClr val="EDF1F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Picture 2" descr="\\s51b204\planning\Park Planning\Long Range Planning\Needs Assessment\Needs Assessment 2013-5\Outreach\Parks Counts\Logo\ParksCountLogo14_color.png"/>
          <p:cNvPicPr>
            <a:picLocks noChangeAspect="1" noChangeArrowheads="1"/>
          </p:cNvPicPr>
          <p:nvPr userDrawn="1"/>
        </p:nvPicPr>
        <p:blipFill rotWithShape="1">
          <a:blip r:embed="rId2" cstate="print">
            <a:clrChange>
              <a:clrFrom>
                <a:srgbClr val="600E15"/>
              </a:clrFrom>
              <a:clrTo>
                <a:srgbClr val="600E15">
                  <a:alpha val="0"/>
                </a:srgbClr>
              </a:clrTo>
            </a:clrChange>
            <a:duotone>
              <a:schemeClr val="accent1">
                <a:shade val="45000"/>
                <a:satMod val="135000"/>
              </a:schemeClr>
              <a:prstClr val="white"/>
            </a:duotone>
            <a:extLst>
              <a:ext uri="{BEBA8EAE-BF5A-486C-A8C5-ECC9F3942E4B}">
                <a14:imgProps xmlns:a14="http://schemas.microsoft.com/office/drawing/2010/main" xmlns="">
                  <a14:imgLayer r:embed="rId3">
                    <a14:imgEffect>
                      <a14:sharpenSoften amount="-21000"/>
                    </a14:imgEffect>
                    <a14:imgEffect>
                      <a14:brightnessContrast bright="11000" contrast="-7000"/>
                    </a14:imgEffect>
                  </a14:imgLayer>
                </a14:imgProps>
              </a:ext>
              <a:ext uri="{28A0092B-C50C-407E-A947-70E740481C1C}">
                <a14:useLocalDpi xmlns:a14="http://schemas.microsoft.com/office/drawing/2010/main" xmlns="" val="0"/>
              </a:ext>
            </a:extLst>
          </a:blip>
          <a:srcRect l="36280" r="51459" b="68572"/>
          <a:stretch/>
        </p:blipFill>
        <p:spPr bwMode="auto">
          <a:xfrm>
            <a:off x="4343400" y="762000"/>
            <a:ext cx="4894521" cy="481587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ubtitle 2"/>
          <p:cNvSpPr>
            <a:spLocks noGrp="1"/>
          </p:cNvSpPr>
          <p:nvPr>
            <p:ph type="subTitle" idx="1"/>
          </p:nvPr>
        </p:nvSpPr>
        <p:spPr>
          <a:xfrm>
            <a:off x="3513870" y="1828799"/>
            <a:ext cx="5249129" cy="4203909"/>
          </a:xfrm>
        </p:spPr>
        <p:txBody>
          <a:bodyPr/>
          <a:lstStyle>
            <a:lvl1pPr marL="0" indent="0" algn="ctr">
              <a:buNone/>
              <a:defRPr>
                <a:solidFill>
                  <a:srgbClr val="122E3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DD703BDA-5E2A-4E99-987A-B99D2F4DF67E}" type="datetimeFigureOut">
              <a:rPr lang="en-US" smtClean="0">
                <a:solidFill>
                  <a:prstClr val="black">
                    <a:tint val="75000"/>
                  </a:prstClr>
                </a:solidFill>
              </a:rPr>
              <a:pPr/>
              <a:t>01-Mar-15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876067-205E-4D4E-B070-6D9743BC58B2}" type="slidenum">
              <a:rPr lang="en-US" smtClean="0">
                <a:solidFill>
                  <a:prstClr val="black">
                    <a:tint val="75000"/>
                  </a:prstClr>
                </a:solidFill>
              </a:rPr>
              <a:pPr/>
              <a:t>‹#›</a:t>
            </a:fld>
            <a:endParaRPr lang="en-US" dirty="0">
              <a:solidFill>
                <a:prstClr val="black">
                  <a:tint val="75000"/>
                </a:prstClr>
              </a:solidFill>
            </a:endParaRPr>
          </a:p>
        </p:txBody>
      </p:sp>
      <p:grpSp>
        <p:nvGrpSpPr>
          <p:cNvPr id="9" name="Group 8"/>
          <p:cNvGrpSpPr/>
          <p:nvPr userDrawn="1"/>
        </p:nvGrpSpPr>
        <p:grpSpPr>
          <a:xfrm>
            <a:off x="138223" y="6131591"/>
            <a:ext cx="1995377" cy="583564"/>
            <a:chOff x="138223" y="6131591"/>
            <a:chExt cx="1995377" cy="583564"/>
          </a:xfrm>
        </p:grpSpPr>
        <p:sp>
          <p:nvSpPr>
            <p:cNvPr id="10" name="TextBox 9"/>
            <p:cNvSpPr txBox="1"/>
            <p:nvPr userDrawn="1"/>
          </p:nvSpPr>
          <p:spPr>
            <a:xfrm>
              <a:off x="138223" y="6131591"/>
              <a:ext cx="1981200" cy="400110"/>
            </a:xfrm>
            <a:prstGeom prst="rect">
              <a:avLst/>
            </a:prstGeom>
            <a:noFill/>
          </p:spPr>
          <p:txBody>
            <a:bodyPr wrap="square" rtlCol="0">
              <a:spAutoFit/>
            </a:bodyPr>
            <a:lstStyle/>
            <a:p>
              <a:r>
                <a:rPr lang="en-US" sz="2000" b="1" dirty="0">
                  <a:solidFill>
                    <a:prstClr val="white"/>
                  </a:solidFill>
                  <a:latin typeface="Arial Black" panose="020B0A04020102020204" pitchFamily="34" charset="0"/>
                </a:rPr>
                <a:t>Parks</a:t>
              </a:r>
            </a:p>
          </p:txBody>
        </p:sp>
        <p:sp>
          <p:nvSpPr>
            <p:cNvPr id="11" name="TextBox 10"/>
            <p:cNvSpPr txBox="1"/>
            <p:nvPr userDrawn="1"/>
          </p:nvSpPr>
          <p:spPr>
            <a:xfrm>
              <a:off x="928577" y="6315045"/>
              <a:ext cx="1205023" cy="400110"/>
            </a:xfrm>
            <a:prstGeom prst="rect">
              <a:avLst/>
            </a:prstGeom>
            <a:noFill/>
          </p:spPr>
          <p:txBody>
            <a:bodyPr wrap="square" rtlCol="0">
              <a:spAutoFit/>
            </a:bodyPr>
            <a:lstStyle/>
            <a:p>
              <a:r>
                <a:rPr lang="en-US" sz="2000" b="1" dirty="0">
                  <a:solidFill>
                    <a:prstClr val="white"/>
                  </a:solidFill>
                  <a:latin typeface="Arial Black" panose="020B0A04020102020204" pitchFamily="34" charset="0"/>
                </a:rPr>
                <a:t>Count!</a:t>
              </a:r>
            </a:p>
          </p:txBody>
        </p:sp>
      </p:grpSp>
      <p:pic>
        <p:nvPicPr>
          <p:cNvPr id="12" name="Picture 2" descr="P:\Library\logos\FCPA-shield800-V2t-2.gif"/>
          <p:cNvPicPr>
            <a:picLocks noChangeAspect="1" noChangeArrowheads="1"/>
          </p:cNvPicPr>
          <p:nvPr userDrawn="1"/>
        </p:nvPicPr>
        <p:blipFill>
          <a:blip r:embed="rId4" cstate="print">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8229600" y="6032708"/>
            <a:ext cx="684618" cy="68580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p:cNvSpPr>
            <a:spLocks noGrp="1"/>
          </p:cNvSpPr>
          <p:nvPr>
            <p:ph type="ctrTitle" hasCustomPrompt="1"/>
          </p:nvPr>
        </p:nvSpPr>
        <p:spPr>
          <a:xfrm>
            <a:off x="138223" y="381000"/>
            <a:ext cx="8929577" cy="914401"/>
          </a:xfrm>
        </p:spPr>
        <p:txBody>
          <a:bodyPr/>
          <a:lstStyle/>
          <a:p>
            <a:r>
              <a:rPr lang="en-US" dirty="0" smtClean="0"/>
              <a:t>Click to edit title style</a:t>
            </a:r>
            <a:endParaRPr lang="en-US" dirty="0"/>
          </a:p>
        </p:txBody>
      </p:sp>
    </p:spTree>
    <p:extLst>
      <p:ext uri="{BB962C8B-B14F-4D97-AF65-F5344CB8AC3E}">
        <p14:creationId xmlns:p14="http://schemas.microsoft.com/office/powerpoint/2010/main" xmlns="" val="1102767322"/>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AED2CC-E7E1-4E4A-BEB3-1DEBEF565EAF}" type="datetime1">
              <a:rPr lang="en-US" smtClean="0">
                <a:solidFill>
                  <a:prstClr val="black">
                    <a:tint val="75000"/>
                  </a:prstClr>
                </a:solidFill>
              </a:rPr>
              <a:pPr/>
              <a:t>01-Mar-15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F324896-C0CE-4DFD-8BDA-EE98780FA8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077840511"/>
      </p:ext>
    </p:extLst>
  </p:cSld>
  <p:clrMapOvr>
    <a:masterClrMapping/>
  </p:clrMapOvr>
  <p:transition spd="slow">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Blank">
    <p:bg>
      <p:bgPr>
        <a:solidFill>
          <a:srgbClr val="0070C0"/>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34200" y="6324600"/>
            <a:ext cx="2133600" cy="365125"/>
          </a:xfrm>
        </p:spPr>
        <p:txBody>
          <a:bodyPr/>
          <a:lstStyle>
            <a:lvl1pPr>
              <a:defRPr>
                <a:solidFill>
                  <a:schemeClr val="bg1"/>
                </a:solidFill>
              </a:defRPr>
            </a:lvl1pPr>
          </a:lstStyle>
          <a:p>
            <a:fld id="{1F324896-C0CE-4DFD-8BDA-EE98780FA8A1}" type="slidenum">
              <a:rPr lang="en-US" smtClean="0">
                <a:solidFill>
                  <a:prstClr val="white"/>
                </a:solidFill>
              </a:rPr>
              <a:pPr/>
              <a:t>‹#›</a:t>
            </a:fld>
            <a:endParaRPr lang="en-US" dirty="0">
              <a:solidFill>
                <a:prstClr val="white"/>
              </a:solidFill>
            </a:endParaRPr>
          </a:p>
        </p:txBody>
      </p:sp>
      <p:sp>
        <p:nvSpPr>
          <p:cNvPr id="7" name="Rectangle 6"/>
          <p:cNvSpPr/>
          <p:nvPr userDrawn="1"/>
        </p:nvSpPr>
        <p:spPr>
          <a:xfrm>
            <a:off x="0" y="990600"/>
            <a:ext cx="9144000" cy="5333999"/>
          </a:xfrm>
          <a:prstGeom prst="rect">
            <a:avLst/>
          </a:prstGeom>
          <a:solidFill>
            <a:schemeClr val="bg1"/>
          </a:solidFill>
          <a:ln>
            <a:noFill/>
          </a:ln>
          <a:effectLst>
            <a:innerShdw blurRad="139700" dist="76200" dir="162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8" name="Straight Connector 7"/>
          <p:cNvCxnSpPr/>
          <p:nvPr userDrawn="1"/>
        </p:nvCxnSpPr>
        <p:spPr>
          <a:xfrm>
            <a:off x="0" y="6705600"/>
            <a:ext cx="9144000" cy="0"/>
          </a:xfrm>
          <a:prstGeom prst="line">
            <a:avLst/>
          </a:prstGeom>
          <a:ln w="38100">
            <a:solidFill>
              <a:schemeClr val="bg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152400"/>
            <a:ext cx="9144000" cy="0"/>
          </a:xfrm>
          <a:prstGeom prst="line">
            <a:avLst/>
          </a:prstGeom>
          <a:ln w="38100">
            <a:solidFill>
              <a:schemeClr val="bg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5" hasCustomPrompt="1"/>
          </p:nvPr>
        </p:nvSpPr>
        <p:spPr>
          <a:xfrm>
            <a:off x="152400" y="381000"/>
            <a:ext cx="8845550" cy="523875"/>
          </a:xfrm>
        </p:spPr>
        <p:txBody>
          <a:bodyPr>
            <a:noAutofit/>
          </a:bodyPr>
          <a:lstStyle>
            <a:lvl1pPr marL="0" indent="0">
              <a:buNone/>
              <a:defRPr sz="2800" cap="all" baseline="0">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lvl="0"/>
            <a:r>
              <a:rPr lang="en-US" dirty="0" smtClean="0"/>
              <a:t>Project Details</a:t>
            </a:r>
            <a:endParaRPr lang="en-US" dirty="0"/>
          </a:p>
        </p:txBody>
      </p:sp>
      <p:sp>
        <p:nvSpPr>
          <p:cNvPr id="18" name="TextBox 17"/>
          <p:cNvSpPr txBox="1"/>
          <p:nvPr userDrawn="1"/>
        </p:nvSpPr>
        <p:spPr>
          <a:xfrm>
            <a:off x="5502008" y="6357069"/>
            <a:ext cx="2642440" cy="276999"/>
          </a:xfrm>
          <a:prstGeom prst="rect">
            <a:avLst/>
          </a:prstGeom>
          <a:noFill/>
        </p:spPr>
        <p:txBody>
          <a:bodyPr wrap="square" rtlCol="0">
            <a:spAutoFit/>
          </a:bodyPr>
          <a:lstStyle/>
          <a:p>
            <a:pPr algn="r"/>
            <a:r>
              <a:rPr lang="en-US" sz="1200" dirty="0">
                <a:solidFill>
                  <a:prstClr val="white"/>
                </a:solidFill>
                <a:latin typeface="Century Gothic" pitchFamily="34" charset="0"/>
              </a:rPr>
              <a:t>Fairfax County Park Authority</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8077200" y="6084976"/>
            <a:ext cx="685800" cy="773024"/>
          </a:xfrm>
          <a:prstGeom prst="rect">
            <a:avLst/>
          </a:prstGeom>
        </p:spPr>
      </p:pic>
    </p:spTree>
    <p:extLst>
      <p:ext uri="{BB962C8B-B14F-4D97-AF65-F5344CB8AC3E}">
        <p14:creationId xmlns:p14="http://schemas.microsoft.com/office/powerpoint/2010/main" xmlns="" val="4053929177"/>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accent3">
            <a:lumMod val="5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34200" y="6324600"/>
            <a:ext cx="2133600" cy="365125"/>
          </a:xfrm>
        </p:spPr>
        <p:txBody>
          <a:bodyPr/>
          <a:lstStyle>
            <a:lvl1pPr>
              <a:defRPr>
                <a:solidFill>
                  <a:schemeClr val="bg1"/>
                </a:solidFill>
              </a:defRPr>
            </a:lvl1pPr>
          </a:lstStyle>
          <a:p>
            <a:fld id="{1F324896-C0CE-4DFD-8BDA-EE98780FA8A1}" type="slidenum">
              <a:rPr lang="en-US" smtClean="0">
                <a:solidFill>
                  <a:prstClr val="white"/>
                </a:solidFill>
              </a:rPr>
              <a:pPr/>
              <a:t>‹#›</a:t>
            </a:fld>
            <a:endParaRPr lang="en-US" dirty="0">
              <a:solidFill>
                <a:prstClr val="white"/>
              </a:solidFill>
            </a:endParaRPr>
          </a:p>
        </p:txBody>
      </p:sp>
      <p:sp>
        <p:nvSpPr>
          <p:cNvPr id="7" name="Rectangle 6"/>
          <p:cNvSpPr/>
          <p:nvPr userDrawn="1"/>
        </p:nvSpPr>
        <p:spPr>
          <a:xfrm>
            <a:off x="0" y="990600"/>
            <a:ext cx="9144000" cy="5333999"/>
          </a:xfrm>
          <a:prstGeom prst="rect">
            <a:avLst/>
          </a:prstGeom>
          <a:solidFill>
            <a:schemeClr val="bg1"/>
          </a:solidFill>
          <a:ln>
            <a:noFill/>
          </a:ln>
          <a:effectLst>
            <a:innerShdw blurRad="139700" dist="76200" dir="162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8" name="Straight Connector 7"/>
          <p:cNvCxnSpPr/>
          <p:nvPr userDrawn="1"/>
        </p:nvCxnSpPr>
        <p:spPr>
          <a:xfrm>
            <a:off x="0" y="6705600"/>
            <a:ext cx="9144000" cy="0"/>
          </a:xfrm>
          <a:prstGeom prst="line">
            <a:avLst/>
          </a:prstGeom>
          <a:ln w="38100">
            <a:solidFill>
              <a:schemeClr val="bg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152400"/>
            <a:ext cx="9144000" cy="0"/>
          </a:xfrm>
          <a:prstGeom prst="line">
            <a:avLst/>
          </a:prstGeom>
          <a:ln w="38100">
            <a:solidFill>
              <a:schemeClr val="bg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5502008" y="6357069"/>
            <a:ext cx="2642440" cy="276999"/>
          </a:xfrm>
          <a:prstGeom prst="rect">
            <a:avLst/>
          </a:prstGeom>
          <a:noFill/>
        </p:spPr>
        <p:txBody>
          <a:bodyPr wrap="square" rtlCol="0">
            <a:spAutoFit/>
          </a:bodyPr>
          <a:lstStyle/>
          <a:p>
            <a:pPr algn="r"/>
            <a:r>
              <a:rPr lang="en-US" sz="1200" dirty="0">
                <a:solidFill>
                  <a:prstClr val="white"/>
                </a:solidFill>
                <a:latin typeface="Century Gothic" pitchFamily="34" charset="0"/>
              </a:rPr>
              <a:t>Fairfax County Park Authority</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8077200" y="6084976"/>
            <a:ext cx="685800" cy="773024"/>
          </a:xfrm>
          <a:prstGeom prst="rect">
            <a:avLst/>
          </a:prstGeom>
        </p:spPr>
      </p:pic>
      <p:sp>
        <p:nvSpPr>
          <p:cNvPr id="11" name="Text Placeholder 15"/>
          <p:cNvSpPr>
            <a:spLocks noGrp="1"/>
          </p:cNvSpPr>
          <p:nvPr>
            <p:ph type="body" sz="quarter" idx="15" hasCustomPrompt="1"/>
          </p:nvPr>
        </p:nvSpPr>
        <p:spPr>
          <a:xfrm>
            <a:off x="152400" y="381000"/>
            <a:ext cx="8845550" cy="523875"/>
          </a:xfrm>
        </p:spPr>
        <p:txBody>
          <a:bodyPr>
            <a:noAutofit/>
          </a:bodyPr>
          <a:lstStyle>
            <a:lvl1pPr marL="0" indent="0">
              <a:buNone/>
              <a:defRPr sz="2800" cap="all" baseline="0">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lvl="0"/>
            <a:r>
              <a:rPr lang="en-US" dirty="0" smtClean="0"/>
              <a:t>Project Details</a:t>
            </a:r>
            <a:endParaRPr lang="en-US" dirty="0"/>
          </a:p>
        </p:txBody>
      </p:sp>
    </p:spTree>
    <p:extLst>
      <p:ext uri="{BB962C8B-B14F-4D97-AF65-F5344CB8AC3E}">
        <p14:creationId xmlns:p14="http://schemas.microsoft.com/office/powerpoint/2010/main" xmlns="" val="345249953"/>
      </p:ext>
    </p:extLst>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accent4">
            <a:lumMod val="7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34200" y="6324600"/>
            <a:ext cx="2133600" cy="365125"/>
          </a:xfrm>
        </p:spPr>
        <p:txBody>
          <a:bodyPr/>
          <a:lstStyle>
            <a:lvl1pPr>
              <a:defRPr>
                <a:solidFill>
                  <a:schemeClr val="bg1"/>
                </a:solidFill>
              </a:defRPr>
            </a:lvl1pPr>
          </a:lstStyle>
          <a:p>
            <a:fld id="{1F324896-C0CE-4DFD-8BDA-EE98780FA8A1}" type="slidenum">
              <a:rPr lang="en-US" smtClean="0">
                <a:solidFill>
                  <a:prstClr val="white"/>
                </a:solidFill>
              </a:rPr>
              <a:pPr/>
              <a:t>‹#›</a:t>
            </a:fld>
            <a:endParaRPr lang="en-US" dirty="0">
              <a:solidFill>
                <a:prstClr val="white"/>
              </a:solidFill>
            </a:endParaRPr>
          </a:p>
        </p:txBody>
      </p:sp>
      <p:sp>
        <p:nvSpPr>
          <p:cNvPr id="7" name="Rectangle 6"/>
          <p:cNvSpPr/>
          <p:nvPr userDrawn="1"/>
        </p:nvSpPr>
        <p:spPr>
          <a:xfrm>
            <a:off x="0" y="990600"/>
            <a:ext cx="9144000" cy="5333999"/>
          </a:xfrm>
          <a:prstGeom prst="rect">
            <a:avLst/>
          </a:prstGeom>
          <a:solidFill>
            <a:schemeClr val="bg1"/>
          </a:solidFill>
          <a:ln>
            <a:noFill/>
          </a:ln>
          <a:effectLst>
            <a:innerShdw blurRad="139700" dist="76200" dir="162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8" name="Straight Connector 7"/>
          <p:cNvCxnSpPr/>
          <p:nvPr userDrawn="1"/>
        </p:nvCxnSpPr>
        <p:spPr>
          <a:xfrm>
            <a:off x="0" y="6705600"/>
            <a:ext cx="9144000" cy="0"/>
          </a:xfrm>
          <a:prstGeom prst="line">
            <a:avLst/>
          </a:prstGeom>
          <a:ln w="38100">
            <a:solidFill>
              <a:schemeClr val="bg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152400"/>
            <a:ext cx="9144000" cy="0"/>
          </a:xfrm>
          <a:prstGeom prst="line">
            <a:avLst/>
          </a:prstGeom>
          <a:ln w="38100">
            <a:solidFill>
              <a:schemeClr val="bg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5502008" y="6357069"/>
            <a:ext cx="2642440" cy="276999"/>
          </a:xfrm>
          <a:prstGeom prst="rect">
            <a:avLst/>
          </a:prstGeom>
          <a:noFill/>
        </p:spPr>
        <p:txBody>
          <a:bodyPr wrap="square" rtlCol="0">
            <a:spAutoFit/>
          </a:bodyPr>
          <a:lstStyle/>
          <a:p>
            <a:pPr algn="r"/>
            <a:r>
              <a:rPr lang="en-US" sz="1200" dirty="0">
                <a:solidFill>
                  <a:prstClr val="white"/>
                </a:solidFill>
                <a:latin typeface="Century Gothic" pitchFamily="34" charset="0"/>
              </a:rPr>
              <a:t>Fairfax County Park Authority</a:t>
            </a:r>
          </a:p>
        </p:txBody>
      </p:sp>
      <p:pic>
        <p:nvPicPr>
          <p:cNvPr id="3" name="Picture 2"/>
          <p:cNvPicPr>
            <a:picLocks noChangeAspect="1"/>
          </p:cNvPicPr>
          <p:nvPr userDrawn="1"/>
        </p:nvPicPr>
        <p:blipFill>
          <a:blip r:embed="rId2" cstate="print">
            <a:duotone>
              <a:prstClr val="black"/>
              <a:schemeClr val="accent4">
                <a:tint val="45000"/>
                <a:satMod val="400000"/>
              </a:schemeClr>
            </a:duotone>
            <a:extLst>
              <a:ext uri="{28A0092B-C50C-407E-A947-70E740481C1C}">
                <a14:useLocalDpi xmlns:a14="http://schemas.microsoft.com/office/drawing/2010/main" xmlns="" val="0"/>
              </a:ext>
            </a:extLst>
          </a:blip>
          <a:stretch>
            <a:fillRect/>
          </a:stretch>
        </p:blipFill>
        <p:spPr>
          <a:xfrm>
            <a:off x="8077200" y="6084976"/>
            <a:ext cx="685800" cy="773024"/>
          </a:xfrm>
          <a:prstGeom prst="rect">
            <a:avLst/>
          </a:prstGeom>
        </p:spPr>
      </p:pic>
      <p:sp>
        <p:nvSpPr>
          <p:cNvPr id="9" name="Text Placeholder 15"/>
          <p:cNvSpPr>
            <a:spLocks noGrp="1"/>
          </p:cNvSpPr>
          <p:nvPr>
            <p:ph type="body" sz="quarter" idx="15" hasCustomPrompt="1"/>
          </p:nvPr>
        </p:nvSpPr>
        <p:spPr>
          <a:xfrm>
            <a:off x="152400" y="381000"/>
            <a:ext cx="8845550" cy="523875"/>
          </a:xfrm>
        </p:spPr>
        <p:txBody>
          <a:bodyPr>
            <a:noAutofit/>
          </a:bodyPr>
          <a:lstStyle>
            <a:lvl1pPr marL="0" indent="0">
              <a:buNone/>
              <a:defRPr sz="2800" cap="all" baseline="0">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lvl="0"/>
            <a:r>
              <a:rPr lang="en-US" dirty="0" smtClean="0"/>
              <a:t>Project Details</a:t>
            </a:r>
            <a:endParaRPr lang="en-US" dirty="0"/>
          </a:p>
        </p:txBody>
      </p:sp>
    </p:spTree>
    <p:extLst>
      <p:ext uri="{BB962C8B-B14F-4D97-AF65-F5344CB8AC3E}">
        <p14:creationId xmlns:p14="http://schemas.microsoft.com/office/powerpoint/2010/main" xmlns="" val="2358116162"/>
      </p:ext>
    </p:extLst>
  </p:cSld>
  <p:clrMapOvr>
    <a:masterClrMapping/>
  </p:clrMapOvr>
  <p:transition spd="slow">
    <p:wipe dir="r"/>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Blank">
    <p:bg>
      <p:bgPr>
        <a:solidFill>
          <a:srgbClr val="CC6600"/>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34200" y="6324600"/>
            <a:ext cx="2133600" cy="365125"/>
          </a:xfrm>
        </p:spPr>
        <p:txBody>
          <a:bodyPr/>
          <a:lstStyle>
            <a:lvl1pPr>
              <a:defRPr>
                <a:solidFill>
                  <a:schemeClr val="bg1"/>
                </a:solidFill>
              </a:defRPr>
            </a:lvl1pPr>
          </a:lstStyle>
          <a:p>
            <a:fld id="{1F324896-C0CE-4DFD-8BDA-EE98780FA8A1}" type="slidenum">
              <a:rPr lang="en-US" smtClean="0">
                <a:solidFill>
                  <a:prstClr val="white"/>
                </a:solidFill>
              </a:rPr>
              <a:pPr/>
              <a:t>‹#›</a:t>
            </a:fld>
            <a:endParaRPr lang="en-US" dirty="0">
              <a:solidFill>
                <a:prstClr val="white"/>
              </a:solidFill>
            </a:endParaRPr>
          </a:p>
        </p:txBody>
      </p:sp>
      <p:sp>
        <p:nvSpPr>
          <p:cNvPr id="7" name="Rectangle 6"/>
          <p:cNvSpPr/>
          <p:nvPr userDrawn="1"/>
        </p:nvSpPr>
        <p:spPr>
          <a:xfrm>
            <a:off x="0" y="990600"/>
            <a:ext cx="9144000" cy="5333999"/>
          </a:xfrm>
          <a:prstGeom prst="rect">
            <a:avLst/>
          </a:prstGeom>
          <a:solidFill>
            <a:schemeClr val="bg1"/>
          </a:solidFill>
          <a:ln>
            <a:noFill/>
          </a:ln>
          <a:effectLst>
            <a:innerShdw blurRad="139700" dist="76200" dir="162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8" name="Straight Connector 7"/>
          <p:cNvCxnSpPr/>
          <p:nvPr userDrawn="1"/>
        </p:nvCxnSpPr>
        <p:spPr>
          <a:xfrm>
            <a:off x="0" y="6705600"/>
            <a:ext cx="9144000" cy="0"/>
          </a:xfrm>
          <a:prstGeom prst="line">
            <a:avLst/>
          </a:prstGeom>
          <a:ln w="38100">
            <a:solidFill>
              <a:schemeClr val="bg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152400"/>
            <a:ext cx="9144000" cy="0"/>
          </a:xfrm>
          <a:prstGeom prst="line">
            <a:avLst/>
          </a:prstGeom>
          <a:ln w="38100">
            <a:solidFill>
              <a:schemeClr val="bg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5502008" y="6357069"/>
            <a:ext cx="2642440" cy="276999"/>
          </a:xfrm>
          <a:prstGeom prst="rect">
            <a:avLst/>
          </a:prstGeom>
          <a:noFill/>
        </p:spPr>
        <p:txBody>
          <a:bodyPr wrap="square" rtlCol="0">
            <a:spAutoFit/>
          </a:bodyPr>
          <a:lstStyle/>
          <a:p>
            <a:pPr algn="r"/>
            <a:r>
              <a:rPr lang="en-US" sz="1200" dirty="0">
                <a:solidFill>
                  <a:prstClr val="white"/>
                </a:solidFill>
                <a:latin typeface="Century Gothic" pitchFamily="34" charset="0"/>
              </a:rPr>
              <a:t>Fairfax County Park Authority</a:t>
            </a:r>
          </a:p>
        </p:txBody>
      </p:sp>
      <p:pic>
        <p:nvPicPr>
          <p:cNvPr id="3" name="Picture 2"/>
          <p:cNvPicPr>
            <a:picLocks noChangeAspect="1"/>
          </p:cNvPicPr>
          <p:nvPr userDrawn="1"/>
        </p:nvPicPr>
        <p:blipFill>
          <a:blip r:embed="rId2" cstate="print">
            <a:duotone>
              <a:prstClr val="black"/>
              <a:srgbClr val="D9C3A5">
                <a:tint val="50000"/>
                <a:satMod val="180000"/>
              </a:srgbClr>
            </a:duotone>
            <a:extLst>
              <a:ext uri="{28A0092B-C50C-407E-A947-70E740481C1C}">
                <a14:useLocalDpi xmlns:a14="http://schemas.microsoft.com/office/drawing/2010/main" xmlns="" val="0"/>
              </a:ext>
            </a:extLst>
          </a:blip>
          <a:stretch>
            <a:fillRect/>
          </a:stretch>
        </p:blipFill>
        <p:spPr>
          <a:xfrm>
            <a:off x="8077200" y="6084976"/>
            <a:ext cx="685800" cy="773024"/>
          </a:xfrm>
          <a:prstGeom prst="rect">
            <a:avLst/>
          </a:prstGeom>
        </p:spPr>
      </p:pic>
      <p:sp>
        <p:nvSpPr>
          <p:cNvPr id="9" name="Text Placeholder 15"/>
          <p:cNvSpPr>
            <a:spLocks noGrp="1"/>
          </p:cNvSpPr>
          <p:nvPr>
            <p:ph type="body" sz="quarter" idx="15" hasCustomPrompt="1"/>
          </p:nvPr>
        </p:nvSpPr>
        <p:spPr>
          <a:xfrm>
            <a:off x="152400" y="381000"/>
            <a:ext cx="8845550" cy="523875"/>
          </a:xfrm>
        </p:spPr>
        <p:txBody>
          <a:bodyPr>
            <a:noAutofit/>
          </a:bodyPr>
          <a:lstStyle>
            <a:lvl1pPr marL="0" indent="0">
              <a:buNone/>
              <a:defRPr sz="2800" cap="all" baseline="0">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lvl="0"/>
            <a:r>
              <a:rPr lang="en-US" dirty="0" smtClean="0"/>
              <a:t>Project Details</a:t>
            </a:r>
            <a:endParaRPr lang="en-US" dirty="0"/>
          </a:p>
        </p:txBody>
      </p:sp>
    </p:spTree>
    <p:extLst>
      <p:ext uri="{BB962C8B-B14F-4D97-AF65-F5344CB8AC3E}">
        <p14:creationId xmlns:p14="http://schemas.microsoft.com/office/powerpoint/2010/main" xmlns="" val="3938965225"/>
      </p:ext>
    </p:extLst>
  </p:cSld>
  <p:clrMapOvr>
    <a:masterClrMapping/>
  </p:clrMapOvr>
  <p:transition spd="slow">
    <p:wipe dir="r"/>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Blank">
    <p:bg>
      <p:bgPr>
        <a:solidFill>
          <a:srgbClr val="008080"/>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34200" y="6324600"/>
            <a:ext cx="2133600" cy="365125"/>
          </a:xfrm>
        </p:spPr>
        <p:txBody>
          <a:bodyPr/>
          <a:lstStyle>
            <a:lvl1pPr>
              <a:defRPr>
                <a:solidFill>
                  <a:schemeClr val="bg1"/>
                </a:solidFill>
              </a:defRPr>
            </a:lvl1pPr>
          </a:lstStyle>
          <a:p>
            <a:fld id="{1F324896-C0CE-4DFD-8BDA-EE98780FA8A1}" type="slidenum">
              <a:rPr lang="en-US" smtClean="0">
                <a:solidFill>
                  <a:prstClr val="white"/>
                </a:solidFill>
              </a:rPr>
              <a:pPr/>
              <a:t>‹#›</a:t>
            </a:fld>
            <a:endParaRPr lang="en-US" dirty="0">
              <a:solidFill>
                <a:prstClr val="white"/>
              </a:solidFill>
            </a:endParaRPr>
          </a:p>
        </p:txBody>
      </p:sp>
      <p:sp>
        <p:nvSpPr>
          <p:cNvPr id="7" name="Rectangle 6"/>
          <p:cNvSpPr/>
          <p:nvPr userDrawn="1"/>
        </p:nvSpPr>
        <p:spPr>
          <a:xfrm>
            <a:off x="0" y="990600"/>
            <a:ext cx="9144000" cy="5333999"/>
          </a:xfrm>
          <a:prstGeom prst="rect">
            <a:avLst/>
          </a:prstGeom>
          <a:solidFill>
            <a:schemeClr val="bg1"/>
          </a:solidFill>
          <a:ln>
            <a:noFill/>
          </a:ln>
          <a:effectLst>
            <a:innerShdw blurRad="139700" dist="76200" dir="162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8" name="Straight Connector 7"/>
          <p:cNvCxnSpPr/>
          <p:nvPr userDrawn="1"/>
        </p:nvCxnSpPr>
        <p:spPr>
          <a:xfrm>
            <a:off x="0" y="6705600"/>
            <a:ext cx="9144000" cy="0"/>
          </a:xfrm>
          <a:prstGeom prst="line">
            <a:avLst/>
          </a:prstGeom>
          <a:ln w="38100">
            <a:solidFill>
              <a:schemeClr val="bg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152400"/>
            <a:ext cx="9144000" cy="0"/>
          </a:xfrm>
          <a:prstGeom prst="line">
            <a:avLst/>
          </a:prstGeom>
          <a:ln w="38100">
            <a:solidFill>
              <a:schemeClr val="bg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5502008" y="6357069"/>
            <a:ext cx="2642440" cy="276999"/>
          </a:xfrm>
          <a:prstGeom prst="rect">
            <a:avLst/>
          </a:prstGeom>
          <a:noFill/>
        </p:spPr>
        <p:txBody>
          <a:bodyPr wrap="square" rtlCol="0">
            <a:spAutoFit/>
          </a:bodyPr>
          <a:lstStyle/>
          <a:p>
            <a:pPr algn="r"/>
            <a:r>
              <a:rPr lang="en-US" sz="1200" dirty="0">
                <a:solidFill>
                  <a:prstClr val="white"/>
                </a:solidFill>
                <a:latin typeface="Century Gothic" pitchFamily="34" charset="0"/>
              </a:rPr>
              <a:t>Fairfax County Park Authority</a:t>
            </a:r>
          </a:p>
        </p:txBody>
      </p:sp>
      <p:pic>
        <p:nvPicPr>
          <p:cNvPr id="3" name="Picture 2"/>
          <p:cNvPicPr>
            <a:picLocks noChangeAspect="1"/>
          </p:cNvPicPr>
          <p:nvPr userDrawn="1"/>
        </p:nvPicPr>
        <p:blipFill>
          <a:blip r:embed="rId2" cstate="print">
            <a:extLst>
              <a:ext uri="{BEBA8EAE-BF5A-486C-A8C5-ECC9F3942E4B}">
                <a14:imgProps xmlns:a14="http://schemas.microsoft.com/office/drawing/2010/main" xmlns="">
                  <a14:imgLayer r:embed="rId3">
                    <a14:imgEffect>
                      <a14:colorTemperature colorTemp="8800"/>
                    </a14:imgEffect>
                  </a14:imgLayer>
                </a14:imgProps>
              </a:ext>
              <a:ext uri="{28A0092B-C50C-407E-A947-70E740481C1C}">
                <a14:useLocalDpi xmlns:a14="http://schemas.microsoft.com/office/drawing/2010/main" xmlns="" val="0"/>
              </a:ext>
            </a:extLst>
          </a:blip>
          <a:stretch>
            <a:fillRect/>
          </a:stretch>
        </p:blipFill>
        <p:spPr>
          <a:xfrm>
            <a:off x="8077200" y="6084976"/>
            <a:ext cx="685800" cy="773024"/>
          </a:xfrm>
          <a:prstGeom prst="rect">
            <a:avLst/>
          </a:prstGeom>
        </p:spPr>
      </p:pic>
      <p:sp>
        <p:nvSpPr>
          <p:cNvPr id="9" name="Text Placeholder 15"/>
          <p:cNvSpPr>
            <a:spLocks noGrp="1"/>
          </p:cNvSpPr>
          <p:nvPr>
            <p:ph type="body" sz="quarter" idx="15" hasCustomPrompt="1"/>
          </p:nvPr>
        </p:nvSpPr>
        <p:spPr>
          <a:xfrm>
            <a:off x="152400" y="381000"/>
            <a:ext cx="8845550" cy="523875"/>
          </a:xfrm>
        </p:spPr>
        <p:txBody>
          <a:bodyPr>
            <a:noAutofit/>
          </a:bodyPr>
          <a:lstStyle>
            <a:lvl1pPr marL="0" indent="0">
              <a:buNone/>
              <a:defRPr sz="2800" cap="all" baseline="0">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lvl="0"/>
            <a:r>
              <a:rPr lang="en-US" dirty="0" smtClean="0"/>
              <a:t>Project Details</a:t>
            </a:r>
            <a:endParaRPr lang="en-US" dirty="0"/>
          </a:p>
        </p:txBody>
      </p:sp>
    </p:spTree>
    <p:extLst>
      <p:ext uri="{BB962C8B-B14F-4D97-AF65-F5344CB8AC3E}">
        <p14:creationId xmlns:p14="http://schemas.microsoft.com/office/powerpoint/2010/main" xmlns="" val="580713500"/>
      </p:ext>
    </p:extLst>
  </p:cSld>
  <p:clrMapOvr>
    <a:masterClrMapping/>
  </p:clrMapOvr>
  <p:transition spd="slow">
    <p:wipe dir="r"/>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Blank">
    <p:bg>
      <p:bgPr>
        <a:solidFill>
          <a:schemeClr val="accent1">
            <a:lumMod val="7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34200" y="6324600"/>
            <a:ext cx="2133600" cy="365125"/>
          </a:xfrm>
        </p:spPr>
        <p:txBody>
          <a:bodyPr/>
          <a:lstStyle>
            <a:lvl1pPr>
              <a:defRPr>
                <a:solidFill>
                  <a:schemeClr val="bg1"/>
                </a:solidFill>
              </a:defRPr>
            </a:lvl1pPr>
          </a:lstStyle>
          <a:p>
            <a:fld id="{1F324896-C0CE-4DFD-8BDA-EE98780FA8A1}" type="slidenum">
              <a:rPr lang="en-US" smtClean="0">
                <a:solidFill>
                  <a:prstClr val="white"/>
                </a:solidFill>
              </a:rPr>
              <a:pPr/>
              <a:t>‹#›</a:t>
            </a:fld>
            <a:endParaRPr lang="en-US" dirty="0">
              <a:solidFill>
                <a:prstClr val="white"/>
              </a:solidFill>
            </a:endParaRPr>
          </a:p>
        </p:txBody>
      </p:sp>
      <p:sp>
        <p:nvSpPr>
          <p:cNvPr id="7" name="Rectangle 6"/>
          <p:cNvSpPr/>
          <p:nvPr userDrawn="1"/>
        </p:nvSpPr>
        <p:spPr>
          <a:xfrm>
            <a:off x="0" y="990600"/>
            <a:ext cx="9144000" cy="5333999"/>
          </a:xfrm>
          <a:prstGeom prst="rect">
            <a:avLst/>
          </a:prstGeom>
          <a:solidFill>
            <a:schemeClr val="bg1"/>
          </a:solidFill>
          <a:ln>
            <a:noFill/>
          </a:ln>
          <a:effectLst>
            <a:innerShdw blurRad="139700" dist="76200" dir="162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8" name="Straight Connector 7"/>
          <p:cNvCxnSpPr/>
          <p:nvPr userDrawn="1"/>
        </p:nvCxnSpPr>
        <p:spPr>
          <a:xfrm>
            <a:off x="0" y="6705600"/>
            <a:ext cx="9144000" cy="0"/>
          </a:xfrm>
          <a:prstGeom prst="line">
            <a:avLst/>
          </a:prstGeom>
          <a:ln w="38100">
            <a:solidFill>
              <a:schemeClr val="bg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152400"/>
            <a:ext cx="9144000" cy="0"/>
          </a:xfrm>
          <a:prstGeom prst="line">
            <a:avLst/>
          </a:prstGeom>
          <a:ln w="38100">
            <a:solidFill>
              <a:schemeClr val="bg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5502008" y="6357069"/>
            <a:ext cx="2642440" cy="276999"/>
          </a:xfrm>
          <a:prstGeom prst="rect">
            <a:avLst/>
          </a:prstGeom>
          <a:noFill/>
        </p:spPr>
        <p:txBody>
          <a:bodyPr wrap="square" rtlCol="0">
            <a:spAutoFit/>
          </a:bodyPr>
          <a:lstStyle/>
          <a:p>
            <a:pPr algn="r"/>
            <a:r>
              <a:rPr lang="en-US" sz="1200" dirty="0">
                <a:solidFill>
                  <a:prstClr val="white"/>
                </a:solidFill>
                <a:latin typeface="Century Gothic" pitchFamily="34" charset="0"/>
              </a:rPr>
              <a:t>Fairfax County Park Authority</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8077200" y="6084976"/>
            <a:ext cx="685800" cy="773024"/>
          </a:xfrm>
          <a:prstGeom prst="rect">
            <a:avLst/>
          </a:prstGeom>
        </p:spPr>
      </p:pic>
      <p:sp>
        <p:nvSpPr>
          <p:cNvPr id="9" name="Text Placeholder 15"/>
          <p:cNvSpPr>
            <a:spLocks noGrp="1"/>
          </p:cNvSpPr>
          <p:nvPr>
            <p:ph type="body" sz="quarter" idx="15" hasCustomPrompt="1"/>
          </p:nvPr>
        </p:nvSpPr>
        <p:spPr>
          <a:xfrm>
            <a:off x="152400" y="381000"/>
            <a:ext cx="8845550" cy="523875"/>
          </a:xfrm>
        </p:spPr>
        <p:txBody>
          <a:bodyPr>
            <a:noAutofit/>
          </a:bodyPr>
          <a:lstStyle>
            <a:lvl1pPr marL="0" indent="0">
              <a:buNone/>
              <a:defRPr sz="2800" cap="all" baseline="0">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lvl="0"/>
            <a:r>
              <a:rPr lang="en-US" dirty="0" smtClean="0"/>
              <a:t>Project Details</a:t>
            </a:r>
            <a:endParaRPr lang="en-US" dirty="0"/>
          </a:p>
        </p:txBody>
      </p:sp>
    </p:spTree>
    <p:extLst>
      <p:ext uri="{BB962C8B-B14F-4D97-AF65-F5344CB8AC3E}">
        <p14:creationId xmlns:p14="http://schemas.microsoft.com/office/powerpoint/2010/main" xmlns="" val="1824507991"/>
      </p:ext>
    </p:extLst>
  </p:cSld>
  <p:clrMapOvr>
    <a:masterClrMapping/>
  </p:clrMapOvr>
  <p:transitio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71C7E237-CDA4-4596-9C42-1997B5533E9E}" type="datetimeFigureOut">
              <a:rPr lang="en-US" smtClean="0"/>
              <a:pPr/>
              <a:t>01-Mar-15</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01EFA8A-9F3A-41F9-BD48-35839537F41A}" type="slidenum">
              <a:rPr lang="en-US" smtClean="0">
                <a:solidFill>
                  <a:srgbClr val="8CADAE">
                    <a:shade val="75000"/>
                  </a:srgbClr>
                </a:solidFill>
              </a:rPr>
              <a:pPr/>
              <a:t>‹#›</a:t>
            </a:fld>
            <a:endParaRPr lang="en-US">
              <a:solidFill>
                <a:srgbClr val="8CADAE">
                  <a:shade val="75000"/>
                </a:srgbClr>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xmlns="" val="28217962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p:txBody>
          <a:bodyPr/>
          <a:lstStyle/>
          <a:p>
            <a:fld id="{71C7E237-CDA4-4596-9C42-1997B5533E9E}" type="datetimeFigureOut">
              <a:rPr lang="en-US" smtClean="0"/>
              <a:pPr/>
              <a:t>01-Mar-15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D01EFA8A-9F3A-41F9-BD48-35839537F41A}" type="slidenum">
              <a:rPr lang="en-US" smtClean="0">
                <a:solidFill>
                  <a:srgbClr val="8CADAE">
                    <a:shade val="75000"/>
                  </a:srgbClr>
                </a:solidFill>
              </a:rPr>
              <a:pPr/>
              <a:t>‹#›</a:t>
            </a:fld>
            <a:endParaRPr lang="en-US">
              <a:solidFill>
                <a:srgbClr val="8CADAE">
                  <a:shade val="75000"/>
                </a:srgbClr>
              </a:solidFill>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xmlns="" val="15788138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5448" y="142352"/>
            <a:ext cx="8833104" cy="2139696"/>
          </a:xfrm>
          <a:prstGeom prst="rect">
            <a:avLst/>
          </a:prstGeom>
          <a:solidFill>
            <a:schemeClr val="accent6">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71C7E237-CDA4-4596-9C42-1997B5533E9E}" type="datetimeFigureOut">
              <a:rPr lang="en-US" smtClean="0"/>
              <a:pPr/>
              <a:t>01-Mar-15</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01EFA8A-9F3A-41F9-BD48-35839537F41A}" type="slidenum">
              <a:rPr lang="en-US" smtClean="0">
                <a:solidFill>
                  <a:srgbClr val="8CADAE">
                    <a:shade val="75000"/>
                  </a:srgbClr>
                </a:solidFill>
              </a:rPr>
              <a:pPr/>
              <a:t>‹#›</a:t>
            </a:fld>
            <a:endParaRPr lang="en-US">
              <a:solidFill>
                <a:srgbClr val="8CADAE">
                  <a:shade val="75000"/>
                </a:srgb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xmlns="" val="13036172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71C7E237-CDA4-4596-9C42-1997B5533E9E}" type="datetimeFigureOut">
              <a:rPr lang="en-US" smtClean="0"/>
              <a:pPr/>
              <a:t>01-Mar-15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EFA8A-9F3A-41F9-BD48-35839537F41A}" type="slidenum">
              <a:rPr lang="en-US" smtClean="0">
                <a:solidFill>
                  <a:srgbClr val="8CADAE">
                    <a:shade val="75000"/>
                  </a:srgbClr>
                </a:solidFill>
              </a:rPr>
              <a:pPr/>
              <a:t>‹#›</a:t>
            </a:fld>
            <a:endParaRPr lang="en-US">
              <a:solidFill>
                <a:srgbClr val="8CADAE">
                  <a:shade val="75000"/>
                </a:srgbClr>
              </a:solidFill>
            </a:endParaRP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xmlns="" val="365675350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ADB50F-7025-418E-916A-27094827E30E}" type="datetime1">
              <a:rPr lang="en-US" smtClean="0">
                <a:solidFill>
                  <a:prstClr val="black">
                    <a:tint val="75000"/>
                  </a:prstClr>
                </a:solidFill>
              </a:rPr>
              <a:pPr/>
              <a:t>01-Mar-15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F324896-C0CE-4DFD-8BDA-EE98780FA8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769721134"/>
      </p:ext>
    </p:extLst>
  </p:cSld>
  <p:clrMapOvr>
    <a:masterClrMapping/>
  </p:clrMapOvr>
  <p:transition spd="slow">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p:nvPr/>
        </p:nvSpPr>
        <p:spPr>
          <a:xfrm>
            <a:off x="152400" y="1371600"/>
            <a:ext cx="8833104" cy="914400"/>
          </a:xfrm>
          <a:prstGeom prst="rect">
            <a:avLst/>
          </a:prstGeom>
          <a:solidFill>
            <a:schemeClr val="accent6">
              <a:lumMod val="75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71C7E237-CDA4-4596-9C42-1997B5533E9E}" type="datetimeFigureOut">
              <a:rPr lang="en-US" smtClean="0"/>
              <a:pPr/>
              <a:t>01-Mar-15</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D01EFA8A-9F3A-41F9-BD48-35839537F41A}" type="slidenum">
              <a:rPr lang="en-US" smtClean="0">
                <a:solidFill>
                  <a:srgbClr val="8CADAE">
                    <a:shade val="75000"/>
                  </a:srgbClr>
                </a:solidFill>
              </a:rPr>
              <a:pPr/>
              <a:t>‹#›</a:t>
            </a:fld>
            <a:endParaRPr lang="en-US">
              <a:solidFill>
                <a:srgbClr val="8CADAE">
                  <a:shade val="75000"/>
                </a:srgbClr>
              </a:solidFill>
            </a:endParaRP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xmlns="" val="5089830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1C7E237-CDA4-4596-9C42-1997B5533E9E}" type="datetimeFigureOut">
              <a:rPr lang="en-US" smtClean="0"/>
              <a:pPr/>
              <a:t>01-Mar-15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D01EFA8A-9F3A-41F9-BD48-35839537F41A}" type="slidenum">
              <a:rPr lang="en-US" smtClean="0">
                <a:solidFill>
                  <a:srgbClr val="8CADAE">
                    <a:shade val="75000"/>
                  </a:srgbClr>
                </a:solidFill>
              </a:rPr>
              <a:pPr/>
              <a:t>‹#›</a:t>
            </a:fld>
            <a:endParaRPr lang="en-US">
              <a:solidFill>
                <a:srgbClr val="8CADAE">
                  <a:shade val="75000"/>
                </a:srgbClr>
              </a:solidFill>
            </a:endParaRPr>
          </a:p>
        </p:txBody>
      </p:sp>
    </p:spTree>
    <p:extLst>
      <p:ext uri="{BB962C8B-B14F-4D97-AF65-F5344CB8AC3E}">
        <p14:creationId xmlns:p14="http://schemas.microsoft.com/office/powerpoint/2010/main" xmlns="" val="101031726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 name="Date Placeholder 1"/>
          <p:cNvSpPr>
            <a:spLocks noGrp="1"/>
          </p:cNvSpPr>
          <p:nvPr>
            <p:ph type="dt" sz="half" idx="10"/>
          </p:nvPr>
        </p:nvSpPr>
        <p:spPr/>
        <p:txBody>
          <a:bodyPr/>
          <a:lstStyle/>
          <a:p>
            <a:fld id="{71C7E237-CDA4-4596-9C42-1997B5533E9E}" type="datetimeFigureOut">
              <a:rPr lang="en-US" smtClean="0"/>
              <a:pPr/>
              <a:t>01-Mar-15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D01EFA8A-9F3A-41F9-BD48-35839537F41A}" type="slidenum">
              <a:rPr lang="en-US" smtClean="0"/>
              <a:pPr/>
              <a:t>‹#›</a:t>
            </a:fld>
            <a:endParaRPr lang="en-US"/>
          </a:p>
        </p:txBody>
      </p:sp>
    </p:spTree>
    <p:extLst>
      <p:ext uri="{BB962C8B-B14F-4D97-AF65-F5344CB8AC3E}">
        <p14:creationId xmlns:p14="http://schemas.microsoft.com/office/powerpoint/2010/main" xmlns="" val="35569510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3" name="Rectangle 12"/>
          <p:cNvSpPr/>
          <p:nvPr/>
        </p:nvSpPr>
        <p:spPr>
          <a:xfrm>
            <a:off x="152400" y="609600"/>
            <a:ext cx="2743200" cy="5867400"/>
          </a:xfrm>
          <a:prstGeom prst="rect">
            <a:avLst/>
          </a:prstGeom>
          <a:solidFill>
            <a:schemeClr val="accent6">
              <a:lumMod val="75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D01EFA8A-9F3A-41F9-BD48-35839537F41A}" type="slidenum">
              <a:rPr lang="en-US" smtClean="0">
                <a:solidFill>
                  <a:srgbClr val="8CADAE">
                    <a:shade val="75000"/>
                  </a:srgbClr>
                </a:solidFill>
              </a:rPr>
              <a:pPr/>
              <a:t>‹#›</a:t>
            </a:fld>
            <a:endParaRPr lang="en-US">
              <a:solidFill>
                <a:srgbClr val="8CADAE">
                  <a:shade val="75000"/>
                </a:srgbClr>
              </a:solidFill>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p:txBody>
          <a:bodyPr/>
          <a:lstStyle/>
          <a:p>
            <a:fld id="{71C7E237-CDA4-4596-9C42-1997B5533E9E}" type="datetimeFigureOut">
              <a:rPr lang="en-US" smtClean="0"/>
              <a:pPr/>
              <a:t>01-Mar-15</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extLst>
      <p:ext uri="{BB962C8B-B14F-4D97-AF65-F5344CB8AC3E}">
        <p14:creationId xmlns:p14="http://schemas.microsoft.com/office/powerpoint/2010/main" xmlns="" val="2527554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p:nvPr/>
        </p:nvSpPr>
        <p:spPr>
          <a:xfrm>
            <a:off x="152400" y="609600"/>
            <a:ext cx="2743200" cy="5867400"/>
          </a:xfrm>
          <a:prstGeom prst="rect">
            <a:avLst/>
          </a:prstGeom>
          <a:solidFill>
            <a:schemeClr val="accent6">
              <a:lumMod val="75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ide Number Placeholder 6"/>
          <p:cNvSpPr>
            <a:spLocks noGrp="1"/>
          </p:cNvSpPr>
          <p:nvPr>
            <p:ph type="sldNum" sz="quarter" idx="12"/>
          </p:nvPr>
        </p:nvSpPr>
        <p:spPr>
          <a:xfrm>
            <a:off x="1371600" y="312738"/>
            <a:ext cx="457200" cy="441325"/>
          </a:xfrm>
        </p:spPr>
        <p:txBody>
          <a:bodyPr/>
          <a:lstStyle/>
          <a:p>
            <a:fld id="{D01EFA8A-9F3A-41F9-BD48-35839537F41A}" type="slidenum">
              <a:rPr lang="en-US" smtClean="0">
                <a:solidFill>
                  <a:srgbClr val="8CADAE">
                    <a:shade val="75000"/>
                  </a:srgbClr>
                </a:solidFill>
              </a:rPr>
              <a:pPr/>
              <a:t>‹#›</a:t>
            </a:fld>
            <a:endParaRPr lang="en-US">
              <a:solidFill>
                <a:srgbClr val="8CADAE">
                  <a:shade val="75000"/>
                </a:srgbClr>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a:xfrm>
            <a:off x="5788152" y="6404984"/>
            <a:ext cx="3044952" cy="365760"/>
          </a:xfrm>
        </p:spPr>
        <p:txBody>
          <a:bodyPr/>
          <a:lstStyle/>
          <a:p>
            <a:fld id="{71C7E237-CDA4-4596-9C42-1997B5533E9E}" type="datetimeFigureOut">
              <a:rPr lang="en-US" smtClean="0"/>
              <a:pPr/>
              <a:t>01-Mar-15</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extLst>
      <p:ext uri="{BB962C8B-B14F-4D97-AF65-F5344CB8AC3E}">
        <p14:creationId xmlns:p14="http://schemas.microsoft.com/office/powerpoint/2010/main" xmlns="" val="3290737544"/>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1C7E237-CDA4-4596-9C42-1997B5533E9E}" type="datetimeFigureOut">
              <a:rPr lang="en-US" smtClean="0"/>
              <a:pPr/>
              <a:t>01-Mar-15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EFA8A-9F3A-41F9-BD48-35839537F41A}" type="slidenum">
              <a:rPr lang="en-US" smtClean="0">
                <a:solidFill>
                  <a:srgbClr val="8CADAE">
                    <a:shade val="75000"/>
                  </a:srgbClr>
                </a:solidFill>
              </a:rPr>
              <a:pPr/>
              <a:t>‹#›</a:t>
            </a:fld>
            <a:endParaRPr lang="en-US">
              <a:solidFill>
                <a:srgbClr val="8CADAE">
                  <a:shade val="75000"/>
                </a:srgbClr>
              </a:solidFill>
            </a:endParaRPr>
          </a:p>
        </p:txBody>
      </p:sp>
    </p:spTree>
    <p:extLst>
      <p:ext uri="{BB962C8B-B14F-4D97-AF65-F5344CB8AC3E}">
        <p14:creationId xmlns:p14="http://schemas.microsoft.com/office/powerpoint/2010/main" xmlns="" val="249606394"/>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6915912" y="3009901"/>
            <a:ext cx="457200" cy="441325"/>
          </a:xfrm>
        </p:spPr>
        <p:txBody>
          <a:bodyPr/>
          <a:lstStyle/>
          <a:p>
            <a:fld id="{D01EFA8A-9F3A-41F9-BD48-35839537F41A}" type="slidenum">
              <a:rPr lang="en-US" smtClean="0">
                <a:solidFill>
                  <a:srgbClr val="8CADAE">
                    <a:shade val="75000"/>
                  </a:srgbClr>
                </a:solidFill>
              </a:rPr>
              <a:pPr/>
              <a:t>‹#›</a:t>
            </a:fld>
            <a:endParaRPr lang="en-US">
              <a:solidFill>
                <a:srgbClr val="8CADAE">
                  <a:shade val="75000"/>
                </a:srgbClr>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1C7E237-CDA4-4596-9C42-1997B5533E9E}" type="datetimeFigureOut">
              <a:rPr lang="en-US" smtClean="0"/>
              <a:pPr/>
              <a:t>01-Mar-15</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extLst>
      <p:ext uri="{BB962C8B-B14F-4D97-AF65-F5344CB8AC3E}">
        <p14:creationId xmlns:p14="http://schemas.microsoft.com/office/powerpoint/2010/main" xmlns="" val="306567371"/>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41375" y="192088"/>
            <a:ext cx="8134350" cy="58277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7092950" y="620395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894138" y="6181725"/>
            <a:ext cx="3136900" cy="447675"/>
          </a:xfrm>
        </p:spPr>
        <p:txBody>
          <a:bodyPr/>
          <a:lstStyle>
            <a:lvl1pPr>
              <a:defRPr/>
            </a:lvl1pPr>
          </a:lstStyle>
          <a:p>
            <a:endParaRPr lang="en-US"/>
          </a:p>
        </p:txBody>
      </p:sp>
      <p:sp>
        <p:nvSpPr>
          <p:cNvPr id="5" name="Slide Number Placeholder 4"/>
          <p:cNvSpPr>
            <a:spLocks noGrp="1"/>
          </p:cNvSpPr>
          <p:nvPr>
            <p:ph type="sldNum" sz="quarter" idx="12"/>
          </p:nvPr>
        </p:nvSpPr>
        <p:spPr>
          <a:xfrm>
            <a:off x="1182688" y="6215063"/>
            <a:ext cx="1295400" cy="457200"/>
          </a:xfrm>
        </p:spPr>
        <p:txBody>
          <a:bodyPr/>
          <a:lstStyle>
            <a:lvl1pPr>
              <a:defRPr/>
            </a:lvl1pPr>
          </a:lstStyle>
          <a:p>
            <a:fld id="{4E0F901B-FB50-49D9-B801-58722D6DDC35}" type="slidenum">
              <a:rPr lang="en-US">
                <a:solidFill>
                  <a:srgbClr val="8CADAE">
                    <a:shade val="75000"/>
                  </a:srgbClr>
                </a:solidFill>
              </a:rPr>
              <a:pPr/>
              <a:t>‹#›</a:t>
            </a:fld>
            <a:endParaRPr lang="en-US">
              <a:solidFill>
                <a:srgbClr val="8CADAE">
                  <a:shade val="75000"/>
                </a:srgbClr>
              </a:solidFill>
            </a:endParaRPr>
          </a:p>
        </p:txBody>
      </p:sp>
    </p:spTree>
    <p:extLst>
      <p:ext uri="{BB962C8B-B14F-4D97-AF65-F5344CB8AC3E}">
        <p14:creationId xmlns:p14="http://schemas.microsoft.com/office/powerpoint/2010/main" xmlns="" val="4390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9EA818-D312-4695-8633-52AF9FC2BE49}" type="datetime1">
              <a:rPr lang="en-US" smtClean="0">
                <a:solidFill>
                  <a:prstClr val="black">
                    <a:tint val="75000"/>
                  </a:prstClr>
                </a:solidFill>
              </a:rPr>
              <a:pPr/>
              <a:t>01-Mar-15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F324896-C0CE-4DFD-8BDA-EE98780FA8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939193699"/>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B55630-F306-4D18-A063-EDE237F90698}" type="datetime1">
              <a:rPr lang="en-US" smtClean="0">
                <a:solidFill>
                  <a:prstClr val="black">
                    <a:tint val="75000"/>
                  </a:prstClr>
                </a:solidFill>
              </a:rPr>
              <a:pPr/>
              <a:t>01-Mar-15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F324896-C0CE-4DFD-8BDA-EE98780FA8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612411326"/>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70C0"/>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34200" y="6324600"/>
            <a:ext cx="2133600" cy="365125"/>
          </a:xfrm>
        </p:spPr>
        <p:txBody>
          <a:bodyPr/>
          <a:lstStyle>
            <a:lvl1pPr>
              <a:defRPr>
                <a:solidFill>
                  <a:schemeClr val="bg1"/>
                </a:solidFill>
              </a:defRPr>
            </a:lvl1pPr>
          </a:lstStyle>
          <a:p>
            <a:fld id="{1F324896-C0CE-4DFD-8BDA-EE98780FA8A1}" type="slidenum">
              <a:rPr lang="en-US" smtClean="0">
                <a:solidFill>
                  <a:prstClr val="white"/>
                </a:solidFill>
              </a:rPr>
              <a:pPr/>
              <a:t>‹#›</a:t>
            </a:fld>
            <a:endParaRPr lang="en-US" dirty="0">
              <a:solidFill>
                <a:prstClr val="white"/>
              </a:solidFill>
            </a:endParaRPr>
          </a:p>
        </p:txBody>
      </p:sp>
      <p:sp>
        <p:nvSpPr>
          <p:cNvPr id="7" name="Rectangle 6"/>
          <p:cNvSpPr/>
          <p:nvPr userDrawn="1"/>
        </p:nvSpPr>
        <p:spPr>
          <a:xfrm>
            <a:off x="0" y="990600"/>
            <a:ext cx="9144000" cy="5333999"/>
          </a:xfrm>
          <a:prstGeom prst="rect">
            <a:avLst/>
          </a:prstGeom>
          <a:solidFill>
            <a:schemeClr val="bg1"/>
          </a:solidFill>
          <a:ln>
            <a:noFill/>
          </a:ln>
          <a:effectLst>
            <a:innerShdw blurRad="139700" dist="76200" dir="162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8" name="Straight Connector 7"/>
          <p:cNvCxnSpPr/>
          <p:nvPr userDrawn="1"/>
        </p:nvCxnSpPr>
        <p:spPr>
          <a:xfrm>
            <a:off x="0" y="6705600"/>
            <a:ext cx="9144000" cy="0"/>
          </a:xfrm>
          <a:prstGeom prst="line">
            <a:avLst/>
          </a:prstGeom>
          <a:ln w="38100">
            <a:solidFill>
              <a:schemeClr val="bg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152400"/>
            <a:ext cx="9144000" cy="0"/>
          </a:xfrm>
          <a:prstGeom prst="line">
            <a:avLst/>
          </a:prstGeom>
          <a:ln w="38100">
            <a:solidFill>
              <a:schemeClr val="bg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5502008" y="6357069"/>
            <a:ext cx="2642440" cy="276999"/>
          </a:xfrm>
          <a:prstGeom prst="rect">
            <a:avLst/>
          </a:prstGeom>
          <a:noFill/>
        </p:spPr>
        <p:txBody>
          <a:bodyPr wrap="square" rtlCol="0">
            <a:spAutoFit/>
          </a:bodyPr>
          <a:lstStyle/>
          <a:p>
            <a:pPr algn="r"/>
            <a:r>
              <a:rPr lang="en-US" sz="1200" dirty="0">
                <a:solidFill>
                  <a:prstClr val="white"/>
                </a:solidFill>
                <a:latin typeface="Century Gothic" pitchFamily="34" charset="0"/>
              </a:rPr>
              <a:t>Fairfax County Park Authority</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8071513" y="6109056"/>
            <a:ext cx="685800" cy="773024"/>
          </a:xfrm>
          <a:prstGeom prst="rect">
            <a:avLst/>
          </a:prstGeom>
        </p:spPr>
      </p:pic>
      <p:sp>
        <p:nvSpPr>
          <p:cNvPr id="11" name="Text Placeholder 15"/>
          <p:cNvSpPr>
            <a:spLocks noGrp="1"/>
          </p:cNvSpPr>
          <p:nvPr>
            <p:ph type="body" sz="quarter" idx="15" hasCustomPrompt="1"/>
          </p:nvPr>
        </p:nvSpPr>
        <p:spPr>
          <a:xfrm>
            <a:off x="152400" y="381000"/>
            <a:ext cx="8845550" cy="523875"/>
          </a:xfrm>
        </p:spPr>
        <p:txBody>
          <a:bodyPr>
            <a:noAutofit/>
          </a:bodyPr>
          <a:lstStyle>
            <a:lvl1pPr marL="0" indent="0">
              <a:buNone/>
              <a:defRPr sz="2800" cap="all" baseline="0">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lvl="0"/>
            <a:r>
              <a:rPr lang="en-US" dirty="0" smtClean="0"/>
              <a:t>Project Details</a:t>
            </a:r>
            <a:endParaRPr lang="en-US" dirty="0"/>
          </a:p>
        </p:txBody>
      </p:sp>
    </p:spTree>
    <p:extLst>
      <p:ext uri="{BB962C8B-B14F-4D97-AF65-F5344CB8AC3E}">
        <p14:creationId xmlns:p14="http://schemas.microsoft.com/office/powerpoint/2010/main" xmlns="" val="594344676"/>
      </p:ext>
    </p:extLst>
  </p:cSld>
  <p:clrMapOvr>
    <a:masterClrMapping/>
  </p:clrMapOvr>
  <p:transition spd="slow">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04E31D-71F6-4EF2-B065-4A276D343FBD}" type="datetime1">
              <a:rPr lang="en-US" smtClean="0">
                <a:solidFill>
                  <a:prstClr val="black">
                    <a:tint val="75000"/>
                  </a:prstClr>
                </a:solidFill>
              </a:rPr>
              <a:pPr/>
              <a:t>01-Mar-15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F324896-C0CE-4DFD-8BDA-EE98780FA8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447362518"/>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B4FFFA-58E6-44C3-9F5E-35D9CC111E0F}" type="datetime1">
              <a:rPr lang="en-US" smtClean="0">
                <a:solidFill>
                  <a:prstClr val="black">
                    <a:tint val="75000"/>
                  </a:prstClr>
                </a:solidFill>
              </a:rPr>
              <a:pPr/>
              <a:t>01-Mar-15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F324896-C0CE-4DFD-8BDA-EE98780FA8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865737291"/>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4000">
              <a:schemeClr val="bg2">
                <a:lumMod val="50000"/>
              </a:schemeClr>
            </a:gs>
            <a:gs pos="100000">
              <a:schemeClr val="bg2">
                <a:lumMod val="25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3F8DE-0B36-4AFD-80AE-4F344EF1D880}" type="datetime1">
              <a:rPr lang="en-US" smtClean="0">
                <a:solidFill>
                  <a:prstClr val="black">
                    <a:tint val="75000"/>
                  </a:prstClr>
                </a:solidFill>
              </a:rPr>
              <a:pPr/>
              <a:t>01-Mar-15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324896-C0CE-4DFD-8BDA-EE98780FA8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1583511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 id="2147483676" r:id="rId15"/>
    <p:sldLayoutId id="2147483677" r:id="rId16"/>
    <p:sldLayoutId id="2147483678" r:id="rId17"/>
  </p:sldLayoutIdLst>
  <p:transition spd="slow">
    <p:wipe dir="r"/>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4000">
              <a:schemeClr val="bg2">
                <a:lumMod val="50000"/>
              </a:schemeClr>
            </a:gs>
            <a:gs pos="100000">
              <a:schemeClr val="bg2">
                <a:lumMod val="25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3F8DE-0B36-4AFD-80AE-4F344EF1D880}" type="datetime1">
              <a:rPr lang="en-US" smtClean="0">
                <a:solidFill>
                  <a:prstClr val="black">
                    <a:tint val="75000"/>
                  </a:prstClr>
                </a:solidFill>
              </a:rPr>
              <a:pPr/>
              <a:t>01-Mar-15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324896-C0CE-4DFD-8BDA-EE98780FA8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87719580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transition spd="slow">
    <p:wipe dir="r"/>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71C7E237-CDA4-4596-9C42-1997B5533E9E}" type="datetimeFigureOut">
              <a:rPr lang="en-US" smtClean="0"/>
              <a:pPr/>
              <a:t>01-Mar-15</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D01EFA8A-9F3A-41F9-BD48-35839537F41A}" type="slidenum">
              <a:rPr lang="en-US" smtClean="0">
                <a:solidFill>
                  <a:srgbClr val="8CADAE">
                    <a:shade val="75000"/>
                  </a:srgbClr>
                </a:solidFill>
              </a:rPr>
              <a:pPr/>
              <a:t>‹#›</a:t>
            </a:fld>
            <a:endParaRPr lang="en-US">
              <a:solidFill>
                <a:srgbClr val="8CADAE">
                  <a:shade val="75000"/>
                </a:srgbClr>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extLst>
      <p:ext uri="{BB962C8B-B14F-4D97-AF65-F5344CB8AC3E}">
        <p14:creationId xmlns:p14="http://schemas.microsoft.com/office/powerpoint/2010/main" xmlns="" val="380898476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iming>
    <p:tnLst>
      <p:par>
        <p:cTn id="1" dur="indefinite" restart="never" nodeType="tmRoot"/>
      </p:par>
    </p:tnLst>
  </p:timing>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4.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7.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1.jpeg"/><Relationship Id="rId1" Type="http://schemas.openxmlformats.org/officeDocument/2006/relationships/slideLayout" Target="../slideLayouts/slideLayout3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7.xml"/><Relationship Id="rId1" Type="http://schemas.openxmlformats.org/officeDocument/2006/relationships/vmlDrawing" Target="../drawings/vmlDrawing1.v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7.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7.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image" Target="../media/image32.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3.jpeg"/><Relationship Id="rId1" Type="http://schemas.openxmlformats.org/officeDocument/2006/relationships/slideLayout" Target="../slideLayouts/slideLayout42.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7.xml"/><Relationship Id="rId1" Type="http://schemas.openxmlformats.org/officeDocument/2006/relationships/vmlDrawing" Target="../drawings/vmlDrawing2.v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1.jpeg"/><Relationship Id="rId2" Type="http://schemas.openxmlformats.org/officeDocument/2006/relationships/image" Target="../media/image39.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37.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4.png"/><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3"/>
          <p:cNvPicPr>
            <a:picLocks noChangeAspect="1"/>
          </p:cNvPicPr>
          <p:nvPr/>
        </p:nvPicPr>
        <p:blipFill>
          <a:blip r:embed="rId2" cstate="print">
            <a:extLst>
              <a:ext uri="{28A0092B-C50C-407E-A947-70E740481C1C}">
                <a14:useLocalDpi xmlns:a14="http://schemas.microsoft.com/office/drawing/2010/main" xmlns="" val="0"/>
              </a:ext>
            </a:extLst>
          </a:blip>
          <a:srcRect l="5140" r="5140"/>
          <a:stretch>
            <a:fillRect/>
          </a:stretch>
        </p:blipFill>
        <p:spPr>
          <a:xfrm>
            <a:off x="2323337" y="1143000"/>
            <a:ext cx="6662421" cy="4953000"/>
          </a:xfrm>
          <a:prstGeom prst="rect">
            <a:avLst/>
          </a:prstGeom>
        </p:spPr>
      </p:pic>
      <p:sp>
        <p:nvSpPr>
          <p:cNvPr id="2" name="Slide Number Placeholder 1"/>
          <p:cNvSpPr>
            <a:spLocks noGrp="1"/>
          </p:cNvSpPr>
          <p:nvPr>
            <p:ph type="sldNum" sz="quarter" idx="12"/>
          </p:nvPr>
        </p:nvSpPr>
        <p:spPr/>
        <p:txBody>
          <a:bodyPr/>
          <a:lstStyle/>
          <a:p>
            <a:fld id="{1F324896-C0CE-4DFD-8BDA-EE98780FA8A1}" type="slidenum">
              <a:rPr lang="en-US" smtClean="0">
                <a:solidFill>
                  <a:prstClr val="white"/>
                </a:solidFill>
              </a:rPr>
              <a:pPr/>
              <a:t>1</a:t>
            </a:fld>
            <a:endParaRPr lang="en-US" dirty="0">
              <a:solidFill>
                <a:prstClr val="white"/>
              </a:solidFill>
            </a:endParaRPr>
          </a:p>
        </p:txBody>
      </p:sp>
      <p:sp>
        <p:nvSpPr>
          <p:cNvPr id="3" name="Text Placeholder 2"/>
          <p:cNvSpPr>
            <a:spLocks noGrp="1"/>
          </p:cNvSpPr>
          <p:nvPr>
            <p:ph type="body" sz="quarter" idx="15"/>
          </p:nvPr>
        </p:nvSpPr>
        <p:spPr/>
        <p:txBody>
          <a:bodyPr/>
          <a:lstStyle/>
          <a:p>
            <a:r>
              <a:rPr lang="en-US" dirty="0" smtClean="0"/>
              <a:t>Agenda</a:t>
            </a:r>
            <a:endParaRPr lang="en-US" dirty="0"/>
          </a:p>
        </p:txBody>
      </p:sp>
      <p:graphicFrame>
        <p:nvGraphicFramePr>
          <p:cNvPr id="5" name="Diagram 4"/>
          <p:cNvGraphicFramePr/>
          <p:nvPr>
            <p:extLst>
              <p:ext uri="{D42A27DB-BD31-4B8C-83A1-F6EECF244321}">
                <p14:modId xmlns:p14="http://schemas.microsoft.com/office/powerpoint/2010/main" xmlns="" val="909081820"/>
              </p:ext>
            </p:extLst>
          </p:nvPr>
        </p:nvGraphicFramePr>
        <p:xfrm>
          <a:off x="152400" y="1113853"/>
          <a:ext cx="4267200" cy="52107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ubtitle 2"/>
          <p:cNvSpPr txBox="1">
            <a:spLocks/>
          </p:cNvSpPr>
          <p:nvPr/>
        </p:nvSpPr>
        <p:spPr>
          <a:xfrm>
            <a:off x="4610100" y="5461635"/>
            <a:ext cx="4648200" cy="619125"/>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2400" spc="300" dirty="0" smtClean="0">
                <a:solidFill>
                  <a:schemeClr val="bg1"/>
                </a:solidFill>
                <a:latin typeface="Century Gothic" panose="020B0502020202020204" pitchFamily="34" charset="0"/>
              </a:rPr>
              <a:t>Poplar Ford Park</a:t>
            </a:r>
          </a:p>
          <a:p>
            <a:endParaRPr lang="en-US" sz="2000" spc="300" dirty="0" smtClean="0">
              <a:solidFill>
                <a:schemeClr val="bg1"/>
              </a:solidFill>
              <a:latin typeface="Century Gothic" panose="020B0502020202020204" pitchFamily="34" charset="0"/>
            </a:endParaRPr>
          </a:p>
        </p:txBody>
      </p:sp>
    </p:spTree>
    <p:extLst>
      <p:ext uri="{BB962C8B-B14F-4D97-AF65-F5344CB8AC3E}">
        <p14:creationId xmlns:p14="http://schemas.microsoft.com/office/powerpoint/2010/main" xmlns="" val="3027539564"/>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324896-C0CE-4DFD-8BDA-EE98780FA8A1}" type="slidenum">
              <a:rPr lang="en-US" smtClean="0">
                <a:solidFill>
                  <a:prstClr val="white"/>
                </a:solidFill>
              </a:rPr>
              <a:pPr/>
              <a:t>10</a:t>
            </a:fld>
            <a:endParaRPr lang="en-US" dirty="0">
              <a:solidFill>
                <a:prstClr val="white"/>
              </a:solidFill>
            </a:endParaRPr>
          </a:p>
        </p:txBody>
      </p:sp>
      <p:sp>
        <p:nvSpPr>
          <p:cNvPr id="3" name="Text Placeholder 2"/>
          <p:cNvSpPr>
            <a:spLocks noGrp="1"/>
          </p:cNvSpPr>
          <p:nvPr>
            <p:ph type="body" sz="quarter" idx="15"/>
          </p:nvPr>
        </p:nvSpPr>
        <p:spPr/>
        <p:txBody>
          <a:bodyPr/>
          <a:lstStyle/>
          <a:p>
            <a:r>
              <a:rPr lang="en-US" dirty="0" smtClean="0"/>
              <a:t>Recent sully park improvements</a:t>
            </a:r>
            <a:endParaRPr lang="en-US" dirty="0"/>
          </a:p>
        </p:txBody>
      </p:sp>
      <p:pic>
        <p:nvPicPr>
          <p:cNvPr id="4" name="Picture 3" descr="P:\Parks\EC Lawrence\Projects\Synthetic Turf Fields Replacement &amp; Conversion 2013\03-Construction\07-Construction\Progress Photos\01-17-14\DSC04718.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838200" y="1158319"/>
            <a:ext cx="2895600" cy="21717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38200" y="3392864"/>
            <a:ext cx="2867240" cy="286724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886200" y="2362200"/>
            <a:ext cx="4457815" cy="2585450"/>
          </a:xfrm>
          <a:prstGeom prst="rect">
            <a:avLst/>
          </a:prstGeom>
        </p:spPr>
      </p:pic>
    </p:spTree>
    <p:extLst>
      <p:ext uri="{BB962C8B-B14F-4D97-AF65-F5344CB8AC3E}">
        <p14:creationId xmlns:p14="http://schemas.microsoft.com/office/powerpoint/2010/main" xmlns="" val="3371657662"/>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219868" y="318938"/>
            <a:ext cx="870426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fontAlgn="auto">
              <a:spcBef>
                <a:spcPts val="0"/>
              </a:spcBef>
              <a:spcAft>
                <a:spcPts val="0"/>
              </a:spcAft>
            </a:pPr>
            <a:r>
              <a:rPr lang="en-US" sz="1800" b="1" dirty="0" smtClean="0">
                <a:solidFill>
                  <a:srgbClr val="000000"/>
                </a:solidFill>
                <a:latin typeface="Arial" charset="0"/>
              </a:rPr>
              <a:t>ELANOR C. LAWRENCE PARK – PROJECT </a:t>
            </a:r>
            <a:r>
              <a:rPr lang="en-US" sz="1800" b="1" dirty="0">
                <a:solidFill>
                  <a:srgbClr val="000000"/>
                </a:solidFill>
                <a:latin typeface="Arial" charset="0"/>
              </a:rPr>
              <a:t>COMPLETION REPORT</a:t>
            </a:r>
            <a:endParaRPr lang="en-US" sz="1800" dirty="0">
              <a:solidFill>
                <a:srgbClr val="000000"/>
              </a:solidFill>
            </a:endParaRPr>
          </a:p>
        </p:txBody>
      </p:sp>
      <p:sp>
        <p:nvSpPr>
          <p:cNvPr id="52228" name="Text Box 4"/>
          <p:cNvSpPr txBox="1">
            <a:spLocks noChangeArrowheads="1"/>
          </p:cNvSpPr>
          <p:nvPr/>
        </p:nvSpPr>
        <p:spPr bwMode="auto">
          <a:xfrm>
            <a:off x="212725" y="5984875"/>
            <a:ext cx="18415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fontAlgn="auto">
              <a:spcBef>
                <a:spcPts val="0"/>
              </a:spcBef>
              <a:spcAft>
                <a:spcPts val="0"/>
              </a:spcAft>
            </a:pPr>
            <a:endParaRPr lang="en-US" dirty="0">
              <a:solidFill>
                <a:srgbClr val="000000"/>
              </a:solidFill>
            </a:endParaRPr>
          </a:p>
          <a:p>
            <a:pPr fontAlgn="auto">
              <a:spcBef>
                <a:spcPts val="0"/>
              </a:spcBef>
              <a:spcAft>
                <a:spcPts val="0"/>
              </a:spcAft>
            </a:pPr>
            <a:endParaRPr lang="en-US" dirty="0">
              <a:solidFill>
                <a:srgbClr val="000000"/>
              </a:solidFill>
            </a:endParaRPr>
          </a:p>
        </p:txBody>
      </p:sp>
      <p:sp>
        <p:nvSpPr>
          <p:cNvPr id="52229" name="Text Box 5"/>
          <p:cNvSpPr txBox="1">
            <a:spLocks noChangeArrowheads="1"/>
          </p:cNvSpPr>
          <p:nvPr/>
        </p:nvSpPr>
        <p:spPr bwMode="auto">
          <a:xfrm>
            <a:off x="6934200" y="6472238"/>
            <a:ext cx="1693863" cy="21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fontAlgn="auto">
              <a:spcBef>
                <a:spcPts val="0"/>
              </a:spcBef>
              <a:spcAft>
                <a:spcPts val="0"/>
              </a:spcAft>
            </a:pPr>
            <a:r>
              <a:rPr lang="en-US" sz="800" dirty="0">
                <a:solidFill>
                  <a:srgbClr val="000000"/>
                </a:solidFill>
                <a:latin typeface="Arial" charset="0"/>
              </a:rPr>
              <a:t>Planning &amp; Development Division</a:t>
            </a:r>
          </a:p>
        </p:txBody>
      </p:sp>
      <p:sp>
        <p:nvSpPr>
          <p:cNvPr id="52230" name="Text Box 6"/>
          <p:cNvSpPr txBox="1">
            <a:spLocks noChangeArrowheads="1"/>
          </p:cNvSpPr>
          <p:nvPr/>
        </p:nvSpPr>
        <p:spPr bwMode="auto">
          <a:xfrm>
            <a:off x="548524" y="2910493"/>
            <a:ext cx="8046951"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fontAlgn="auto">
              <a:spcBef>
                <a:spcPts val="0"/>
              </a:spcBef>
              <a:spcAft>
                <a:spcPts val="0"/>
              </a:spcAft>
            </a:pPr>
            <a:r>
              <a:rPr lang="en-US" sz="1600" b="1" dirty="0" smtClean="0">
                <a:solidFill>
                  <a:srgbClr val="000000"/>
                </a:solidFill>
                <a:latin typeface="Arial" charset="0"/>
              </a:rPr>
              <a:t>SYNTHETIC TURF FIELD 2 REPLACEMENT</a:t>
            </a:r>
            <a:endParaRPr lang="en-US" sz="1600" b="1" dirty="0">
              <a:solidFill>
                <a:srgbClr val="000000"/>
              </a:solidFill>
              <a:latin typeface="Arial" charset="0"/>
            </a:endParaRPr>
          </a:p>
          <a:p>
            <a:pPr fontAlgn="auto">
              <a:spcBef>
                <a:spcPts val="600"/>
              </a:spcBef>
              <a:spcAft>
                <a:spcPts val="0"/>
              </a:spcAft>
            </a:pPr>
            <a:r>
              <a:rPr lang="en-US" sz="1200" dirty="0" smtClean="0">
                <a:latin typeface="Arial" panose="020B0604020202020204" pitchFamily="34" charset="0"/>
                <a:cs typeface="Arial" panose="020B0604020202020204" pitchFamily="34" charset="0"/>
              </a:rPr>
              <a:t>The original synthetic turf was installed in 2004 with a warranted life expectancy of eight years.  Due to the worn condition of the turf, maintenance of  the field’s shock absorbency was not meeting required current standards.  New synthetic turf and infill was installed over the existing gravel base and drainage system.</a:t>
            </a:r>
            <a:endParaRPr lang="en-US" sz="1200" dirty="0" smtClean="0">
              <a:solidFill>
                <a:srgbClr val="000000"/>
              </a:solidFill>
              <a:latin typeface="Arial" pitchFamily="34" charset="0"/>
              <a:cs typeface="Arial" pitchFamily="34" charset="0"/>
            </a:endParaRPr>
          </a:p>
        </p:txBody>
      </p:sp>
      <p:sp>
        <p:nvSpPr>
          <p:cNvPr id="52231" name="Rectangle 7"/>
          <p:cNvSpPr>
            <a:spLocks noChangeArrowheads="1"/>
          </p:cNvSpPr>
          <p:nvPr/>
        </p:nvSpPr>
        <p:spPr bwMode="auto">
          <a:xfrm>
            <a:off x="152400" y="114300"/>
            <a:ext cx="8839200" cy="6619875"/>
          </a:xfrm>
          <a:prstGeom prst="rect">
            <a:avLst/>
          </a:prstGeom>
          <a:noFill/>
          <a:ln w="57150" cmpd="thickThin">
            <a:solidFill>
              <a:srgbClr val="008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auto">
              <a:spcBef>
                <a:spcPts val="0"/>
              </a:spcBef>
              <a:spcAft>
                <a:spcPts val="0"/>
              </a:spcAft>
            </a:pPr>
            <a:endParaRPr lang="en-US" sz="1800" dirty="0">
              <a:solidFill>
                <a:srgbClr val="000000"/>
              </a:solidFill>
              <a:latin typeface="Arial" charset="0"/>
            </a:endParaRPr>
          </a:p>
        </p:txBody>
      </p:sp>
      <p:sp>
        <p:nvSpPr>
          <p:cNvPr id="52232" name="Text Box 8"/>
          <p:cNvSpPr txBox="1">
            <a:spLocks noChangeArrowheads="1"/>
          </p:cNvSpPr>
          <p:nvPr/>
        </p:nvSpPr>
        <p:spPr bwMode="auto">
          <a:xfrm>
            <a:off x="297655" y="6148674"/>
            <a:ext cx="8534400" cy="276999"/>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fontAlgn="auto">
              <a:spcBef>
                <a:spcPts val="0"/>
              </a:spcBef>
              <a:spcAft>
                <a:spcPts val="0"/>
              </a:spcAft>
            </a:pPr>
            <a:r>
              <a:rPr lang="en-US" sz="1200" b="1" dirty="0">
                <a:solidFill>
                  <a:srgbClr val="000000"/>
                </a:solidFill>
                <a:latin typeface="Arial" charset="0"/>
              </a:rPr>
              <a:t>Summary: </a:t>
            </a:r>
            <a:r>
              <a:rPr lang="en-US" sz="1200" b="1" dirty="0" smtClean="0">
                <a:solidFill>
                  <a:srgbClr val="000000"/>
                </a:solidFill>
                <a:latin typeface="Arial" charset="0"/>
              </a:rPr>
              <a:t> </a:t>
            </a:r>
            <a:r>
              <a:rPr lang="en-US" sz="1200" dirty="0" smtClean="0">
                <a:solidFill>
                  <a:srgbClr val="000000"/>
                </a:solidFill>
                <a:latin typeface="Arial" charset="0"/>
              </a:rPr>
              <a:t>General County </a:t>
            </a:r>
            <a:r>
              <a:rPr lang="en-US" sz="1200" smtClean="0">
                <a:solidFill>
                  <a:srgbClr val="000000"/>
                </a:solidFill>
                <a:latin typeface="Arial" charset="0"/>
              </a:rPr>
              <a:t>turf replacement </a:t>
            </a:r>
            <a:r>
              <a:rPr lang="en-US" sz="1200" dirty="0" smtClean="0">
                <a:solidFill>
                  <a:srgbClr val="000000"/>
                </a:solidFill>
                <a:latin typeface="Arial" charset="0"/>
              </a:rPr>
              <a:t>funding </a:t>
            </a:r>
            <a:r>
              <a:rPr lang="en-US" sz="1200" dirty="0">
                <a:solidFill>
                  <a:srgbClr val="000000"/>
                </a:solidFill>
                <a:latin typeface="Arial" charset="0"/>
              </a:rPr>
              <a:t>was used to complete </a:t>
            </a:r>
            <a:r>
              <a:rPr lang="en-US" sz="1200" dirty="0" smtClean="0">
                <a:solidFill>
                  <a:srgbClr val="000000"/>
                </a:solidFill>
                <a:latin typeface="Arial" charset="0"/>
              </a:rPr>
              <a:t>this project</a:t>
            </a:r>
            <a:endParaRPr lang="en-US" sz="1200" dirty="0">
              <a:solidFill>
                <a:srgbClr val="000000"/>
              </a:solidFill>
              <a:latin typeface="Arial" charset="0"/>
            </a:endParaRPr>
          </a:p>
        </p:txBody>
      </p:sp>
      <p:sp>
        <p:nvSpPr>
          <p:cNvPr id="11" name="Text Box 3"/>
          <p:cNvSpPr txBox="1">
            <a:spLocks noChangeArrowheads="1"/>
          </p:cNvSpPr>
          <p:nvPr/>
        </p:nvSpPr>
        <p:spPr bwMode="auto">
          <a:xfrm>
            <a:off x="297655" y="3935261"/>
            <a:ext cx="8534400" cy="2108269"/>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fontAlgn="auto">
              <a:spcBef>
                <a:spcPts val="0"/>
              </a:spcBef>
              <a:spcAft>
                <a:spcPts val="0"/>
              </a:spcAft>
            </a:pPr>
            <a:r>
              <a:rPr lang="en-US" sz="1400" b="1" dirty="0" smtClean="0">
                <a:solidFill>
                  <a:srgbClr val="000000"/>
                </a:solidFill>
                <a:latin typeface="Arial" charset="0"/>
              </a:rPr>
              <a:t>Scope Estimate	  Project Cost                    Scheduled Completion                  Actual Completion</a:t>
            </a:r>
          </a:p>
          <a:p>
            <a:pPr fontAlgn="auto">
              <a:spcBef>
                <a:spcPts val="0"/>
              </a:spcBef>
              <a:spcAft>
                <a:spcPts val="0"/>
              </a:spcAft>
            </a:pPr>
            <a:r>
              <a:rPr lang="en-US" sz="1400" dirty="0" smtClean="0">
                <a:solidFill>
                  <a:srgbClr val="000000"/>
                </a:solidFill>
                <a:latin typeface="Arial" charset="0"/>
              </a:rPr>
              <a:t>     $453,166     	      $453,166	</a:t>
            </a:r>
            <a:r>
              <a:rPr lang="en-US" sz="1400" dirty="0">
                <a:solidFill>
                  <a:srgbClr val="000000"/>
                </a:solidFill>
                <a:latin typeface="Arial" charset="0"/>
              </a:rPr>
              <a:t> </a:t>
            </a:r>
            <a:r>
              <a:rPr lang="en-US" sz="1400" dirty="0" smtClean="0">
                <a:solidFill>
                  <a:srgbClr val="000000"/>
                </a:solidFill>
                <a:latin typeface="Arial" charset="0"/>
              </a:rPr>
              <a:t>           December 2013	           December 2013</a:t>
            </a:r>
            <a:r>
              <a:rPr lang="en-US" sz="1400" b="1" dirty="0" smtClean="0">
                <a:solidFill>
                  <a:srgbClr val="000000"/>
                </a:solidFill>
                <a:latin typeface="Arial" charset="0"/>
              </a:rPr>
              <a:t>		                               		</a:t>
            </a:r>
          </a:p>
          <a:p>
            <a:pPr fontAlgn="auto">
              <a:spcBef>
                <a:spcPts val="0"/>
              </a:spcBef>
              <a:spcAft>
                <a:spcPts val="0"/>
              </a:spcAft>
            </a:pPr>
            <a:r>
              <a:rPr lang="en-US" sz="1400" b="1" dirty="0" smtClean="0">
                <a:solidFill>
                  <a:srgbClr val="000000"/>
                </a:solidFill>
                <a:latin typeface="Arial" charset="0"/>
              </a:rPr>
              <a:t>		</a:t>
            </a:r>
            <a:r>
              <a:rPr lang="en-US" sz="1400" b="1" dirty="0">
                <a:solidFill>
                  <a:srgbClr val="000000"/>
                </a:solidFill>
                <a:latin typeface="Arial" charset="0"/>
              </a:rPr>
              <a:t>	</a:t>
            </a:r>
            <a:r>
              <a:rPr lang="en-US" sz="1400" b="1" dirty="0" smtClean="0">
                <a:solidFill>
                  <a:srgbClr val="000000"/>
                </a:solidFill>
                <a:latin typeface="Arial" charset="0"/>
              </a:rPr>
              <a:t>             </a:t>
            </a:r>
            <a:r>
              <a:rPr lang="en-US" sz="1400" b="1" u="sng" dirty="0" smtClean="0">
                <a:solidFill>
                  <a:srgbClr val="000000"/>
                </a:solidFill>
                <a:latin typeface="Arial" charset="0"/>
              </a:rPr>
              <a:t>Project Manager</a:t>
            </a:r>
            <a:r>
              <a:rPr lang="en-US" sz="1400" b="1" dirty="0" smtClean="0">
                <a:solidFill>
                  <a:srgbClr val="000000"/>
                </a:solidFill>
                <a:latin typeface="Arial" charset="0"/>
              </a:rPr>
              <a:t>		</a:t>
            </a:r>
          </a:p>
          <a:p>
            <a:pPr fontAlgn="auto">
              <a:spcBef>
                <a:spcPts val="0"/>
              </a:spcBef>
              <a:spcAft>
                <a:spcPts val="0"/>
              </a:spcAft>
            </a:pPr>
            <a:r>
              <a:rPr lang="en-US" sz="1400" dirty="0" smtClean="0">
                <a:solidFill>
                  <a:srgbClr val="000000"/>
                </a:solidFill>
                <a:latin typeface="Arial" charset="0"/>
              </a:rPr>
              <a:t>               			           Charles Mends-</a:t>
            </a:r>
            <a:r>
              <a:rPr lang="en-US" sz="1400" dirty="0">
                <a:solidFill>
                  <a:srgbClr val="000000"/>
                </a:solidFill>
                <a:latin typeface="Arial" charset="0"/>
              </a:rPr>
              <a:t>C</a:t>
            </a:r>
            <a:r>
              <a:rPr lang="en-US" sz="1400" dirty="0" smtClean="0">
                <a:solidFill>
                  <a:srgbClr val="000000"/>
                </a:solidFill>
                <a:latin typeface="Arial" charset="0"/>
              </a:rPr>
              <a:t>ole</a:t>
            </a:r>
          </a:p>
          <a:p>
            <a:pPr>
              <a:spcBef>
                <a:spcPts val="600"/>
              </a:spcBef>
            </a:pPr>
            <a:r>
              <a:rPr lang="en-US" sz="1400" dirty="0"/>
              <a:t>	</a:t>
            </a:r>
            <a:r>
              <a:rPr lang="en-US" sz="1400" dirty="0" smtClean="0"/>
              <a:t>           </a:t>
            </a:r>
            <a:r>
              <a:rPr lang="en-US" sz="1400" b="1" u="sng" dirty="0" smtClean="0">
                <a:latin typeface="Arial" panose="020B0604020202020204" pitchFamily="34" charset="0"/>
                <a:cs typeface="Arial" panose="020B0604020202020204" pitchFamily="34" charset="0"/>
              </a:rPr>
              <a:t>Designer</a:t>
            </a:r>
            <a:r>
              <a:rPr lang="en-US" sz="1400" b="1" dirty="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			</a:t>
            </a:r>
            <a:r>
              <a:rPr lang="en-US" sz="1400" b="1" u="sng" dirty="0" smtClean="0">
                <a:latin typeface="Arial" panose="020B0604020202020204" pitchFamily="34" charset="0"/>
                <a:cs typeface="Arial" panose="020B0604020202020204" pitchFamily="34" charset="0"/>
              </a:rPr>
              <a:t>Contractor</a:t>
            </a:r>
            <a:endParaRPr lang="en-US" sz="1400" b="1" u="sng"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        Burgess &amp; Niple			                 </a:t>
            </a:r>
            <a:r>
              <a:rPr lang="en-US" sz="1400" dirty="0" err="1" smtClean="0">
                <a:latin typeface="Arial" panose="020B0604020202020204" pitchFamily="34" charset="0"/>
                <a:cs typeface="Arial" panose="020B0604020202020204" pitchFamily="34" charset="0"/>
              </a:rPr>
              <a:t>FieldTurf</a:t>
            </a:r>
            <a:r>
              <a:rPr lang="en-US" sz="1400" dirty="0" smtClean="0">
                <a:latin typeface="Arial" panose="020B0604020202020204" pitchFamily="34" charset="0"/>
                <a:cs typeface="Arial" panose="020B0604020202020204" pitchFamily="34" charset="0"/>
              </a:rPr>
              <a:t> USA</a:t>
            </a:r>
          </a:p>
          <a:p>
            <a:endParaRPr lang="en-US" sz="1400" dirty="0" smtClean="0">
              <a:solidFill>
                <a:srgbClr val="FF0000"/>
              </a:solidFill>
              <a:latin typeface="Arial" panose="020B0604020202020204" pitchFamily="34" charset="0"/>
              <a:cs typeface="Arial" panose="020B0604020202020204" pitchFamily="34" charset="0"/>
            </a:endParaRPr>
          </a:p>
          <a:p>
            <a:r>
              <a:rPr lang="en-US" sz="1400" dirty="0" smtClean="0">
                <a:solidFill>
                  <a:srgbClr val="000000"/>
                </a:solidFill>
                <a:latin typeface="Arial" charset="0"/>
              </a:rPr>
              <a:t>          	</a:t>
            </a:r>
            <a:r>
              <a:rPr lang="en-US" sz="1200" dirty="0" smtClean="0">
                <a:solidFill>
                  <a:srgbClr val="000000"/>
                </a:solidFill>
                <a:latin typeface="Arial" charset="0"/>
              </a:rPr>
              <a:t>Supervisory District: Sully	                                  Park Authority Board Member: Harold Strickland</a:t>
            </a:r>
            <a:endParaRPr lang="en-US" sz="1200" dirty="0">
              <a:solidFill>
                <a:srgbClr val="000000"/>
              </a:solidFill>
              <a:latin typeface="Arial" charset="0"/>
            </a:endParaRPr>
          </a:p>
        </p:txBody>
      </p:sp>
      <p:pic>
        <p:nvPicPr>
          <p:cNvPr id="3074" name="Picture 2" descr="P:\Parks\EC Lawrence\Projects\Synthetic Turf Fields Replacement &amp; Conversion 2013\03-Construction\07-Construction\Progress Photos\01-17-14\DSC04712.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324925" y="727908"/>
            <a:ext cx="2737589" cy="2053191"/>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P:\Parks\EC Lawrence\Projects\Synthetic Turf Fields Replacement &amp; Conversion 2013\03-Construction\07-Construction\Progress Photos\01-17-14\DSC04722.JPG"/>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6026849" y="727908"/>
            <a:ext cx="2737588" cy="2053191"/>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P:\Parks\EC Lawrence\Projects\Synthetic Turf Fields Replacement &amp; Conversion 2013\03-Construction\07-Construction\Progress Photos\01-17-14\DSC04721.JPG"/>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3178767" y="727908"/>
            <a:ext cx="2737586" cy="205319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41181768"/>
      </p:ext>
    </p:extLst>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219868" y="318938"/>
            <a:ext cx="870426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fontAlgn="auto">
              <a:spcBef>
                <a:spcPts val="0"/>
              </a:spcBef>
              <a:spcAft>
                <a:spcPts val="0"/>
              </a:spcAft>
            </a:pPr>
            <a:r>
              <a:rPr lang="en-US" sz="1800" b="1" dirty="0" smtClean="0">
                <a:solidFill>
                  <a:srgbClr val="000000"/>
                </a:solidFill>
                <a:latin typeface="Arial" charset="0"/>
              </a:rPr>
              <a:t>ELANOR C. LAWRENCE PARK – PROJECT </a:t>
            </a:r>
            <a:r>
              <a:rPr lang="en-US" sz="1800" b="1" dirty="0">
                <a:solidFill>
                  <a:srgbClr val="000000"/>
                </a:solidFill>
                <a:latin typeface="Arial" charset="0"/>
              </a:rPr>
              <a:t>COMPLETION REPORT</a:t>
            </a:r>
            <a:endParaRPr lang="en-US" sz="1800" dirty="0">
              <a:solidFill>
                <a:srgbClr val="000000"/>
              </a:solidFill>
            </a:endParaRPr>
          </a:p>
        </p:txBody>
      </p:sp>
      <p:sp>
        <p:nvSpPr>
          <p:cNvPr id="52228" name="Text Box 4"/>
          <p:cNvSpPr txBox="1">
            <a:spLocks noChangeArrowheads="1"/>
          </p:cNvSpPr>
          <p:nvPr/>
        </p:nvSpPr>
        <p:spPr bwMode="auto">
          <a:xfrm>
            <a:off x="212725" y="5984875"/>
            <a:ext cx="18415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fontAlgn="auto">
              <a:spcBef>
                <a:spcPts val="0"/>
              </a:spcBef>
              <a:spcAft>
                <a:spcPts val="0"/>
              </a:spcAft>
            </a:pPr>
            <a:endParaRPr lang="en-US" dirty="0">
              <a:solidFill>
                <a:srgbClr val="000000"/>
              </a:solidFill>
            </a:endParaRPr>
          </a:p>
          <a:p>
            <a:pPr fontAlgn="auto">
              <a:spcBef>
                <a:spcPts val="0"/>
              </a:spcBef>
              <a:spcAft>
                <a:spcPts val="0"/>
              </a:spcAft>
            </a:pPr>
            <a:endParaRPr lang="en-US" dirty="0">
              <a:solidFill>
                <a:srgbClr val="000000"/>
              </a:solidFill>
            </a:endParaRPr>
          </a:p>
        </p:txBody>
      </p:sp>
      <p:sp>
        <p:nvSpPr>
          <p:cNvPr id="52229" name="Text Box 5"/>
          <p:cNvSpPr txBox="1">
            <a:spLocks noChangeArrowheads="1"/>
          </p:cNvSpPr>
          <p:nvPr/>
        </p:nvSpPr>
        <p:spPr bwMode="auto">
          <a:xfrm>
            <a:off x="6934200" y="6472238"/>
            <a:ext cx="1693863" cy="21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fontAlgn="auto">
              <a:spcBef>
                <a:spcPts val="0"/>
              </a:spcBef>
              <a:spcAft>
                <a:spcPts val="0"/>
              </a:spcAft>
            </a:pPr>
            <a:r>
              <a:rPr lang="en-US" sz="800" dirty="0">
                <a:solidFill>
                  <a:srgbClr val="000000"/>
                </a:solidFill>
                <a:latin typeface="Arial" charset="0"/>
              </a:rPr>
              <a:t>Planning &amp; Development Division</a:t>
            </a:r>
          </a:p>
        </p:txBody>
      </p:sp>
      <p:sp>
        <p:nvSpPr>
          <p:cNvPr id="52230" name="Text Box 6"/>
          <p:cNvSpPr txBox="1">
            <a:spLocks noChangeArrowheads="1"/>
          </p:cNvSpPr>
          <p:nvPr/>
        </p:nvSpPr>
        <p:spPr bwMode="auto">
          <a:xfrm>
            <a:off x="548524" y="2910493"/>
            <a:ext cx="8046951"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fontAlgn="auto">
              <a:spcBef>
                <a:spcPts val="0"/>
              </a:spcBef>
              <a:spcAft>
                <a:spcPts val="600"/>
              </a:spcAft>
            </a:pPr>
            <a:r>
              <a:rPr lang="en-US" sz="1600" b="1" dirty="0" smtClean="0">
                <a:solidFill>
                  <a:srgbClr val="000000"/>
                </a:solidFill>
                <a:latin typeface="Arial" charset="0"/>
              </a:rPr>
              <a:t>SYNTHETIC TURF FIELD 3 CONVERSION</a:t>
            </a:r>
          </a:p>
          <a:p>
            <a:pPr fontAlgn="auto">
              <a:spcBef>
                <a:spcPts val="0"/>
              </a:spcBef>
              <a:spcAft>
                <a:spcPts val="0"/>
              </a:spcAft>
            </a:pPr>
            <a:r>
              <a:rPr lang="en-US" sz="1200" dirty="0" smtClean="0">
                <a:latin typeface="Arial" panose="020B0604020202020204" pitchFamily="34" charset="0"/>
                <a:cs typeface="Arial" panose="020B0604020202020204" pitchFamily="34" charset="0"/>
              </a:rPr>
              <a:t>Field </a:t>
            </a:r>
            <a:r>
              <a:rPr lang="en-US" sz="1200" dirty="0">
                <a:latin typeface="Arial" panose="020B0604020202020204" pitchFamily="34" charset="0"/>
                <a:cs typeface="Arial" panose="020B0604020202020204" pitchFamily="34" charset="0"/>
              </a:rPr>
              <a:t>#3 was </a:t>
            </a:r>
            <a:r>
              <a:rPr lang="en-US" sz="1200" dirty="0" smtClean="0">
                <a:latin typeface="Arial" panose="020B0604020202020204" pitchFamily="34" charset="0"/>
                <a:cs typeface="Arial" panose="020B0604020202020204" pitchFamily="34" charset="0"/>
              </a:rPr>
              <a:t>converted from an existing natural surface field to a 210’ x 360’ synthetic turf field, meeting </a:t>
            </a:r>
            <a:r>
              <a:rPr lang="en-US" sz="1200" dirty="0">
                <a:latin typeface="Arial" panose="020B0604020202020204" pitchFamily="34" charset="0"/>
                <a:cs typeface="Arial" panose="020B0604020202020204" pitchFamily="34" charset="0"/>
              </a:rPr>
              <a:t>all general guidelines and standards established under the synthetic turf program</a:t>
            </a:r>
            <a:r>
              <a:rPr lang="en-US" sz="1200" dirty="0" smtClean="0">
                <a:latin typeface="Arial" panose="020B0604020202020204" pitchFamily="34" charset="0"/>
                <a:cs typeface="Arial" panose="020B0604020202020204" pitchFamily="34" charset="0"/>
              </a:rPr>
              <a:t>.</a:t>
            </a:r>
            <a:endParaRPr lang="en-US" sz="1200" dirty="0" smtClean="0">
              <a:solidFill>
                <a:srgbClr val="000000"/>
              </a:solidFill>
              <a:latin typeface="Arial" pitchFamily="34" charset="0"/>
              <a:cs typeface="Arial" pitchFamily="34" charset="0"/>
            </a:endParaRPr>
          </a:p>
        </p:txBody>
      </p:sp>
      <p:sp>
        <p:nvSpPr>
          <p:cNvPr id="52231" name="Rectangle 7"/>
          <p:cNvSpPr>
            <a:spLocks noChangeArrowheads="1"/>
          </p:cNvSpPr>
          <p:nvPr/>
        </p:nvSpPr>
        <p:spPr bwMode="auto">
          <a:xfrm>
            <a:off x="152400" y="114300"/>
            <a:ext cx="8839200" cy="6619875"/>
          </a:xfrm>
          <a:prstGeom prst="rect">
            <a:avLst/>
          </a:prstGeom>
          <a:noFill/>
          <a:ln w="57150" cmpd="thickThin">
            <a:solidFill>
              <a:srgbClr val="008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auto">
              <a:spcBef>
                <a:spcPts val="0"/>
              </a:spcBef>
              <a:spcAft>
                <a:spcPts val="0"/>
              </a:spcAft>
            </a:pPr>
            <a:endParaRPr lang="en-US" sz="1800" dirty="0">
              <a:solidFill>
                <a:srgbClr val="000000"/>
              </a:solidFill>
              <a:latin typeface="Arial" charset="0"/>
            </a:endParaRPr>
          </a:p>
        </p:txBody>
      </p:sp>
      <p:sp>
        <p:nvSpPr>
          <p:cNvPr id="52232" name="Text Box 8"/>
          <p:cNvSpPr txBox="1">
            <a:spLocks noChangeArrowheads="1"/>
          </p:cNvSpPr>
          <p:nvPr/>
        </p:nvSpPr>
        <p:spPr bwMode="auto">
          <a:xfrm>
            <a:off x="297655" y="6148674"/>
            <a:ext cx="8534400" cy="276999"/>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fontAlgn="auto">
              <a:spcBef>
                <a:spcPts val="0"/>
              </a:spcBef>
              <a:spcAft>
                <a:spcPts val="0"/>
              </a:spcAft>
            </a:pPr>
            <a:r>
              <a:rPr lang="en-US" sz="1200" b="1" dirty="0">
                <a:solidFill>
                  <a:srgbClr val="000000"/>
                </a:solidFill>
                <a:latin typeface="Arial" charset="0"/>
              </a:rPr>
              <a:t>Summary: </a:t>
            </a:r>
            <a:r>
              <a:rPr lang="en-US" sz="1200" dirty="0" smtClean="0">
                <a:solidFill>
                  <a:srgbClr val="000000"/>
                </a:solidFill>
                <a:latin typeface="Arial" charset="0"/>
              </a:rPr>
              <a:t>2012 </a:t>
            </a:r>
            <a:r>
              <a:rPr lang="en-US" sz="1200" dirty="0">
                <a:solidFill>
                  <a:srgbClr val="000000"/>
                </a:solidFill>
                <a:latin typeface="Arial" charset="0"/>
              </a:rPr>
              <a:t>Park Bond </a:t>
            </a:r>
            <a:r>
              <a:rPr lang="en-US" sz="1200" dirty="0" smtClean="0">
                <a:solidFill>
                  <a:srgbClr val="000000"/>
                </a:solidFill>
                <a:latin typeface="Arial" charset="0"/>
              </a:rPr>
              <a:t>funding </a:t>
            </a:r>
            <a:r>
              <a:rPr lang="en-US" sz="1200" dirty="0">
                <a:solidFill>
                  <a:srgbClr val="000000"/>
                </a:solidFill>
                <a:latin typeface="Arial" charset="0"/>
              </a:rPr>
              <a:t>was used to complete </a:t>
            </a:r>
            <a:r>
              <a:rPr lang="en-US" sz="1200" dirty="0" smtClean="0">
                <a:solidFill>
                  <a:srgbClr val="000000"/>
                </a:solidFill>
                <a:latin typeface="Arial" charset="0"/>
              </a:rPr>
              <a:t>this project</a:t>
            </a:r>
            <a:endParaRPr lang="en-US" sz="1200" dirty="0">
              <a:solidFill>
                <a:srgbClr val="000000"/>
              </a:solidFill>
              <a:latin typeface="Arial" charset="0"/>
            </a:endParaRPr>
          </a:p>
        </p:txBody>
      </p:sp>
      <p:sp>
        <p:nvSpPr>
          <p:cNvPr id="11" name="Text Box 3"/>
          <p:cNvSpPr txBox="1">
            <a:spLocks noChangeArrowheads="1"/>
          </p:cNvSpPr>
          <p:nvPr/>
        </p:nvSpPr>
        <p:spPr bwMode="auto">
          <a:xfrm>
            <a:off x="297655" y="3935261"/>
            <a:ext cx="8534400" cy="2108269"/>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fontAlgn="auto">
              <a:spcBef>
                <a:spcPts val="0"/>
              </a:spcBef>
              <a:spcAft>
                <a:spcPts val="0"/>
              </a:spcAft>
            </a:pPr>
            <a:r>
              <a:rPr lang="en-US" sz="1400" b="1" dirty="0" smtClean="0">
                <a:solidFill>
                  <a:srgbClr val="000000"/>
                </a:solidFill>
                <a:latin typeface="Arial" charset="0"/>
              </a:rPr>
              <a:t>Scope Estimate	  Project Cost                    Scheduled Completion                  Actual Completion</a:t>
            </a:r>
          </a:p>
          <a:p>
            <a:pPr fontAlgn="auto">
              <a:spcBef>
                <a:spcPts val="0"/>
              </a:spcBef>
              <a:spcAft>
                <a:spcPts val="0"/>
              </a:spcAft>
            </a:pPr>
            <a:r>
              <a:rPr lang="en-US" sz="1400" dirty="0" smtClean="0">
                <a:solidFill>
                  <a:srgbClr val="000000"/>
                </a:solidFill>
                <a:latin typeface="Arial" charset="0"/>
              </a:rPr>
              <a:t>    $825,000     	    $825,000	            November 2013</a:t>
            </a:r>
            <a:r>
              <a:rPr lang="en-US" sz="1400" b="1" dirty="0" smtClean="0">
                <a:solidFill>
                  <a:srgbClr val="000000"/>
                </a:solidFill>
                <a:latin typeface="Arial" charset="0"/>
              </a:rPr>
              <a:t> </a:t>
            </a:r>
            <a:r>
              <a:rPr lang="en-US" sz="1400" dirty="0" smtClean="0">
                <a:solidFill>
                  <a:srgbClr val="000000"/>
                </a:solidFill>
                <a:latin typeface="Arial" charset="0"/>
              </a:rPr>
              <a:t>	</a:t>
            </a:r>
            <a:r>
              <a:rPr lang="en-US" sz="1400" dirty="0">
                <a:solidFill>
                  <a:srgbClr val="000000"/>
                </a:solidFill>
                <a:latin typeface="Arial" charset="0"/>
              </a:rPr>
              <a:t> </a:t>
            </a:r>
            <a:r>
              <a:rPr lang="en-US" sz="1400" dirty="0" smtClean="0">
                <a:solidFill>
                  <a:srgbClr val="000000"/>
                </a:solidFill>
                <a:latin typeface="Arial" charset="0"/>
              </a:rPr>
              <a:t>         November 2013</a:t>
            </a:r>
          </a:p>
          <a:p>
            <a:pPr fontAlgn="auto">
              <a:spcBef>
                <a:spcPts val="0"/>
              </a:spcBef>
              <a:spcAft>
                <a:spcPts val="0"/>
              </a:spcAft>
            </a:pPr>
            <a:endParaRPr lang="en-US" sz="1400" b="1" dirty="0" smtClean="0">
              <a:solidFill>
                <a:srgbClr val="000000"/>
              </a:solidFill>
              <a:latin typeface="Arial" charset="0"/>
            </a:endParaRPr>
          </a:p>
          <a:p>
            <a:pPr fontAlgn="auto">
              <a:spcBef>
                <a:spcPts val="0"/>
              </a:spcBef>
              <a:spcAft>
                <a:spcPts val="0"/>
              </a:spcAft>
            </a:pPr>
            <a:r>
              <a:rPr lang="en-US" sz="1400" b="1" dirty="0" smtClean="0">
                <a:solidFill>
                  <a:srgbClr val="000000"/>
                </a:solidFill>
                <a:latin typeface="Arial" charset="0"/>
              </a:rPr>
              <a:t>		</a:t>
            </a:r>
            <a:r>
              <a:rPr lang="en-US" sz="1400" b="1" dirty="0">
                <a:solidFill>
                  <a:srgbClr val="000000"/>
                </a:solidFill>
                <a:latin typeface="Arial" charset="0"/>
              </a:rPr>
              <a:t>	</a:t>
            </a:r>
            <a:r>
              <a:rPr lang="en-US" sz="1400" b="1" dirty="0" smtClean="0">
                <a:solidFill>
                  <a:srgbClr val="000000"/>
                </a:solidFill>
                <a:latin typeface="Arial" charset="0"/>
              </a:rPr>
              <a:t>             </a:t>
            </a:r>
            <a:r>
              <a:rPr lang="en-US" sz="1400" b="1" u="sng" dirty="0" smtClean="0">
                <a:solidFill>
                  <a:srgbClr val="000000"/>
                </a:solidFill>
                <a:latin typeface="Arial" charset="0"/>
              </a:rPr>
              <a:t>Project Manager</a:t>
            </a:r>
            <a:r>
              <a:rPr lang="en-US" sz="1400" b="1" dirty="0" smtClean="0">
                <a:solidFill>
                  <a:srgbClr val="000000"/>
                </a:solidFill>
                <a:latin typeface="Arial" charset="0"/>
              </a:rPr>
              <a:t>		</a:t>
            </a:r>
          </a:p>
          <a:p>
            <a:pPr fontAlgn="auto">
              <a:spcBef>
                <a:spcPts val="0"/>
              </a:spcBef>
              <a:spcAft>
                <a:spcPts val="0"/>
              </a:spcAft>
            </a:pPr>
            <a:r>
              <a:rPr lang="en-US" sz="1400" dirty="0" smtClean="0">
                <a:solidFill>
                  <a:srgbClr val="000000"/>
                </a:solidFill>
                <a:latin typeface="Arial" charset="0"/>
              </a:rPr>
              <a:t>               			           Charles Mends-</a:t>
            </a:r>
            <a:r>
              <a:rPr lang="en-US" sz="1400" dirty="0">
                <a:solidFill>
                  <a:srgbClr val="000000"/>
                </a:solidFill>
                <a:latin typeface="Arial" charset="0"/>
              </a:rPr>
              <a:t>C</a:t>
            </a:r>
            <a:r>
              <a:rPr lang="en-US" sz="1400" dirty="0" smtClean="0">
                <a:solidFill>
                  <a:srgbClr val="000000"/>
                </a:solidFill>
                <a:latin typeface="Arial" charset="0"/>
              </a:rPr>
              <a:t>ole</a:t>
            </a:r>
          </a:p>
          <a:p>
            <a:pPr>
              <a:spcBef>
                <a:spcPts val="600"/>
              </a:spcBef>
            </a:pPr>
            <a:r>
              <a:rPr lang="en-US" sz="1400" dirty="0"/>
              <a:t>	</a:t>
            </a:r>
            <a:r>
              <a:rPr lang="en-US" sz="1400" dirty="0" smtClean="0"/>
              <a:t>           </a:t>
            </a:r>
            <a:r>
              <a:rPr lang="en-US" sz="1400" b="1" u="sng" dirty="0" smtClean="0">
                <a:latin typeface="Arial" panose="020B0604020202020204" pitchFamily="34" charset="0"/>
                <a:cs typeface="Arial" panose="020B0604020202020204" pitchFamily="34" charset="0"/>
              </a:rPr>
              <a:t>Designer</a:t>
            </a:r>
            <a:r>
              <a:rPr lang="en-US" sz="1400" b="1" dirty="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			</a:t>
            </a:r>
            <a:r>
              <a:rPr lang="en-US" sz="1400" b="1" u="sng" dirty="0" smtClean="0">
                <a:latin typeface="Arial" panose="020B0604020202020204" pitchFamily="34" charset="0"/>
                <a:cs typeface="Arial" panose="020B0604020202020204" pitchFamily="34" charset="0"/>
              </a:rPr>
              <a:t>Contractor</a:t>
            </a:r>
            <a:endParaRPr lang="en-US" sz="1400" b="1" u="sng"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        Burgess &amp; Niple			                 </a:t>
            </a:r>
            <a:r>
              <a:rPr lang="en-US" sz="1400" dirty="0" err="1" smtClean="0">
                <a:latin typeface="Arial" panose="020B0604020202020204" pitchFamily="34" charset="0"/>
                <a:cs typeface="Arial" panose="020B0604020202020204" pitchFamily="34" charset="0"/>
              </a:rPr>
              <a:t>FieldTurf</a:t>
            </a:r>
            <a:r>
              <a:rPr lang="en-US" sz="1400" dirty="0" smtClean="0">
                <a:latin typeface="Arial" panose="020B0604020202020204" pitchFamily="34" charset="0"/>
                <a:cs typeface="Arial" panose="020B0604020202020204" pitchFamily="34" charset="0"/>
              </a:rPr>
              <a:t> USA</a:t>
            </a:r>
          </a:p>
          <a:p>
            <a:endParaRPr lang="en-US" sz="1400" dirty="0" smtClean="0">
              <a:solidFill>
                <a:srgbClr val="FF0000"/>
              </a:solidFill>
              <a:latin typeface="Arial" panose="020B0604020202020204" pitchFamily="34" charset="0"/>
              <a:cs typeface="Arial" panose="020B0604020202020204" pitchFamily="34" charset="0"/>
            </a:endParaRPr>
          </a:p>
          <a:p>
            <a:r>
              <a:rPr lang="en-US" sz="1400" dirty="0" smtClean="0">
                <a:solidFill>
                  <a:srgbClr val="000000"/>
                </a:solidFill>
                <a:latin typeface="Arial" charset="0"/>
              </a:rPr>
              <a:t>          	</a:t>
            </a:r>
            <a:r>
              <a:rPr lang="en-US" sz="1200" dirty="0" smtClean="0">
                <a:solidFill>
                  <a:srgbClr val="000000"/>
                </a:solidFill>
                <a:latin typeface="Arial" charset="0"/>
              </a:rPr>
              <a:t>Supervisory District: Sully	                                  Park Authority Board Member: Harold Strickland</a:t>
            </a:r>
            <a:endParaRPr lang="en-US" sz="1200" dirty="0">
              <a:solidFill>
                <a:srgbClr val="000000"/>
              </a:solidFill>
              <a:latin typeface="Arial" charset="0"/>
            </a:endParaRPr>
          </a:p>
        </p:txBody>
      </p:sp>
      <p:pic>
        <p:nvPicPr>
          <p:cNvPr id="3" name="Picture 2" descr="P:\Parks\EC Lawrence\Projects\Synthetic Turf Fields Replacement &amp; Conversion 2013\03-Construction\07-Construction\Progress Photos\01-17-14\DSC04725.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5991904" y="821231"/>
            <a:ext cx="2636159" cy="197712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descr="P:\Parks\EC Lawrence\Projects\Synthetic Turf Fields Replacement &amp; Conversion 2013\03-Construction\07-Construction\Progress Photos\01-17-14\DSC04718.JPG"/>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581113" y="833800"/>
            <a:ext cx="2550276" cy="1912707"/>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P:\Parks\EC Lawrence\Projects\Synthetic Turf Fields Replacement &amp; Conversion 2013\03-Construction\07-Construction\Progress Photos\01-17-14\DSC04723.JPG"/>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3271873" y="848473"/>
            <a:ext cx="2576834" cy="19326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44350341"/>
      </p:ext>
    </p:extLst>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153988" y="241300"/>
            <a:ext cx="8763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r>
              <a:rPr lang="en-US" sz="1600" b="1" cap="all" dirty="0" smtClean="0">
                <a:solidFill>
                  <a:srgbClr val="000000"/>
                </a:solidFill>
                <a:latin typeface="Arial" charset="0"/>
              </a:rPr>
              <a:t>Sully Highlands</a:t>
            </a:r>
            <a:r>
              <a:rPr lang="en-US" sz="1600" b="1" dirty="0" smtClean="0">
                <a:solidFill>
                  <a:srgbClr val="000000"/>
                </a:solidFill>
                <a:latin typeface="Arial" charset="0"/>
              </a:rPr>
              <a:t> PARK </a:t>
            </a:r>
            <a:r>
              <a:rPr lang="en-US" sz="1600" b="1" dirty="0">
                <a:solidFill>
                  <a:srgbClr val="000000"/>
                </a:solidFill>
                <a:latin typeface="Arial" charset="0"/>
              </a:rPr>
              <a:t>– PROJECT COMPLETION REPORT</a:t>
            </a:r>
            <a:endParaRPr lang="en-US" sz="1600" dirty="0">
              <a:solidFill>
                <a:srgbClr val="000000"/>
              </a:solidFill>
            </a:endParaRPr>
          </a:p>
        </p:txBody>
      </p:sp>
      <p:sp>
        <p:nvSpPr>
          <p:cNvPr id="52227" name="Text Box 3"/>
          <p:cNvSpPr txBox="1">
            <a:spLocks noChangeArrowheads="1"/>
          </p:cNvSpPr>
          <p:nvPr/>
        </p:nvSpPr>
        <p:spPr bwMode="auto">
          <a:xfrm>
            <a:off x="323850" y="4384437"/>
            <a:ext cx="8534400" cy="1600438"/>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1400" b="1" dirty="0" smtClean="0">
                <a:solidFill>
                  <a:srgbClr val="000000"/>
                </a:solidFill>
                <a:latin typeface="Arial" charset="0"/>
              </a:rPr>
              <a:t>Purchase Price             Acquisition </a:t>
            </a:r>
            <a:r>
              <a:rPr lang="en-US" sz="1400" b="1" dirty="0">
                <a:solidFill>
                  <a:srgbClr val="000000"/>
                </a:solidFill>
                <a:latin typeface="Arial" charset="0"/>
              </a:rPr>
              <a:t>Cost                </a:t>
            </a:r>
            <a:r>
              <a:rPr lang="en-US" sz="1400" b="1" dirty="0" smtClean="0">
                <a:solidFill>
                  <a:srgbClr val="000000"/>
                </a:solidFill>
                <a:latin typeface="Arial" charset="0"/>
              </a:rPr>
              <a:t>     Project Initiation                  Date of Recordation   </a:t>
            </a:r>
            <a:endParaRPr lang="en-US" sz="1400" b="1" dirty="0">
              <a:solidFill>
                <a:srgbClr val="000000"/>
              </a:solidFill>
              <a:latin typeface="Arial" charset="0"/>
            </a:endParaRPr>
          </a:p>
          <a:p>
            <a:r>
              <a:rPr lang="en-US" sz="1400" dirty="0" smtClean="0">
                <a:solidFill>
                  <a:srgbClr val="000000"/>
                </a:solidFill>
                <a:latin typeface="Arial" charset="0"/>
              </a:rPr>
              <a:t>Proffer Donation</a:t>
            </a:r>
            <a:r>
              <a:rPr lang="en-US" sz="1400" dirty="0">
                <a:solidFill>
                  <a:srgbClr val="000000"/>
                </a:solidFill>
                <a:latin typeface="Arial" charset="0"/>
              </a:rPr>
              <a:t>	    </a:t>
            </a:r>
            <a:r>
              <a:rPr lang="en-US" sz="1400" dirty="0" smtClean="0">
                <a:solidFill>
                  <a:srgbClr val="000000"/>
                </a:solidFill>
                <a:latin typeface="Arial" charset="0"/>
              </a:rPr>
              <a:t>   $264.50</a:t>
            </a:r>
            <a:r>
              <a:rPr lang="en-US" sz="1400" dirty="0">
                <a:solidFill>
                  <a:srgbClr val="000000"/>
                </a:solidFill>
                <a:latin typeface="Arial" charset="0"/>
              </a:rPr>
              <a:t>	          </a:t>
            </a:r>
            <a:r>
              <a:rPr lang="en-US" sz="1400" dirty="0" smtClean="0">
                <a:solidFill>
                  <a:srgbClr val="000000"/>
                </a:solidFill>
                <a:latin typeface="Arial" charset="0"/>
              </a:rPr>
              <a:t>      2006 Rezoning            	         May 23, 2014     </a:t>
            </a:r>
            <a:r>
              <a:rPr lang="en-US" sz="1200" dirty="0">
                <a:solidFill>
                  <a:srgbClr val="000000"/>
                </a:solidFill>
                <a:latin typeface="Arial" charset="0"/>
              </a:rPr>
              <a:t>	</a:t>
            </a:r>
            <a:r>
              <a:rPr lang="en-US" sz="1400" b="1" dirty="0" smtClean="0">
                <a:solidFill>
                  <a:srgbClr val="000000"/>
                </a:solidFill>
                <a:latin typeface="Arial Rounded MT Bold" pitchFamily="34" charset="0"/>
              </a:rPr>
              <a:t>             </a:t>
            </a:r>
            <a:r>
              <a:rPr lang="en-US" sz="1400" b="1" dirty="0" smtClean="0">
                <a:solidFill>
                  <a:srgbClr val="000000"/>
                </a:solidFill>
                <a:latin typeface="Arial" charset="0"/>
              </a:rPr>
              <a:t>                </a:t>
            </a:r>
            <a:r>
              <a:rPr lang="en-US" sz="1400" b="1" dirty="0">
                <a:solidFill>
                  <a:srgbClr val="000000"/>
                </a:solidFill>
                <a:latin typeface="Arial" charset="0"/>
              </a:rPr>
              <a:t>		                               		</a:t>
            </a:r>
          </a:p>
          <a:p>
            <a:r>
              <a:rPr lang="en-US" sz="1400" b="1" dirty="0">
                <a:solidFill>
                  <a:srgbClr val="000000"/>
                </a:solidFill>
                <a:latin typeface="Arial" charset="0"/>
              </a:rPr>
              <a:t>			               </a:t>
            </a:r>
            <a:r>
              <a:rPr lang="en-US" sz="1400" b="1" u="sng" dirty="0">
                <a:solidFill>
                  <a:srgbClr val="000000"/>
                </a:solidFill>
                <a:latin typeface="Arial" charset="0"/>
              </a:rPr>
              <a:t>Project </a:t>
            </a:r>
            <a:r>
              <a:rPr lang="en-US" sz="1400" b="1" u="sng" dirty="0" smtClean="0">
                <a:solidFill>
                  <a:srgbClr val="000000"/>
                </a:solidFill>
                <a:latin typeface="Arial" charset="0"/>
              </a:rPr>
              <a:t>Manager</a:t>
            </a:r>
            <a:endParaRPr lang="en-US" sz="1400" b="1" u="sng" dirty="0">
              <a:solidFill>
                <a:srgbClr val="000000"/>
              </a:solidFill>
              <a:latin typeface="Arial" charset="0"/>
            </a:endParaRPr>
          </a:p>
          <a:p>
            <a:r>
              <a:rPr lang="en-US" sz="1400" dirty="0">
                <a:solidFill>
                  <a:srgbClr val="000000"/>
                </a:solidFill>
                <a:latin typeface="Arial" charset="0"/>
              </a:rPr>
              <a:t>			      </a:t>
            </a:r>
            <a:r>
              <a:rPr lang="en-US" sz="1400" dirty="0" smtClean="0">
                <a:solidFill>
                  <a:srgbClr val="000000"/>
                </a:solidFill>
                <a:latin typeface="Arial" charset="0"/>
              </a:rPr>
              <a:t>  Brian Williams – John Zeigler</a:t>
            </a:r>
            <a:endParaRPr lang="en-US" sz="1400" dirty="0">
              <a:solidFill>
                <a:srgbClr val="000000"/>
              </a:solidFill>
              <a:latin typeface="Arial" charset="0"/>
            </a:endParaRPr>
          </a:p>
          <a:p>
            <a:r>
              <a:rPr lang="en-US" sz="1400" dirty="0">
                <a:solidFill>
                  <a:srgbClr val="000000"/>
                </a:solidFill>
                <a:latin typeface="Arial" charset="0"/>
              </a:rPr>
              <a:t>			</a:t>
            </a:r>
            <a:endParaRPr lang="en-US" sz="800" dirty="0">
              <a:solidFill>
                <a:srgbClr val="000000"/>
              </a:solidFill>
              <a:latin typeface="Arial" charset="0"/>
            </a:endParaRPr>
          </a:p>
          <a:p>
            <a:r>
              <a:rPr lang="en-US" sz="1400" dirty="0">
                <a:solidFill>
                  <a:srgbClr val="000000"/>
                </a:solidFill>
                <a:latin typeface="Arial" charset="0"/>
              </a:rPr>
              <a:t>          </a:t>
            </a:r>
            <a:r>
              <a:rPr lang="en-US" sz="1200" dirty="0">
                <a:solidFill>
                  <a:srgbClr val="000000"/>
                </a:solidFill>
                <a:latin typeface="Arial" charset="0"/>
              </a:rPr>
              <a:t>Supervisory District: </a:t>
            </a:r>
            <a:r>
              <a:rPr lang="en-US" sz="1200" dirty="0" smtClean="0">
                <a:solidFill>
                  <a:srgbClr val="000000"/>
                </a:solidFill>
                <a:latin typeface="Arial" charset="0"/>
              </a:rPr>
              <a:t>Sully</a:t>
            </a:r>
            <a:r>
              <a:rPr lang="en-US" sz="1200" dirty="0">
                <a:solidFill>
                  <a:srgbClr val="000000"/>
                </a:solidFill>
                <a:latin typeface="Arial" charset="0"/>
              </a:rPr>
              <a:t>		 </a:t>
            </a:r>
            <a:r>
              <a:rPr lang="en-US" sz="1200" dirty="0" smtClean="0">
                <a:solidFill>
                  <a:srgbClr val="000000"/>
                </a:solidFill>
                <a:latin typeface="Arial" charset="0"/>
              </a:rPr>
              <a:t>                     Park </a:t>
            </a:r>
            <a:r>
              <a:rPr lang="en-US" sz="1200" dirty="0">
                <a:solidFill>
                  <a:srgbClr val="000000"/>
                </a:solidFill>
                <a:latin typeface="Arial" charset="0"/>
              </a:rPr>
              <a:t>Authority Board Member: </a:t>
            </a:r>
            <a:r>
              <a:rPr lang="en-US" sz="1200" dirty="0" smtClean="0">
                <a:solidFill>
                  <a:srgbClr val="000000"/>
                </a:solidFill>
                <a:latin typeface="Arial" charset="0"/>
              </a:rPr>
              <a:t>Harold Strickland</a:t>
            </a:r>
            <a:endParaRPr lang="en-US" sz="1200" dirty="0">
              <a:solidFill>
                <a:srgbClr val="000000"/>
              </a:solidFill>
              <a:latin typeface="Arial" charset="0"/>
            </a:endParaRPr>
          </a:p>
        </p:txBody>
      </p:sp>
      <p:sp>
        <p:nvSpPr>
          <p:cNvPr id="52228" name="Text Box 4"/>
          <p:cNvSpPr txBox="1">
            <a:spLocks noChangeArrowheads="1"/>
          </p:cNvSpPr>
          <p:nvPr/>
        </p:nvSpPr>
        <p:spPr bwMode="auto">
          <a:xfrm>
            <a:off x="212725" y="5984875"/>
            <a:ext cx="18415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dirty="0">
              <a:solidFill>
                <a:srgbClr val="000000"/>
              </a:solidFill>
            </a:endParaRPr>
          </a:p>
          <a:p>
            <a:endParaRPr lang="en-US" dirty="0">
              <a:solidFill>
                <a:srgbClr val="000000"/>
              </a:solidFill>
            </a:endParaRPr>
          </a:p>
        </p:txBody>
      </p:sp>
      <p:sp>
        <p:nvSpPr>
          <p:cNvPr id="52229" name="Text Box 5"/>
          <p:cNvSpPr txBox="1">
            <a:spLocks noChangeArrowheads="1"/>
          </p:cNvSpPr>
          <p:nvPr/>
        </p:nvSpPr>
        <p:spPr bwMode="auto">
          <a:xfrm>
            <a:off x="6934200" y="6472238"/>
            <a:ext cx="1693863" cy="21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800" dirty="0">
                <a:solidFill>
                  <a:srgbClr val="000000"/>
                </a:solidFill>
                <a:latin typeface="Arial" charset="0"/>
              </a:rPr>
              <a:t>Planning &amp; Development Division</a:t>
            </a:r>
          </a:p>
        </p:txBody>
      </p:sp>
      <p:sp>
        <p:nvSpPr>
          <p:cNvPr id="52230" name="Text Box 6"/>
          <p:cNvSpPr txBox="1">
            <a:spLocks noChangeArrowheads="1"/>
          </p:cNvSpPr>
          <p:nvPr/>
        </p:nvSpPr>
        <p:spPr bwMode="auto">
          <a:xfrm>
            <a:off x="317500" y="3063007"/>
            <a:ext cx="8547100" cy="1215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spcBef>
                <a:spcPts val="0"/>
              </a:spcBef>
            </a:pPr>
            <a:r>
              <a:rPr lang="en-US" sz="1600" b="1" dirty="0" smtClean="0">
                <a:solidFill>
                  <a:srgbClr val="000000"/>
                </a:solidFill>
                <a:latin typeface="Arial" charset="0"/>
              </a:rPr>
              <a:t>ACQUISITION BY PROFFER – CREATION OF SULLY HIGHLANDS PARK</a:t>
            </a:r>
          </a:p>
          <a:p>
            <a:pPr algn="ctr">
              <a:spcBef>
                <a:spcPts val="0"/>
              </a:spcBef>
            </a:pPr>
            <a:r>
              <a:rPr lang="en-US" sz="1600" b="1" dirty="0" smtClean="0">
                <a:solidFill>
                  <a:srgbClr val="000000"/>
                </a:solidFill>
                <a:latin typeface="Arial" charset="0"/>
              </a:rPr>
              <a:t> (Timber Ridge at Discovery Square, Inc.)</a:t>
            </a:r>
            <a:endParaRPr lang="en-US" sz="1600" b="1" dirty="0">
              <a:solidFill>
                <a:srgbClr val="000000"/>
              </a:solidFill>
              <a:latin typeface="Arial" charset="0"/>
            </a:endParaRPr>
          </a:p>
          <a:p>
            <a:pPr>
              <a:spcBef>
                <a:spcPts val="600"/>
              </a:spcBef>
            </a:pPr>
            <a:r>
              <a:rPr lang="en-US" sz="1200" dirty="0" smtClean="0">
                <a:latin typeface="Arial" pitchFamily="34" charset="0"/>
                <a:cs typeface="Arial" pitchFamily="34" charset="0"/>
              </a:rPr>
              <a:t>Sully Highlands Park is a 17 acre multi-field / multi-use park which was fully built and delivered to the Park Authority in May 2014 by the developer of Discovery Square which is an adjacent community now under construction.  The park is the result of the developer executing the approved proffers pursuant to rezoning case RZ 2006-SU-007. </a:t>
            </a:r>
            <a:endParaRPr lang="en-US" sz="1200" dirty="0" smtClean="0">
              <a:solidFill>
                <a:srgbClr val="000000"/>
              </a:solidFill>
              <a:latin typeface="Arial" pitchFamily="34" charset="0"/>
              <a:cs typeface="Arial" pitchFamily="34" charset="0"/>
            </a:endParaRPr>
          </a:p>
        </p:txBody>
      </p:sp>
      <p:sp>
        <p:nvSpPr>
          <p:cNvPr id="52231" name="Rectangle 7"/>
          <p:cNvSpPr>
            <a:spLocks noChangeArrowheads="1"/>
          </p:cNvSpPr>
          <p:nvPr/>
        </p:nvSpPr>
        <p:spPr bwMode="auto">
          <a:xfrm>
            <a:off x="152400" y="114300"/>
            <a:ext cx="8839200" cy="6619875"/>
          </a:xfrm>
          <a:prstGeom prst="rect">
            <a:avLst/>
          </a:prstGeom>
          <a:noFill/>
          <a:ln w="57150" cmpd="thickThin">
            <a:solidFill>
              <a:srgbClr val="008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800" dirty="0">
              <a:solidFill>
                <a:srgbClr val="000000"/>
              </a:solidFill>
              <a:latin typeface="Arial" charset="0"/>
            </a:endParaRPr>
          </a:p>
        </p:txBody>
      </p:sp>
      <p:sp>
        <p:nvSpPr>
          <p:cNvPr id="52232" name="Text Box 8"/>
          <p:cNvSpPr txBox="1">
            <a:spLocks noChangeArrowheads="1"/>
          </p:cNvSpPr>
          <p:nvPr/>
        </p:nvSpPr>
        <p:spPr bwMode="auto">
          <a:xfrm>
            <a:off x="317500" y="6104899"/>
            <a:ext cx="8540750" cy="276999"/>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1200" b="1" dirty="0">
                <a:solidFill>
                  <a:srgbClr val="000000"/>
                </a:solidFill>
                <a:latin typeface="Arial" charset="0"/>
              </a:rPr>
              <a:t>Summary</a:t>
            </a:r>
            <a:r>
              <a:rPr lang="en-US" sz="1200" b="1" dirty="0" smtClean="0">
                <a:solidFill>
                  <a:srgbClr val="000000"/>
                </a:solidFill>
                <a:latin typeface="Arial" charset="0"/>
              </a:rPr>
              <a:t>:  </a:t>
            </a:r>
            <a:r>
              <a:rPr lang="en-US" sz="1200" dirty="0" smtClean="0">
                <a:solidFill>
                  <a:srgbClr val="000000"/>
                </a:solidFill>
                <a:latin typeface="Arial" charset="0"/>
              </a:rPr>
              <a:t>T</a:t>
            </a:r>
            <a:r>
              <a:rPr lang="en-US" sz="1200" dirty="0" smtClean="0">
                <a:latin typeface="Arial" pitchFamily="34" charset="0"/>
                <a:cs typeface="Arial" pitchFamily="34" charset="0"/>
              </a:rPr>
              <a:t>he </a:t>
            </a:r>
            <a:r>
              <a:rPr lang="en-US" sz="1200" dirty="0">
                <a:latin typeface="Arial" pitchFamily="34" charset="0"/>
                <a:cs typeface="Arial" pitchFamily="34" charset="0"/>
              </a:rPr>
              <a:t>park </a:t>
            </a:r>
            <a:r>
              <a:rPr lang="en-US" sz="1200" dirty="0" smtClean="0">
                <a:latin typeface="Arial" pitchFamily="34" charset="0"/>
                <a:cs typeface="Arial" pitchFamily="34" charset="0"/>
              </a:rPr>
              <a:t>land and park construction was </a:t>
            </a:r>
            <a:r>
              <a:rPr lang="en-US" sz="1200" dirty="0">
                <a:latin typeface="Arial" pitchFamily="34" charset="0"/>
                <a:cs typeface="Arial" pitchFamily="34" charset="0"/>
              </a:rPr>
              <a:t>delivered turn-key and fully </a:t>
            </a:r>
            <a:r>
              <a:rPr lang="en-US" sz="1200" dirty="0" smtClean="0">
                <a:latin typeface="Arial" pitchFamily="34" charset="0"/>
                <a:cs typeface="Arial" pitchFamily="34" charset="0"/>
              </a:rPr>
              <a:t>functional at no cost to the Park Authority</a:t>
            </a:r>
            <a:endParaRPr lang="en-US" sz="1200" dirty="0">
              <a:solidFill>
                <a:srgbClr val="000000"/>
              </a:solidFill>
              <a:latin typeface="Arial"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xmlns="" val="1034591585"/>
              </p:ext>
            </p:extLst>
          </p:nvPr>
        </p:nvGraphicFramePr>
        <p:xfrm>
          <a:off x="806929" y="727471"/>
          <a:ext cx="3841271" cy="2215733"/>
        </p:xfrm>
        <a:graphic>
          <a:graphicData uri="http://schemas.openxmlformats.org/presentationml/2006/ole">
            <p:oleObj spid="_x0000_s1057" name="Acrobat Document" r:id="rId3" imgW="11163244" imgH="6438690" progId="AcroExch.Document.7">
              <p:embed/>
            </p:oleObj>
          </a:graphicData>
        </a:graphic>
      </p:graphicFrame>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334000" y="727471"/>
            <a:ext cx="2987527" cy="2240645"/>
          </a:xfrm>
          <a:prstGeom prst="rect">
            <a:avLst/>
          </a:prstGeom>
        </p:spPr>
      </p:pic>
    </p:spTree>
    <p:extLst>
      <p:ext uri="{BB962C8B-B14F-4D97-AF65-F5344CB8AC3E}">
        <p14:creationId xmlns:p14="http://schemas.microsoft.com/office/powerpoint/2010/main" xmlns="" val="3550144683"/>
      </p:ext>
    </p:extLst>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136193" y="230038"/>
            <a:ext cx="8763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r>
              <a:rPr lang="en-US" sz="1800" b="1" cap="all" dirty="0">
                <a:solidFill>
                  <a:srgbClr val="000000"/>
                </a:solidFill>
                <a:latin typeface="Arial" charset="0"/>
              </a:rPr>
              <a:t>Sully Highlands</a:t>
            </a:r>
            <a:r>
              <a:rPr lang="en-US" sz="1800" b="1" dirty="0">
                <a:solidFill>
                  <a:srgbClr val="000000"/>
                </a:solidFill>
                <a:latin typeface="Arial" charset="0"/>
              </a:rPr>
              <a:t> </a:t>
            </a:r>
            <a:r>
              <a:rPr lang="en-US" sz="1800" b="1" dirty="0" smtClean="0">
                <a:latin typeface="Arial" charset="0"/>
              </a:rPr>
              <a:t>PARK – </a:t>
            </a:r>
            <a:r>
              <a:rPr lang="en-US" altLang="en-US" sz="1800" b="1" dirty="0" smtClean="0">
                <a:latin typeface="Arial" charset="0"/>
              </a:rPr>
              <a:t>PROJECT COMPLETION </a:t>
            </a:r>
            <a:r>
              <a:rPr lang="en-US" altLang="en-US" sz="1800" b="1" dirty="0">
                <a:latin typeface="Arial" charset="0"/>
              </a:rPr>
              <a:t>REPORT</a:t>
            </a:r>
            <a:endParaRPr lang="en-US" altLang="en-US" dirty="0"/>
          </a:p>
        </p:txBody>
      </p:sp>
      <p:sp>
        <p:nvSpPr>
          <p:cNvPr id="183299" name="Text Box 3"/>
          <p:cNvSpPr txBox="1">
            <a:spLocks noChangeArrowheads="1"/>
          </p:cNvSpPr>
          <p:nvPr/>
        </p:nvSpPr>
        <p:spPr bwMode="auto">
          <a:xfrm>
            <a:off x="289913" y="4206365"/>
            <a:ext cx="8534400" cy="1815882"/>
          </a:xfrm>
          <a:prstGeom prst="rect">
            <a:avLst/>
          </a:prstGeom>
          <a:noFill/>
          <a:ln w="381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altLang="en-US" sz="1400" b="1" dirty="0" smtClean="0">
                <a:latin typeface="Arial" charset="0"/>
              </a:rPr>
              <a:t>	Project </a:t>
            </a:r>
            <a:r>
              <a:rPr lang="en-US" altLang="en-US" sz="1400" b="1" dirty="0">
                <a:latin typeface="Arial" charset="0"/>
              </a:rPr>
              <a:t>Cost                </a:t>
            </a:r>
            <a:r>
              <a:rPr lang="en-US" altLang="en-US" sz="1400" b="1" dirty="0" smtClean="0">
                <a:latin typeface="Arial" charset="0"/>
              </a:rPr>
              <a:t>			         Completion   </a:t>
            </a:r>
            <a:endParaRPr lang="en-US" altLang="en-US" sz="1400" b="1" dirty="0">
              <a:latin typeface="Arial" charset="0"/>
            </a:endParaRPr>
          </a:p>
          <a:p>
            <a:r>
              <a:rPr lang="en-US" altLang="en-US" sz="1400" dirty="0">
                <a:latin typeface="Arial" charset="0"/>
              </a:rPr>
              <a:t>      </a:t>
            </a:r>
            <a:r>
              <a:rPr lang="en-US" altLang="en-US" sz="1400" dirty="0" smtClean="0">
                <a:latin typeface="Arial" charset="0"/>
              </a:rPr>
              <a:t>         Developer Proffer</a:t>
            </a:r>
            <a:r>
              <a:rPr lang="en-US" altLang="en-US" sz="1400" dirty="0">
                <a:latin typeface="Arial" charset="0"/>
              </a:rPr>
              <a:t>	</a:t>
            </a:r>
            <a:r>
              <a:rPr lang="en-US" altLang="en-US" sz="1400" dirty="0" smtClean="0">
                <a:latin typeface="Arial" charset="0"/>
              </a:rPr>
              <a:t>		</a:t>
            </a:r>
            <a:r>
              <a:rPr lang="en-US" altLang="en-US" sz="1400" dirty="0">
                <a:latin typeface="Arial" charset="0"/>
              </a:rPr>
              <a:t>	       </a:t>
            </a:r>
            <a:r>
              <a:rPr lang="en-US" altLang="en-US" sz="1400" dirty="0" smtClean="0">
                <a:latin typeface="Arial" charset="0"/>
              </a:rPr>
              <a:t>    May 2014</a:t>
            </a:r>
            <a:endParaRPr lang="en-US" altLang="en-US" sz="1200" dirty="0">
              <a:latin typeface="Arial" charset="0"/>
            </a:endParaRPr>
          </a:p>
          <a:p>
            <a:r>
              <a:rPr lang="en-US" altLang="en-US" sz="1400" b="1" dirty="0">
                <a:latin typeface="Arial Rounded MT Bold" pitchFamily="34" charset="0"/>
              </a:rPr>
              <a:t>                                                                            </a:t>
            </a:r>
            <a:r>
              <a:rPr lang="en-US" altLang="en-US" sz="1400" b="1" dirty="0">
                <a:latin typeface="Arial" charset="0"/>
              </a:rPr>
              <a:t> Project Manager                                                                                                                   </a:t>
            </a:r>
          </a:p>
          <a:p>
            <a:r>
              <a:rPr lang="en-US" altLang="en-US" sz="1400" b="1" dirty="0">
                <a:latin typeface="Arial" charset="0"/>
              </a:rPr>
              <a:t>               		                   </a:t>
            </a:r>
            <a:r>
              <a:rPr lang="en-US" altLang="en-US" sz="1400" b="1" dirty="0" smtClean="0">
                <a:latin typeface="Arial" charset="0"/>
              </a:rPr>
              <a:t>           </a:t>
            </a:r>
            <a:r>
              <a:rPr lang="en-US" altLang="en-US" sz="1400" dirty="0" smtClean="0">
                <a:latin typeface="Arial" charset="0"/>
              </a:rPr>
              <a:t>Charles Mends-Cole</a:t>
            </a:r>
            <a:endParaRPr lang="en-US" altLang="en-US" sz="1400" dirty="0">
              <a:latin typeface="Arial" charset="0"/>
            </a:endParaRPr>
          </a:p>
          <a:p>
            <a:r>
              <a:rPr lang="en-US" altLang="en-US" sz="1400" dirty="0">
                <a:latin typeface="Arial" charset="0"/>
              </a:rPr>
              <a:t>	      </a:t>
            </a:r>
            <a:r>
              <a:rPr lang="en-US" altLang="en-US" sz="1400" b="1" u="sng" dirty="0">
                <a:latin typeface="Arial" charset="0"/>
              </a:rPr>
              <a:t>Designer</a:t>
            </a:r>
            <a:r>
              <a:rPr lang="en-US" altLang="en-US" sz="1400" b="1" dirty="0">
                <a:latin typeface="Arial" charset="0"/>
              </a:rPr>
              <a:t>				         </a:t>
            </a:r>
            <a:r>
              <a:rPr lang="en-US" altLang="en-US" sz="1400" b="1" u="sng" dirty="0" smtClean="0">
                <a:latin typeface="Arial" charset="0"/>
              </a:rPr>
              <a:t>Developer</a:t>
            </a:r>
            <a:endParaRPr lang="en-US" altLang="en-US" sz="1400" b="1" u="sng" dirty="0">
              <a:latin typeface="Arial" charset="0"/>
            </a:endParaRPr>
          </a:p>
          <a:p>
            <a:r>
              <a:rPr lang="en-US" altLang="en-US" sz="1400" dirty="0">
                <a:latin typeface="Arial Rounded MT Bold" pitchFamily="34" charset="0"/>
              </a:rPr>
              <a:t>     </a:t>
            </a:r>
            <a:r>
              <a:rPr lang="en-US" altLang="en-US" sz="1400" dirty="0">
                <a:latin typeface="Arial" charset="0"/>
              </a:rPr>
              <a:t>  </a:t>
            </a:r>
            <a:r>
              <a:rPr lang="en-US" altLang="en-US" sz="1400" dirty="0" smtClean="0">
                <a:latin typeface="Arial" charset="0"/>
              </a:rPr>
              <a:t>William H. Gordon Associates, Inc.</a:t>
            </a:r>
            <a:r>
              <a:rPr lang="en-US" altLang="en-US" sz="1400" dirty="0">
                <a:latin typeface="Arial" charset="0"/>
              </a:rPr>
              <a:t>		       </a:t>
            </a:r>
            <a:r>
              <a:rPr lang="en-US" altLang="en-US" sz="1400" dirty="0" smtClean="0">
                <a:latin typeface="Arial" charset="0"/>
              </a:rPr>
              <a:t>Timber </a:t>
            </a:r>
            <a:r>
              <a:rPr lang="en-US" altLang="en-US" sz="1400" dirty="0">
                <a:latin typeface="Arial" charset="0"/>
              </a:rPr>
              <a:t>Ridge at Discovery Square, </a:t>
            </a:r>
            <a:r>
              <a:rPr lang="en-US" altLang="en-US" sz="1400" dirty="0" smtClean="0">
                <a:latin typeface="Arial" charset="0"/>
              </a:rPr>
              <a:t>Inc.</a:t>
            </a:r>
            <a:endParaRPr lang="en-US" altLang="en-US" sz="1400" dirty="0">
              <a:latin typeface="Arial" charset="0"/>
            </a:endParaRPr>
          </a:p>
          <a:p>
            <a:endParaRPr lang="en-US" altLang="en-US" sz="1400" dirty="0">
              <a:latin typeface="Arial" charset="0"/>
            </a:endParaRPr>
          </a:p>
          <a:p>
            <a:r>
              <a:rPr lang="en-US" altLang="en-US" sz="1400" dirty="0">
                <a:latin typeface="Arial" charset="0"/>
              </a:rPr>
              <a:t>                 </a:t>
            </a:r>
            <a:r>
              <a:rPr lang="en-US" altLang="en-US" sz="1200" dirty="0">
                <a:latin typeface="Arial" charset="0"/>
              </a:rPr>
              <a:t>Supervisory District: </a:t>
            </a:r>
            <a:r>
              <a:rPr lang="en-US" altLang="en-US" sz="1200" dirty="0" smtClean="0">
                <a:latin typeface="Arial" charset="0"/>
              </a:rPr>
              <a:t>Sully</a:t>
            </a:r>
            <a:r>
              <a:rPr lang="en-US" altLang="en-US" sz="1400" dirty="0">
                <a:latin typeface="Arial" charset="0"/>
              </a:rPr>
              <a:t>	</a:t>
            </a:r>
            <a:r>
              <a:rPr lang="en-US" altLang="en-US" sz="1200" dirty="0">
                <a:latin typeface="Arial" charset="0"/>
              </a:rPr>
              <a:t>	 	      Park Authority Board Member: </a:t>
            </a:r>
            <a:r>
              <a:rPr lang="en-US" sz="1200" dirty="0">
                <a:solidFill>
                  <a:srgbClr val="000000"/>
                </a:solidFill>
                <a:latin typeface="Arial" charset="0"/>
              </a:rPr>
              <a:t>Harold Strickland</a:t>
            </a:r>
            <a:endParaRPr lang="en-US" altLang="en-US" sz="1200" dirty="0">
              <a:latin typeface="Arial" charset="0"/>
            </a:endParaRPr>
          </a:p>
        </p:txBody>
      </p:sp>
      <p:sp>
        <p:nvSpPr>
          <p:cNvPr id="183300" name="Text Box 4"/>
          <p:cNvSpPr txBox="1">
            <a:spLocks noChangeArrowheads="1"/>
          </p:cNvSpPr>
          <p:nvPr/>
        </p:nvSpPr>
        <p:spPr bwMode="auto">
          <a:xfrm>
            <a:off x="212725" y="5984875"/>
            <a:ext cx="18415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endParaRPr lang="en-US" altLang="en-US" dirty="0"/>
          </a:p>
          <a:p>
            <a:endParaRPr lang="en-US" altLang="en-US" dirty="0"/>
          </a:p>
        </p:txBody>
      </p:sp>
      <p:sp>
        <p:nvSpPr>
          <p:cNvPr id="183301" name="Text Box 5"/>
          <p:cNvSpPr txBox="1">
            <a:spLocks noChangeArrowheads="1"/>
          </p:cNvSpPr>
          <p:nvPr/>
        </p:nvSpPr>
        <p:spPr bwMode="auto">
          <a:xfrm>
            <a:off x="304800" y="6080351"/>
            <a:ext cx="8534400" cy="461665"/>
          </a:xfrm>
          <a:prstGeom prst="rect">
            <a:avLst/>
          </a:prstGeom>
          <a:noFill/>
          <a:ln w="1905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altLang="en-US" sz="1200" b="1" dirty="0">
                <a:latin typeface="Arial" charset="0"/>
              </a:rPr>
              <a:t>Summary:  </a:t>
            </a:r>
            <a:r>
              <a:rPr lang="en-US" altLang="en-US" sz="1200" dirty="0">
                <a:latin typeface="Arial" charset="0"/>
              </a:rPr>
              <a:t>This project was designed and constructed using proffered Public Facilities </a:t>
            </a:r>
            <a:r>
              <a:rPr lang="en-US" altLang="en-US" sz="1200" dirty="0" smtClean="0">
                <a:latin typeface="Arial" charset="0"/>
              </a:rPr>
              <a:t>Contribution by the Developer. </a:t>
            </a:r>
            <a:r>
              <a:rPr lang="en-US" sz="1200" dirty="0" smtClean="0">
                <a:latin typeface="Arial" pitchFamily="34" charset="0"/>
                <a:cs typeface="Arial" pitchFamily="34" charset="0"/>
              </a:rPr>
              <a:t>Chantilly </a:t>
            </a:r>
            <a:r>
              <a:rPr lang="en-US" sz="1200" dirty="0">
                <a:latin typeface="Arial" pitchFamily="34" charset="0"/>
                <a:cs typeface="Arial" pitchFamily="34" charset="0"/>
              </a:rPr>
              <a:t>Youth Association </a:t>
            </a:r>
            <a:r>
              <a:rPr lang="en-US" sz="1200" dirty="0" smtClean="0">
                <a:latin typeface="Arial" pitchFamily="34" charset="0"/>
                <a:cs typeface="Arial" pitchFamily="34" charset="0"/>
              </a:rPr>
              <a:t>donated </a:t>
            </a:r>
            <a:r>
              <a:rPr lang="en-US" sz="1200" dirty="0">
                <a:latin typeface="Arial" pitchFamily="34" charset="0"/>
                <a:cs typeface="Arial" pitchFamily="34" charset="0"/>
              </a:rPr>
              <a:t>approximately $120,000 to fund </a:t>
            </a:r>
            <a:r>
              <a:rPr lang="en-US" sz="1200" dirty="0" smtClean="0">
                <a:latin typeface="Arial" pitchFamily="34" charset="0"/>
                <a:cs typeface="Arial" pitchFamily="34" charset="0"/>
              </a:rPr>
              <a:t>amenities</a:t>
            </a:r>
            <a:r>
              <a:rPr lang="en-US" sz="1200" dirty="0">
                <a:latin typeface="Arial" pitchFamily="34" charset="0"/>
                <a:cs typeface="Arial" pitchFamily="34" charset="0"/>
              </a:rPr>
              <a:t>.</a:t>
            </a:r>
            <a:endParaRPr lang="en-US" altLang="en-US" sz="1200" dirty="0">
              <a:latin typeface="Arial" charset="0"/>
            </a:endParaRPr>
          </a:p>
        </p:txBody>
      </p:sp>
      <p:sp>
        <p:nvSpPr>
          <p:cNvPr id="183302" name="Text Box 6"/>
          <p:cNvSpPr txBox="1">
            <a:spLocks noChangeArrowheads="1"/>
          </p:cNvSpPr>
          <p:nvPr/>
        </p:nvSpPr>
        <p:spPr bwMode="auto">
          <a:xfrm>
            <a:off x="6942931" y="6519863"/>
            <a:ext cx="1693863" cy="214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800" dirty="0">
                <a:latin typeface="Arial" charset="0"/>
              </a:rPr>
              <a:t>Planning &amp; Development Division</a:t>
            </a:r>
          </a:p>
        </p:txBody>
      </p:sp>
      <p:sp>
        <p:nvSpPr>
          <p:cNvPr id="183303" name="Text Box 7"/>
          <p:cNvSpPr txBox="1">
            <a:spLocks noChangeArrowheads="1"/>
          </p:cNvSpPr>
          <p:nvPr/>
        </p:nvSpPr>
        <p:spPr bwMode="auto">
          <a:xfrm>
            <a:off x="212393" y="2955983"/>
            <a:ext cx="8686800" cy="12618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en-US" altLang="en-US" sz="1600" b="1" dirty="0" smtClean="0">
                <a:latin typeface="Arial" charset="0"/>
              </a:rPr>
              <a:t>Sully Highland Park - Athletic Fields</a:t>
            </a:r>
            <a:endParaRPr lang="en-US" altLang="en-US" sz="1600" b="1" dirty="0">
              <a:latin typeface="Arial" charset="0"/>
            </a:endParaRPr>
          </a:p>
          <a:p>
            <a:r>
              <a:rPr lang="en-US" altLang="en-US" sz="1200" dirty="0">
                <a:latin typeface="Arial" charset="0"/>
              </a:rPr>
              <a:t>This project included the </a:t>
            </a:r>
            <a:r>
              <a:rPr lang="en-US" altLang="en-US" sz="1200" dirty="0" smtClean="0">
                <a:latin typeface="Arial" charset="0"/>
              </a:rPr>
              <a:t>construction of two lighted full size rectangular synthetic turf </a:t>
            </a:r>
            <a:r>
              <a:rPr lang="en-US" altLang="en-US" sz="1200" dirty="0">
                <a:latin typeface="Arial" charset="0"/>
              </a:rPr>
              <a:t>fields </a:t>
            </a:r>
            <a:r>
              <a:rPr lang="en-US" altLang="en-US" sz="1200" dirty="0" smtClean="0">
                <a:latin typeface="Arial" charset="0"/>
              </a:rPr>
              <a:t>constructed as a continuous sheet of synthetic turf to allow the field to accommodate a </a:t>
            </a:r>
            <a:r>
              <a:rPr lang="en-US" altLang="en-US" sz="1200" dirty="0">
                <a:latin typeface="Arial" charset="0"/>
              </a:rPr>
              <a:t>cricket pitch, </a:t>
            </a:r>
            <a:r>
              <a:rPr lang="en-US" altLang="en-US" sz="1200" dirty="0" smtClean="0">
                <a:latin typeface="Arial" charset="0"/>
              </a:rPr>
              <a:t>two irrigated natural turf 60 ft diamond fields, and one irrigated natural turf 90 ft diamond field. The facility also includes a 270 space parking lot, and bioretention stormwater management facility.  Future additions will include a playground, and restroom/shelter.  A ribbon-cutting ceremony was held on September 6, 2014.</a:t>
            </a:r>
            <a:endParaRPr lang="en-US" altLang="en-US" sz="1200" b="1" dirty="0">
              <a:latin typeface="Arial" charset="0"/>
            </a:endParaRPr>
          </a:p>
        </p:txBody>
      </p:sp>
      <p:sp>
        <p:nvSpPr>
          <p:cNvPr id="183304" name="Rectangle 8"/>
          <p:cNvSpPr>
            <a:spLocks noChangeArrowheads="1"/>
          </p:cNvSpPr>
          <p:nvPr/>
        </p:nvSpPr>
        <p:spPr bwMode="auto">
          <a:xfrm>
            <a:off x="152400" y="114300"/>
            <a:ext cx="8839200" cy="6619875"/>
          </a:xfrm>
          <a:prstGeom prst="rect">
            <a:avLst/>
          </a:prstGeom>
          <a:noFill/>
          <a:ln w="57150" cmpd="thickThin">
            <a:solidFill>
              <a:srgbClr val="008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64938" y="849218"/>
            <a:ext cx="3105509" cy="200133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96174" y="849219"/>
            <a:ext cx="2380890" cy="200133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320900" y="849219"/>
            <a:ext cx="2503413" cy="2001338"/>
          </a:xfrm>
          <a:prstGeom prst="rect">
            <a:avLst/>
          </a:prstGeom>
        </p:spPr>
      </p:pic>
    </p:spTree>
    <p:extLst>
      <p:ext uri="{BB962C8B-B14F-4D97-AF65-F5344CB8AC3E}">
        <p14:creationId xmlns:p14="http://schemas.microsoft.com/office/powerpoint/2010/main" xmlns="" val="4172450894"/>
      </p:ext>
    </p:extLst>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153988" y="241300"/>
            <a:ext cx="8763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fontAlgn="auto">
              <a:spcBef>
                <a:spcPts val="0"/>
              </a:spcBef>
              <a:spcAft>
                <a:spcPts val="0"/>
              </a:spcAft>
            </a:pPr>
            <a:r>
              <a:rPr lang="en-US" sz="1800" b="1" dirty="0" smtClean="0">
                <a:solidFill>
                  <a:srgbClr val="000000"/>
                </a:solidFill>
                <a:latin typeface="Arial" charset="0"/>
              </a:rPr>
              <a:t>SULLY HIGHLANDS PARK – </a:t>
            </a:r>
            <a:r>
              <a:rPr lang="en-US" sz="1800" b="1" dirty="0">
                <a:solidFill>
                  <a:srgbClr val="000000"/>
                </a:solidFill>
                <a:latin typeface="Arial" charset="0"/>
              </a:rPr>
              <a:t>PROJECT COMPLETION REPORT</a:t>
            </a:r>
            <a:endParaRPr lang="en-US" sz="1800" dirty="0">
              <a:solidFill>
                <a:srgbClr val="000000"/>
              </a:solidFill>
            </a:endParaRPr>
          </a:p>
        </p:txBody>
      </p:sp>
      <p:sp>
        <p:nvSpPr>
          <p:cNvPr id="52227" name="Text Box 3"/>
          <p:cNvSpPr txBox="1">
            <a:spLocks noChangeArrowheads="1"/>
          </p:cNvSpPr>
          <p:nvPr/>
        </p:nvSpPr>
        <p:spPr bwMode="auto">
          <a:xfrm>
            <a:off x="313418" y="4137460"/>
            <a:ext cx="8534400" cy="1831271"/>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fontAlgn="auto">
              <a:spcBef>
                <a:spcPts val="0"/>
              </a:spcBef>
              <a:spcAft>
                <a:spcPts val="0"/>
              </a:spcAft>
            </a:pPr>
            <a:r>
              <a:rPr lang="en-US" sz="1400" b="1" dirty="0" smtClean="0">
                <a:solidFill>
                  <a:srgbClr val="000000"/>
                </a:solidFill>
                <a:latin typeface="Arial" charset="0"/>
              </a:rPr>
              <a:t>Scope Estimate	  Project Cost    	Scheduled Completion                 Actual Completion</a:t>
            </a:r>
          </a:p>
          <a:p>
            <a:pPr fontAlgn="auto">
              <a:spcBef>
                <a:spcPts val="0"/>
              </a:spcBef>
              <a:spcAft>
                <a:spcPts val="0"/>
              </a:spcAft>
            </a:pPr>
            <a:r>
              <a:rPr lang="en-US" sz="1400" dirty="0" smtClean="0">
                <a:solidFill>
                  <a:srgbClr val="000000"/>
                </a:solidFill>
                <a:latin typeface="Arial" charset="0"/>
              </a:rPr>
              <a:t>       $370,000     	   $359,775                           June 2014          	                      February 2014</a:t>
            </a:r>
          </a:p>
          <a:p>
            <a:pPr fontAlgn="auto">
              <a:spcBef>
                <a:spcPts val="1200"/>
              </a:spcBef>
              <a:spcAft>
                <a:spcPts val="0"/>
              </a:spcAft>
            </a:pPr>
            <a:r>
              <a:rPr lang="en-US" sz="1400" b="1" dirty="0">
                <a:solidFill>
                  <a:srgbClr val="000000"/>
                </a:solidFill>
                <a:latin typeface="Arial" charset="0"/>
              </a:rPr>
              <a:t>	</a:t>
            </a:r>
            <a:r>
              <a:rPr lang="en-US" sz="1400" b="1" dirty="0" smtClean="0">
                <a:solidFill>
                  <a:srgbClr val="000000"/>
                </a:solidFill>
                <a:latin typeface="Arial" charset="0"/>
              </a:rPr>
              <a:t>		           Project Manager</a:t>
            </a:r>
          </a:p>
          <a:p>
            <a:pPr fontAlgn="auto">
              <a:spcBef>
                <a:spcPts val="0"/>
              </a:spcBef>
              <a:spcAft>
                <a:spcPts val="0"/>
              </a:spcAft>
            </a:pPr>
            <a:r>
              <a:rPr lang="en-US" sz="1400" dirty="0" smtClean="0">
                <a:solidFill>
                  <a:srgbClr val="000000"/>
                </a:solidFill>
                <a:latin typeface="Arial" charset="0"/>
              </a:rPr>
              <a:t>			      </a:t>
            </a:r>
            <a:r>
              <a:rPr lang="en-US" sz="1400" dirty="0">
                <a:solidFill>
                  <a:srgbClr val="000000"/>
                </a:solidFill>
                <a:latin typeface="Arial" charset="0"/>
              </a:rPr>
              <a:t> </a:t>
            </a:r>
            <a:r>
              <a:rPr lang="en-US" sz="1400" dirty="0" smtClean="0">
                <a:solidFill>
                  <a:srgbClr val="000000"/>
                </a:solidFill>
                <a:latin typeface="Arial" charset="0"/>
              </a:rPr>
              <a:t>          Wendy Li</a:t>
            </a:r>
          </a:p>
          <a:p>
            <a:pPr fontAlgn="auto">
              <a:spcBef>
                <a:spcPts val="0"/>
              </a:spcBef>
              <a:spcAft>
                <a:spcPts val="0"/>
              </a:spcAft>
            </a:pPr>
            <a:r>
              <a:rPr lang="en-US" sz="1400" b="1" dirty="0">
                <a:latin typeface="Arial" panose="020B0604020202020204" pitchFamily="34" charset="0"/>
                <a:cs typeface="Arial" panose="020B0604020202020204" pitchFamily="34" charset="0"/>
              </a:rPr>
              <a:t>	</a:t>
            </a:r>
            <a:r>
              <a:rPr lang="en-US" sz="1400" b="1" u="sng" dirty="0" smtClean="0">
                <a:latin typeface="Arial" panose="020B0604020202020204" pitchFamily="34" charset="0"/>
                <a:cs typeface="Arial" panose="020B0604020202020204" pitchFamily="34" charset="0"/>
              </a:rPr>
              <a:t>Designer</a:t>
            </a:r>
            <a:r>
              <a:rPr lang="en-US" sz="1400" b="1" dirty="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	</a:t>
            </a:r>
            <a:r>
              <a:rPr lang="en-US" sz="1400" b="1" u="sng" dirty="0" smtClean="0">
                <a:latin typeface="Arial" panose="020B0604020202020204" pitchFamily="34" charset="0"/>
                <a:cs typeface="Arial" panose="020B0604020202020204" pitchFamily="34" charset="0"/>
              </a:rPr>
              <a:t>Contractor</a:t>
            </a:r>
          </a:p>
          <a:p>
            <a:pPr fontAlgn="auto">
              <a:spcBef>
                <a:spcPts val="0"/>
              </a:spcBef>
              <a:spcAft>
                <a:spcPts val="0"/>
              </a:spcAft>
            </a:pP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       Musco Sports Lighting			</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            R.E.Lee Electric Co.</a:t>
            </a:r>
          </a:p>
          <a:p>
            <a:pPr fontAlgn="auto">
              <a:spcBef>
                <a:spcPts val="600"/>
              </a:spcBef>
              <a:spcAft>
                <a:spcPts val="0"/>
              </a:spcAft>
            </a:pPr>
            <a:r>
              <a:rPr lang="en-US" sz="1400" dirty="0" smtClean="0">
                <a:solidFill>
                  <a:srgbClr val="000000"/>
                </a:solidFill>
                <a:latin typeface="Arial" panose="020B0604020202020204" pitchFamily="34" charset="0"/>
                <a:cs typeface="Arial" panose="020B0604020202020204" pitchFamily="34" charset="0"/>
              </a:rPr>
              <a:t>       Supervisory District: Sully                	         Park Authority Board Member: Harold L. Stickland</a:t>
            </a:r>
            <a:endParaRPr lang="en-US" sz="1400" dirty="0">
              <a:solidFill>
                <a:srgbClr val="000000"/>
              </a:solidFill>
              <a:latin typeface="Arial" panose="020B0604020202020204" pitchFamily="34" charset="0"/>
              <a:cs typeface="Arial" panose="020B0604020202020204" pitchFamily="34" charset="0"/>
            </a:endParaRPr>
          </a:p>
        </p:txBody>
      </p:sp>
      <p:sp>
        <p:nvSpPr>
          <p:cNvPr id="52228" name="Text Box 4"/>
          <p:cNvSpPr txBox="1">
            <a:spLocks noChangeArrowheads="1"/>
          </p:cNvSpPr>
          <p:nvPr/>
        </p:nvSpPr>
        <p:spPr bwMode="auto">
          <a:xfrm>
            <a:off x="221343" y="5993039"/>
            <a:ext cx="18415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fontAlgn="auto">
              <a:spcBef>
                <a:spcPts val="0"/>
              </a:spcBef>
              <a:spcAft>
                <a:spcPts val="0"/>
              </a:spcAft>
            </a:pPr>
            <a:endParaRPr lang="en-US" dirty="0">
              <a:solidFill>
                <a:srgbClr val="000000"/>
              </a:solidFill>
            </a:endParaRPr>
          </a:p>
          <a:p>
            <a:pPr fontAlgn="auto">
              <a:spcBef>
                <a:spcPts val="0"/>
              </a:spcBef>
              <a:spcAft>
                <a:spcPts val="0"/>
              </a:spcAft>
            </a:pPr>
            <a:endParaRPr lang="en-US" dirty="0">
              <a:solidFill>
                <a:srgbClr val="000000"/>
              </a:solidFill>
            </a:endParaRPr>
          </a:p>
        </p:txBody>
      </p:sp>
      <p:sp>
        <p:nvSpPr>
          <p:cNvPr id="52229" name="Text Box 5"/>
          <p:cNvSpPr txBox="1">
            <a:spLocks noChangeArrowheads="1"/>
          </p:cNvSpPr>
          <p:nvPr/>
        </p:nvSpPr>
        <p:spPr bwMode="auto">
          <a:xfrm>
            <a:off x="6934200" y="6392453"/>
            <a:ext cx="1693863" cy="21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fontAlgn="auto">
              <a:spcBef>
                <a:spcPts val="0"/>
              </a:spcBef>
              <a:spcAft>
                <a:spcPts val="0"/>
              </a:spcAft>
            </a:pPr>
            <a:r>
              <a:rPr lang="en-US" sz="800" dirty="0">
                <a:solidFill>
                  <a:srgbClr val="000000"/>
                </a:solidFill>
                <a:latin typeface="Arial" charset="0"/>
              </a:rPr>
              <a:t>Planning &amp; Development Division</a:t>
            </a:r>
          </a:p>
        </p:txBody>
      </p:sp>
      <p:sp>
        <p:nvSpPr>
          <p:cNvPr id="52230" name="Text Box 6"/>
          <p:cNvSpPr txBox="1">
            <a:spLocks noChangeArrowheads="1"/>
          </p:cNvSpPr>
          <p:nvPr/>
        </p:nvSpPr>
        <p:spPr bwMode="auto">
          <a:xfrm>
            <a:off x="382588" y="3086195"/>
            <a:ext cx="85344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fontAlgn="auto">
              <a:spcBef>
                <a:spcPct val="50000"/>
              </a:spcBef>
              <a:spcAft>
                <a:spcPts val="0"/>
              </a:spcAft>
            </a:pPr>
            <a:r>
              <a:rPr lang="en-US" sz="1600" b="1" dirty="0" smtClean="0">
                <a:solidFill>
                  <a:srgbClr val="000000"/>
                </a:solidFill>
                <a:latin typeface="Arial" charset="0"/>
              </a:rPr>
              <a:t>Athletic Field Lighting</a:t>
            </a:r>
          </a:p>
          <a:p>
            <a:pPr fontAlgn="auto">
              <a:spcBef>
                <a:spcPct val="50000"/>
              </a:spcBef>
              <a:spcAft>
                <a:spcPts val="0"/>
              </a:spcAft>
            </a:pPr>
            <a:r>
              <a:rPr lang="en-US" sz="1200" dirty="0">
                <a:latin typeface="+mj-lt"/>
              </a:rPr>
              <a:t>Project consisted of the design and </a:t>
            </a:r>
            <a:r>
              <a:rPr lang="en-US" sz="1200" dirty="0" smtClean="0">
                <a:latin typeface="+mj-lt"/>
              </a:rPr>
              <a:t>I</a:t>
            </a:r>
            <a:r>
              <a:rPr lang="en-US" sz="1200" dirty="0" smtClean="0">
                <a:latin typeface="Arial" panose="020B0604020202020204" pitchFamily="34" charset="0"/>
                <a:cs typeface="Arial" panose="020B0604020202020204" pitchFamily="34" charset="0"/>
              </a:rPr>
              <a:t>nstallation of field lighting on </a:t>
            </a:r>
            <a:r>
              <a:rPr lang="en-US" sz="1200" dirty="0">
                <a:latin typeface="Arial" panose="020B0604020202020204" pitchFamily="34" charset="0"/>
                <a:cs typeface="Arial" panose="020B0604020202020204" pitchFamily="34" charset="0"/>
              </a:rPr>
              <a:t>two proffered 60' diamond fields and a 90' proffered diamond </a:t>
            </a:r>
            <a:r>
              <a:rPr lang="en-US" sz="1200" dirty="0" smtClean="0">
                <a:latin typeface="Arial" panose="020B0604020202020204" pitchFamily="34" charset="0"/>
                <a:cs typeface="Arial" panose="020B0604020202020204" pitchFamily="34" charset="0"/>
              </a:rPr>
              <a:t>field at Sully Highlands Park.</a:t>
            </a:r>
            <a:endParaRPr lang="en-US" sz="1200" dirty="0" smtClean="0">
              <a:solidFill>
                <a:srgbClr val="000000"/>
              </a:solidFill>
              <a:latin typeface="Arial" charset="0"/>
            </a:endParaRPr>
          </a:p>
        </p:txBody>
      </p:sp>
      <p:sp>
        <p:nvSpPr>
          <p:cNvPr id="52231" name="Rectangle 7"/>
          <p:cNvSpPr>
            <a:spLocks noChangeArrowheads="1"/>
          </p:cNvSpPr>
          <p:nvPr/>
        </p:nvSpPr>
        <p:spPr bwMode="auto">
          <a:xfrm>
            <a:off x="152400" y="114300"/>
            <a:ext cx="8839200" cy="6619875"/>
          </a:xfrm>
          <a:prstGeom prst="rect">
            <a:avLst/>
          </a:prstGeom>
          <a:noFill/>
          <a:ln w="57150" cmpd="thickThin">
            <a:solidFill>
              <a:srgbClr val="008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auto">
              <a:spcBef>
                <a:spcPts val="0"/>
              </a:spcBef>
              <a:spcAft>
                <a:spcPts val="0"/>
              </a:spcAft>
            </a:pPr>
            <a:endParaRPr lang="en-US" sz="1800" dirty="0">
              <a:solidFill>
                <a:srgbClr val="000000"/>
              </a:solidFill>
              <a:latin typeface="Arial" charset="0"/>
              <a:cs typeface="+mn-cs"/>
            </a:endParaRPr>
          </a:p>
        </p:txBody>
      </p:sp>
      <p:sp>
        <p:nvSpPr>
          <p:cNvPr id="52232" name="Text Box 8"/>
          <p:cNvSpPr txBox="1">
            <a:spLocks noChangeArrowheads="1"/>
          </p:cNvSpPr>
          <p:nvPr/>
        </p:nvSpPr>
        <p:spPr bwMode="auto">
          <a:xfrm>
            <a:off x="313418" y="6064515"/>
            <a:ext cx="8534400" cy="276999"/>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fontAlgn="auto">
              <a:spcBef>
                <a:spcPts val="0"/>
              </a:spcBef>
              <a:spcAft>
                <a:spcPts val="0"/>
              </a:spcAft>
            </a:pPr>
            <a:r>
              <a:rPr lang="en-US" sz="1200" b="1" dirty="0">
                <a:solidFill>
                  <a:srgbClr val="000000"/>
                </a:solidFill>
                <a:latin typeface="Arial" charset="0"/>
              </a:rPr>
              <a:t>Summary: </a:t>
            </a:r>
            <a:r>
              <a:rPr lang="en-US" sz="1200" b="1" dirty="0" smtClean="0">
                <a:solidFill>
                  <a:srgbClr val="000000"/>
                </a:solidFill>
                <a:latin typeface="Arial" charset="0"/>
              </a:rPr>
              <a:t> </a:t>
            </a:r>
            <a:r>
              <a:rPr lang="en-US" sz="1200" dirty="0" smtClean="0">
                <a:solidFill>
                  <a:srgbClr val="000000"/>
                </a:solidFill>
                <a:latin typeface="Arial" charset="0"/>
              </a:rPr>
              <a:t>This project was funded from the 2008 Park Bond.</a:t>
            </a:r>
            <a:endParaRPr lang="en-US" sz="1200" b="1" dirty="0">
              <a:solidFill>
                <a:srgbClr val="000000"/>
              </a:solidFill>
              <a:latin typeface="Arial"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13418" y="791435"/>
            <a:ext cx="2793339" cy="209500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75107" y="769242"/>
            <a:ext cx="2822930" cy="211719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328295" y="791436"/>
            <a:ext cx="2519523" cy="2095004"/>
          </a:xfrm>
          <a:prstGeom prst="rect">
            <a:avLst/>
          </a:prstGeom>
        </p:spPr>
      </p:pic>
    </p:spTree>
    <p:extLst>
      <p:ext uri="{BB962C8B-B14F-4D97-AF65-F5344CB8AC3E}">
        <p14:creationId xmlns:p14="http://schemas.microsoft.com/office/powerpoint/2010/main" xmlns="" val="260765851"/>
      </p:ext>
    </p:extLst>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174434" y="266643"/>
            <a:ext cx="8763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0" hangingPunct="0"/>
            <a:r>
              <a:rPr lang="en-US" sz="1800" b="1" dirty="0" smtClean="0">
                <a:solidFill>
                  <a:srgbClr val="000000"/>
                </a:solidFill>
                <a:latin typeface="Arial" charset="0"/>
              </a:rPr>
              <a:t>SULLY HIGHLANDS PARK PLAYGROUND – PROJECT COMPLETION </a:t>
            </a:r>
            <a:r>
              <a:rPr lang="en-US" sz="1800" b="1" dirty="0">
                <a:solidFill>
                  <a:srgbClr val="000000"/>
                </a:solidFill>
                <a:latin typeface="Arial" charset="0"/>
              </a:rPr>
              <a:t>REPORT</a:t>
            </a:r>
            <a:endParaRPr lang="en-US" dirty="0">
              <a:solidFill>
                <a:srgbClr val="000000"/>
              </a:solidFill>
            </a:endParaRPr>
          </a:p>
        </p:txBody>
      </p:sp>
      <p:sp>
        <p:nvSpPr>
          <p:cNvPr id="3075" name="Text Box 3"/>
          <p:cNvSpPr txBox="1">
            <a:spLocks noChangeArrowheads="1"/>
          </p:cNvSpPr>
          <p:nvPr/>
        </p:nvSpPr>
        <p:spPr bwMode="auto">
          <a:xfrm>
            <a:off x="280194" y="4233529"/>
            <a:ext cx="8621712" cy="1892826"/>
          </a:xfrm>
          <a:prstGeom prst="rect">
            <a:avLst/>
          </a:prstGeom>
          <a:noFill/>
          <a:ln w="381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r>
              <a:rPr lang="en-US" sz="1400" b="1" dirty="0">
                <a:solidFill>
                  <a:srgbClr val="000000"/>
                </a:solidFill>
                <a:latin typeface="Arial" charset="0"/>
              </a:rPr>
              <a:t>Scope Estimate             Project Cost                Scheduled Completion                 Actual Completion   </a:t>
            </a:r>
          </a:p>
          <a:p>
            <a:pPr eaLnBrk="0" hangingPunct="0"/>
            <a:r>
              <a:rPr lang="en-US" sz="1400" dirty="0">
                <a:solidFill>
                  <a:srgbClr val="000000"/>
                </a:solidFill>
                <a:latin typeface="Arial" charset="0"/>
              </a:rPr>
              <a:t>     </a:t>
            </a:r>
            <a:r>
              <a:rPr lang="en-US" sz="1400" dirty="0" smtClean="0">
                <a:solidFill>
                  <a:srgbClr val="000000"/>
                </a:solidFill>
                <a:latin typeface="Arial" charset="0"/>
              </a:rPr>
              <a:t> $120,000       	      $120,000	        November 2014 </a:t>
            </a:r>
            <a:r>
              <a:rPr lang="en-US" sz="1400" dirty="0">
                <a:solidFill>
                  <a:srgbClr val="000000"/>
                </a:solidFill>
                <a:latin typeface="Arial" charset="0"/>
              </a:rPr>
              <a:t>		</a:t>
            </a:r>
            <a:r>
              <a:rPr lang="en-US" sz="1400" dirty="0" smtClean="0">
                <a:solidFill>
                  <a:srgbClr val="000000"/>
                </a:solidFill>
                <a:latin typeface="Arial" charset="0"/>
              </a:rPr>
              <a:t>      November 2014 </a:t>
            </a:r>
          </a:p>
          <a:p>
            <a:pPr eaLnBrk="0" hangingPunct="0"/>
            <a:r>
              <a:rPr lang="en-US" sz="1200" dirty="0">
                <a:solidFill>
                  <a:srgbClr val="000000"/>
                </a:solidFill>
                <a:latin typeface="Arial" charset="0"/>
              </a:rPr>
              <a:t>	</a:t>
            </a:r>
          </a:p>
          <a:p>
            <a:pPr eaLnBrk="0" hangingPunct="0"/>
            <a:r>
              <a:rPr lang="en-US" sz="1400" b="1" dirty="0">
                <a:solidFill>
                  <a:srgbClr val="000000"/>
                </a:solidFill>
                <a:latin typeface="Arial Rounded MT Bold" pitchFamily="34" charset="0"/>
              </a:rPr>
              <a:t>                                                                            </a:t>
            </a:r>
            <a:r>
              <a:rPr lang="en-US" sz="1400" b="1" dirty="0">
                <a:solidFill>
                  <a:srgbClr val="000000"/>
                </a:solidFill>
                <a:latin typeface="Arial" charset="0"/>
              </a:rPr>
              <a:t> </a:t>
            </a:r>
            <a:r>
              <a:rPr lang="en-US" sz="1400" b="1" u="sng" dirty="0">
                <a:solidFill>
                  <a:srgbClr val="000000"/>
                </a:solidFill>
                <a:latin typeface="Arial" charset="0"/>
              </a:rPr>
              <a:t>Project Manager</a:t>
            </a:r>
            <a:r>
              <a:rPr lang="en-US" sz="1400" b="1" dirty="0">
                <a:solidFill>
                  <a:srgbClr val="000000"/>
                </a:solidFill>
                <a:latin typeface="Arial" charset="0"/>
              </a:rPr>
              <a:t>                                                                                                                   </a:t>
            </a:r>
          </a:p>
          <a:p>
            <a:pPr eaLnBrk="0" hangingPunct="0"/>
            <a:r>
              <a:rPr lang="en-US" sz="1400" b="1" dirty="0">
                <a:solidFill>
                  <a:srgbClr val="000000"/>
                </a:solidFill>
                <a:latin typeface="Arial" charset="0"/>
              </a:rPr>
              <a:t>               		</a:t>
            </a:r>
            <a:r>
              <a:rPr lang="en-US" sz="1400" b="1" dirty="0" smtClean="0">
                <a:solidFill>
                  <a:srgbClr val="000000"/>
                </a:solidFill>
                <a:latin typeface="Arial" charset="0"/>
              </a:rPr>
              <a:t>	</a:t>
            </a:r>
            <a:r>
              <a:rPr lang="en-US" sz="1400" b="1" dirty="0">
                <a:solidFill>
                  <a:srgbClr val="000000"/>
                </a:solidFill>
                <a:latin typeface="Arial" charset="0"/>
              </a:rPr>
              <a:t> </a:t>
            </a:r>
            <a:r>
              <a:rPr lang="en-US" sz="1400" b="1" dirty="0" smtClean="0">
                <a:solidFill>
                  <a:srgbClr val="000000"/>
                </a:solidFill>
                <a:latin typeface="Arial" charset="0"/>
              </a:rPr>
              <a:t>          </a:t>
            </a:r>
            <a:r>
              <a:rPr lang="en-US" sz="1400" dirty="0" smtClean="0">
                <a:solidFill>
                  <a:srgbClr val="000000"/>
                </a:solidFill>
                <a:latin typeface="Arial" charset="0"/>
              </a:rPr>
              <a:t>Charles Mends-Cole</a:t>
            </a:r>
            <a:endParaRPr lang="en-US" sz="1400" dirty="0">
              <a:solidFill>
                <a:srgbClr val="000000"/>
              </a:solidFill>
              <a:latin typeface="Arial" charset="0"/>
            </a:endParaRPr>
          </a:p>
          <a:p>
            <a:pPr eaLnBrk="0" hangingPunct="0"/>
            <a:r>
              <a:rPr lang="en-US" sz="1400" dirty="0">
                <a:solidFill>
                  <a:srgbClr val="000000"/>
                </a:solidFill>
                <a:latin typeface="Arial" charset="0"/>
              </a:rPr>
              <a:t>	      </a:t>
            </a:r>
            <a:r>
              <a:rPr lang="en-US" sz="1400" b="1" u="sng" dirty="0">
                <a:solidFill>
                  <a:srgbClr val="000000"/>
                </a:solidFill>
                <a:latin typeface="Arial" charset="0"/>
              </a:rPr>
              <a:t>Designer</a:t>
            </a:r>
            <a:r>
              <a:rPr lang="en-US" sz="1400" b="1" dirty="0">
                <a:solidFill>
                  <a:srgbClr val="000000"/>
                </a:solidFill>
                <a:latin typeface="Arial" charset="0"/>
              </a:rPr>
              <a:t>				         </a:t>
            </a:r>
            <a:r>
              <a:rPr lang="en-US" sz="1400" b="1" dirty="0" smtClean="0">
                <a:solidFill>
                  <a:srgbClr val="000000"/>
                </a:solidFill>
                <a:latin typeface="Arial" charset="0"/>
              </a:rPr>
              <a:t>  </a:t>
            </a:r>
            <a:r>
              <a:rPr lang="en-US" sz="1400" b="1" u="sng" dirty="0" smtClean="0">
                <a:solidFill>
                  <a:srgbClr val="000000"/>
                </a:solidFill>
                <a:latin typeface="Arial" charset="0"/>
              </a:rPr>
              <a:t>Contractor</a:t>
            </a:r>
            <a:endParaRPr lang="en-US" sz="1400" b="1" u="sng" dirty="0">
              <a:solidFill>
                <a:srgbClr val="000000"/>
              </a:solidFill>
              <a:latin typeface="Arial" charset="0"/>
            </a:endParaRPr>
          </a:p>
          <a:p>
            <a:pPr eaLnBrk="0" hangingPunct="0"/>
            <a:r>
              <a:rPr lang="en-US" sz="1400" dirty="0">
                <a:solidFill>
                  <a:srgbClr val="000000"/>
                </a:solidFill>
                <a:latin typeface="Arial Rounded MT Bold" pitchFamily="34" charset="0"/>
              </a:rPr>
              <a:t>     </a:t>
            </a:r>
            <a:r>
              <a:rPr lang="en-US" sz="1400" dirty="0">
                <a:solidFill>
                  <a:srgbClr val="000000"/>
                </a:solidFill>
                <a:latin typeface="Arial" charset="0"/>
              </a:rPr>
              <a:t>     </a:t>
            </a:r>
            <a:r>
              <a:rPr lang="en-US" sz="1400" dirty="0" smtClean="0">
                <a:solidFill>
                  <a:srgbClr val="000000"/>
                </a:solidFill>
                <a:latin typeface="Arial" charset="0"/>
              </a:rPr>
              <a:t>                  FCPA			                         	     </a:t>
            </a:r>
            <a:r>
              <a:rPr lang="en-US" sz="1400" dirty="0" err="1" smtClean="0">
                <a:solidFill>
                  <a:srgbClr val="000000"/>
                </a:solidFill>
                <a:latin typeface="Arial" charset="0"/>
              </a:rPr>
              <a:t>Playcore</a:t>
            </a:r>
            <a:r>
              <a:rPr lang="en-US" sz="1400" dirty="0" smtClean="0">
                <a:solidFill>
                  <a:srgbClr val="000000"/>
                </a:solidFill>
                <a:latin typeface="Arial" charset="0"/>
              </a:rPr>
              <a:t> (Gametime, Inc.)</a:t>
            </a:r>
            <a:endParaRPr lang="en-US" sz="1400" dirty="0">
              <a:solidFill>
                <a:srgbClr val="000000"/>
              </a:solidFill>
              <a:latin typeface="Arial" charset="0"/>
            </a:endParaRPr>
          </a:p>
          <a:p>
            <a:pPr eaLnBrk="0" hangingPunct="0">
              <a:lnSpc>
                <a:spcPct val="150000"/>
              </a:lnSpc>
            </a:pPr>
            <a:r>
              <a:rPr lang="en-US" sz="1400" dirty="0" smtClean="0">
                <a:solidFill>
                  <a:srgbClr val="000000"/>
                </a:solidFill>
                <a:latin typeface="Arial" charset="0"/>
              </a:rPr>
              <a:t>            </a:t>
            </a:r>
            <a:r>
              <a:rPr lang="en-US" sz="1200" dirty="0">
                <a:solidFill>
                  <a:srgbClr val="000000"/>
                </a:solidFill>
                <a:latin typeface="Arial" charset="0"/>
              </a:rPr>
              <a:t>Supervisory District: </a:t>
            </a:r>
            <a:r>
              <a:rPr lang="en-US" sz="1200" dirty="0" smtClean="0">
                <a:solidFill>
                  <a:srgbClr val="000000"/>
                </a:solidFill>
                <a:latin typeface="Arial" charset="0"/>
              </a:rPr>
              <a:t>Sully		    	            Park </a:t>
            </a:r>
            <a:r>
              <a:rPr lang="en-US" sz="1200" dirty="0">
                <a:solidFill>
                  <a:srgbClr val="000000"/>
                </a:solidFill>
                <a:latin typeface="Arial" charset="0"/>
              </a:rPr>
              <a:t>Authority Board </a:t>
            </a:r>
            <a:r>
              <a:rPr lang="en-US" sz="1200" dirty="0" smtClean="0">
                <a:solidFill>
                  <a:srgbClr val="000000"/>
                </a:solidFill>
                <a:latin typeface="Arial" charset="0"/>
              </a:rPr>
              <a:t>Member: Hal Strickland</a:t>
            </a:r>
            <a:endParaRPr lang="en-US" sz="1200" dirty="0">
              <a:solidFill>
                <a:srgbClr val="000000"/>
              </a:solidFill>
              <a:latin typeface="Arial" charset="0"/>
            </a:endParaRPr>
          </a:p>
        </p:txBody>
      </p:sp>
      <p:sp>
        <p:nvSpPr>
          <p:cNvPr id="3076" name="Text Box 4"/>
          <p:cNvSpPr txBox="1">
            <a:spLocks noChangeArrowheads="1"/>
          </p:cNvSpPr>
          <p:nvPr/>
        </p:nvSpPr>
        <p:spPr bwMode="auto">
          <a:xfrm>
            <a:off x="212725" y="5984875"/>
            <a:ext cx="18415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endParaRPr lang="en-US" dirty="0">
              <a:solidFill>
                <a:srgbClr val="000000"/>
              </a:solidFill>
            </a:endParaRPr>
          </a:p>
          <a:p>
            <a:pPr eaLnBrk="0" hangingPunct="0"/>
            <a:endParaRPr lang="en-US" dirty="0">
              <a:solidFill>
                <a:srgbClr val="000000"/>
              </a:solidFill>
            </a:endParaRPr>
          </a:p>
        </p:txBody>
      </p:sp>
      <p:sp>
        <p:nvSpPr>
          <p:cNvPr id="3077" name="Text Box 5"/>
          <p:cNvSpPr txBox="1">
            <a:spLocks noChangeArrowheads="1"/>
          </p:cNvSpPr>
          <p:nvPr/>
        </p:nvSpPr>
        <p:spPr bwMode="auto">
          <a:xfrm>
            <a:off x="6943725" y="6443635"/>
            <a:ext cx="1693863" cy="214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en-US" sz="800" dirty="0">
                <a:solidFill>
                  <a:srgbClr val="000000"/>
                </a:solidFill>
                <a:latin typeface="Arial" charset="0"/>
              </a:rPr>
              <a:t>Planning &amp; Development Division</a:t>
            </a:r>
          </a:p>
        </p:txBody>
      </p:sp>
      <p:sp>
        <p:nvSpPr>
          <p:cNvPr id="3078" name="Text Box 6"/>
          <p:cNvSpPr txBox="1">
            <a:spLocks noChangeArrowheads="1"/>
          </p:cNvSpPr>
          <p:nvPr/>
        </p:nvSpPr>
        <p:spPr bwMode="auto">
          <a:xfrm>
            <a:off x="361950" y="3314927"/>
            <a:ext cx="8534400" cy="8463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0" hangingPunct="0">
              <a:spcBef>
                <a:spcPts val="600"/>
              </a:spcBef>
              <a:spcAft>
                <a:spcPts val="0"/>
              </a:spcAft>
            </a:pPr>
            <a:r>
              <a:rPr lang="en-US" sz="1600" b="1" dirty="0" smtClean="0">
                <a:solidFill>
                  <a:srgbClr val="000000"/>
                </a:solidFill>
                <a:latin typeface="Arial" charset="0"/>
              </a:rPr>
              <a:t> Proffered Park Development</a:t>
            </a:r>
            <a:endParaRPr lang="en-US" sz="1600" dirty="0">
              <a:latin typeface="Times New Roman"/>
              <a:ea typeface="Times New Roman"/>
            </a:endParaRPr>
          </a:p>
          <a:p>
            <a:pPr eaLnBrk="0" hangingPunct="0">
              <a:spcBef>
                <a:spcPts val="600"/>
              </a:spcBef>
              <a:spcAft>
                <a:spcPts val="0"/>
              </a:spcAft>
            </a:pPr>
            <a:r>
              <a:rPr lang="en-US" sz="1400" dirty="0" smtClean="0">
                <a:solidFill>
                  <a:srgbClr val="000000"/>
                </a:solidFill>
                <a:latin typeface="Arial"/>
                <a:ea typeface="Times New Roman"/>
              </a:rPr>
              <a:t>The playground was installed to provide additional recreational opportunities that compliment the athletic fields developed as part a proffer that was completed in spring 2014.  </a:t>
            </a:r>
            <a:endParaRPr lang="en-US" sz="1400" dirty="0">
              <a:effectLst/>
              <a:latin typeface="Times New Roman"/>
              <a:ea typeface="Times New Roman"/>
            </a:endParaRPr>
          </a:p>
        </p:txBody>
      </p:sp>
      <p:sp>
        <p:nvSpPr>
          <p:cNvPr id="3079" name="Rectangle 7"/>
          <p:cNvSpPr>
            <a:spLocks noChangeArrowheads="1"/>
          </p:cNvSpPr>
          <p:nvPr/>
        </p:nvSpPr>
        <p:spPr bwMode="auto">
          <a:xfrm>
            <a:off x="152400" y="114300"/>
            <a:ext cx="8839200" cy="6619875"/>
          </a:xfrm>
          <a:prstGeom prst="rect">
            <a:avLst/>
          </a:prstGeom>
          <a:noFill/>
          <a:ln w="57150" cmpd="thickThin">
            <a:solidFill>
              <a:srgbClr val="008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800" dirty="0">
              <a:solidFill>
                <a:srgbClr val="000000"/>
              </a:solidFill>
              <a:latin typeface="Arial" charset="0"/>
            </a:endParaRPr>
          </a:p>
        </p:txBody>
      </p:sp>
      <p:sp>
        <p:nvSpPr>
          <p:cNvPr id="3080" name="Text Box 8"/>
          <p:cNvSpPr txBox="1">
            <a:spLocks noChangeArrowheads="1"/>
          </p:cNvSpPr>
          <p:nvPr/>
        </p:nvSpPr>
        <p:spPr bwMode="auto">
          <a:xfrm>
            <a:off x="285750" y="6196273"/>
            <a:ext cx="8610600" cy="276999"/>
          </a:xfrm>
          <a:prstGeom prst="rect">
            <a:avLst/>
          </a:prstGeom>
          <a:noFill/>
          <a:ln w="1905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r>
              <a:rPr lang="en-US" sz="1200" b="1" dirty="0">
                <a:solidFill>
                  <a:srgbClr val="000000"/>
                </a:solidFill>
                <a:latin typeface="Arial" charset="0"/>
              </a:rPr>
              <a:t>Summary: </a:t>
            </a:r>
            <a:r>
              <a:rPr lang="en-US" sz="1200" dirty="0" smtClean="0">
                <a:solidFill>
                  <a:srgbClr val="000000"/>
                </a:solidFill>
                <a:latin typeface="Arial" charset="0"/>
              </a:rPr>
              <a:t>This project was funded by a Chantilly Youth Association Contribution. </a:t>
            </a:r>
            <a:endParaRPr lang="en-US" sz="1200" dirty="0">
              <a:solidFill>
                <a:srgbClr val="000000"/>
              </a:solidFill>
              <a:latin typeface="Arial"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5090" y="707666"/>
            <a:ext cx="2554357" cy="255435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138275" y="699583"/>
            <a:ext cx="2562440" cy="256244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274938" y="684806"/>
            <a:ext cx="2577217" cy="2577217"/>
          </a:xfrm>
          <a:prstGeom prst="rect">
            <a:avLst/>
          </a:prstGeom>
        </p:spPr>
      </p:pic>
    </p:spTree>
    <p:extLst>
      <p:ext uri="{BB962C8B-B14F-4D97-AF65-F5344CB8AC3E}">
        <p14:creationId xmlns:p14="http://schemas.microsoft.com/office/powerpoint/2010/main" xmlns="" val="1042857281"/>
      </p:ext>
    </p:extLst>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74434" y="266643"/>
            <a:ext cx="8763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sz="1800" b="1" dirty="0" smtClean="0">
                <a:solidFill>
                  <a:srgbClr val="000000"/>
                </a:solidFill>
                <a:latin typeface="Arial" panose="020B0604020202020204" pitchFamily="34" charset="0"/>
                <a:cs typeface="Arial" panose="020B0604020202020204" pitchFamily="34" charset="0"/>
              </a:rPr>
              <a:t>SULLY HISTORIC SITE – </a:t>
            </a:r>
            <a:r>
              <a:rPr lang="en-US" sz="1800" b="1" dirty="0">
                <a:solidFill>
                  <a:srgbClr val="000000"/>
                </a:solidFill>
                <a:latin typeface="Arial" panose="020B0604020202020204" pitchFamily="34" charset="0"/>
                <a:cs typeface="Arial" panose="020B0604020202020204" pitchFamily="34" charset="0"/>
              </a:rPr>
              <a:t>PROJECT COMPLETION REPORT</a:t>
            </a:r>
            <a:endParaRPr lang="en-US" sz="1800" dirty="0">
              <a:solidFill>
                <a:srgbClr val="000000"/>
              </a:solidFill>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270957" y="3973902"/>
            <a:ext cx="8621712" cy="1892826"/>
          </a:xfrm>
          <a:prstGeom prst="rect">
            <a:avLst/>
          </a:prstGeom>
          <a:noFill/>
          <a:ln w="381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sz="1400" b="1" dirty="0">
                <a:solidFill>
                  <a:srgbClr val="000000"/>
                </a:solidFill>
                <a:latin typeface="Arial" panose="020B0604020202020204" pitchFamily="34" charset="0"/>
                <a:cs typeface="Arial" panose="020B0604020202020204" pitchFamily="34" charset="0"/>
              </a:rPr>
              <a:t>Scope Estimate             Project Cost                Scheduled Completion                 Actual Completion   </a:t>
            </a:r>
          </a:p>
          <a:p>
            <a:pPr eaLnBrk="0" fontAlgn="base" hangingPunct="0">
              <a:spcBef>
                <a:spcPct val="0"/>
              </a:spcBef>
              <a:spcAft>
                <a:spcPct val="0"/>
              </a:spcAft>
            </a:pPr>
            <a:r>
              <a:rPr lang="en-US" sz="1400" dirty="0">
                <a:solidFill>
                  <a:srgbClr val="000000"/>
                </a:solidFill>
                <a:latin typeface="Arial" panose="020B0604020202020204" pitchFamily="34" charset="0"/>
                <a:cs typeface="Arial" panose="020B0604020202020204" pitchFamily="34" charset="0"/>
              </a:rPr>
              <a:t>     </a:t>
            </a:r>
            <a:r>
              <a:rPr lang="en-US" sz="1400" dirty="0" smtClean="0">
                <a:solidFill>
                  <a:srgbClr val="000000"/>
                </a:solidFill>
                <a:latin typeface="Arial" panose="020B0604020202020204" pitchFamily="34" charset="0"/>
                <a:cs typeface="Arial" panose="020B0604020202020204" pitchFamily="34" charset="0"/>
              </a:rPr>
              <a:t>$713,360                      $650,000                            May 2014</a:t>
            </a:r>
            <a:r>
              <a:rPr lang="en-US" sz="1400" dirty="0">
                <a:solidFill>
                  <a:srgbClr val="000000"/>
                </a:solidFill>
                <a:latin typeface="Arial" panose="020B0604020202020204" pitchFamily="34" charset="0"/>
                <a:cs typeface="Arial" panose="020B0604020202020204" pitchFamily="34" charset="0"/>
              </a:rPr>
              <a:t>		     </a:t>
            </a:r>
            <a:r>
              <a:rPr lang="en-US" sz="1400" dirty="0" smtClean="0">
                <a:solidFill>
                  <a:srgbClr val="000000"/>
                </a:solidFill>
                <a:latin typeface="Arial" panose="020B0604020202020204" pitchFamily="34" charset="0"/>
                <a:cs typeface="Arial" panose="020B0604020202020204" pitchFamily="34" charset="0"/>
              </a:rPr>
              <a:t>       May 2014 </a:t>
            </a:r>
            <a:endParaRPr lang="en-US" sz="14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sz="1200" dirty="0">
                <a:solidFill>
                  <a:srgbClr val="000000"/>
                </a:solidFill>
                <a:latin typeface="Arial" panose="020B0604020202020204" pitchFamily="34" charset="0"/>
                <a:cs typeface="Arial" panose="020B0604020202020204" pitchFamily="34" charset="0"/>
              </a:rPr>
              <a:t>	</a:t>
            </a:r>
          </a:p>
          <a:p>
            <a:pPr eaLnBrk="0" fontAlgn="base" hangingPunct="0">
              <a:spcBef>
                <a:spcPct val="0"/>
              </a:spcBef>
              <a:spcAft>
                <a:spcPct val="0"/>
              </a:spcAft>
            </a:pPr>
            <a:r>
              <a:rPr lang="en-US" sz="1400" b="1" dirty="0">
                <a:solidFill>
                  <a:srgbClr val="000000"/>
                </a:solidFill>
                <a:latin typeface="Arial" panose="020B0604020202020204" pitchFamily="34" charset="0"/>
                <a:cs typeface="Arial" panose="020B0604020202020204" pitchFamily="34" charset="0"/>
              </a:rPr>
              <a:t>                                                             </a:t>
            </a:r>
            <a:r>
              <a:rPr lang="en-US" sz="1400" b="1" dirty="0" smtClean="0">
                <a:solidFill>
                  <a:srgbClr val="000000"/>
                </a:solidFill>
                <a:latin typeface="Arial" panose="020B0604020202020204" pitchFamily="34" charset="0"/>
                <a:cs typeface="Arial" panose="020B0604020202020204" pitchFamily="34" charset="0"/>
              </a:rPr>
              <a:t>     </a:t>
            </a:r>
            <a:r>
              <a:rPr lang="en-US" sz="1400" b="1" u="sng" dirty="0">
                <a:solidFill>
                  <a:srgbClr val="000000"/>
                </a:solidFill>
                <a:latin typeface="Arial" panose="020B0604020202020204" pitchFamily="34" charset="0"/>
                <a:cs typeface="Arial" panose="020B0604020202020204" pitchFamily="34" charset="0"/>
              </a:rPr>
              <a:t>Project Manager</a:t>
            </a:r>
            <a:r>
              <a:rPr lang="en-US" sz="1400" b="1" dirty="0">
                <a:solidFill>
                  <a:srgbClr val="000000"/>
                </a:solidFill>
                <a:latin typeface="Arial" panose="020B0604020202020204" pitchFamily="34" charset="0"/>
                <a:cs typeface="Arial" panose="020B0604020202020204" pitchFamily="34" charset="0"/>
              </a:rPr>
              <a:t>                                                                                                                   </a:t>
            </a:r>
          </a:p>
          <a:p>
            <a:pPr eaLnBrk="0" fontAlgn="base" hangingPunct="0">
              <a:spcBef>
                <a:spcPct val="0"/>
              </a:spcBef>
              <a:spcAft>
                <a:spcPct val="0"/>
              </a:spcAft>
            </a:pPr>
            <a:r>
              <a:rPr lang="en-US" sz="1400" b="1" dirty="0">
                <a:solidFill>
                  <a:srgbClr val="000000"/>
                </a:solidFill>
                <a:latin typeface="Arial" panose="020B0604020202020204" pitchFamily="34" charset="0"/>
                <a:cs typeface="Arial" panose="020B0604020202020204" pitchFamily="34" charset="0"/>
              </a:rPr>
              <a:t>               		                        </a:t>
            </a:r>
            <a:r>
              <a:rPr lang="en-US" sz="1400" b="1" dirty="0" smtClean="0">
                <a:solidFill>
                  <a:srgbClr val="000000"/>
                </a:solidFill>
                <a:latin typeface="Arial" panose="020B0604020202020204" pitchFamily="34" charset="0"/>
                <a:cs typeface="Arial" panose="020B0604020202020204" pitchFamily="34" charset="0"/>
              </a:rPr>
              <a:t>          </a:t>
            </a:r>
            <a:r>
              <a:rPr lang="en-US" sz="1400" dirty="0" smtClean="0">
                <a:solidFill>
                  <a:srgbClr val="000000"/>
                </a:solidFill>
                <a:latin typeface="Arial" panose="020B0604020202020204" pitchFamily="34" charset="0"/>
                <a:cs typeface="Arial" panose="020B0604020202020204" pitchFamily="34" charset="0"/>
              </a:rPr>
              <a:t>Kelly Davis</a:t>
            </a:r>
            <a:endParaRPr lang="en-US" sz="14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sz="1400" dirty="0">
                <a:solidFill>
                  <a:srgbClr val="000000"/>
                </a:solidFill>
                <a:latin typeface="Arial" panose="020B0604020202020204" pitchFamily="34" charset="0"/>
                <a:cs typeface="Arial" panose="020B0604020202020204" pitchFamily="34" charset="0"/>
              </a:rPr>
              <a:t>	      </a:t>
            </a:r>
            <a:r>
              <a:rPr lang="en-US" sz="1400" b="1" u="sng" dirty="0">
                <a:solidFill>
                  <a:srgbClr val="000000"/>
                </a:solidFill>
                <a:latin typeface="Arial" panose="020B0604020202020204" pitchFamily="34" charset="0"/>
                <a:cs typeface="Arial" panose="020B0604020202020204" pitchFamily="34" charset="0"/>
              </a:rPr>
              <a:t>Designer</a:t>
            </a:r>
            <a:r>
              <a:rPr lang="en-US" sz="1400" b="1" dirty="0">
                <a:solidFill>
                  <a:srgbClr val="000000"/>
                </a:solidFill>
                <a:latin typeface="Arial" panose="020B0604020202020204" pitchFamily="34" charset="0"/>
                <a:cs typeface="Arial" panose="020B0604020202020204" pitchFamily="34" charset="0"/>
              </a:rPr>
              <a:t>	</a:t>
            </a:r>
            <a:r>
              <a:rPr lang="en-US" sz="1400" b="1" dirty="0" smtClean="0">
                <a:solidFill>
                  <a:srgbClr val="000000"/>
                </a:solidFill>
                <a:latin typeface="Arial" panose="020B0604020202020204" pitchFamily="34" charset="0"/>
                <a:cs typeface="Arial" panose="020B0604020202020204" pitchFamily="34" charset="0"/>
              </a:rPr>
              <a:t>                          </a:t>
            </a:r>
            <a:r>
              <a:rPr lang="en-US" sz="1400" b="1" dirty="0">
                <a:solidFill>
                  <a:srgbClr val="000000"/>
                </a:solidFill>
                <a:latin typeface="Arial" panose="020B0604020202020204" pitchFamily="34" charset="0"/>
                <a:cs typeface="Arial" panose="020B0604020202020204" pitchFamily="34" charset="0"/>
              </a:rPr>
              <a:t>	 </a:t>
            </a:r>
            <a:r>
              <a:rPr lang="en-US" sz="1400" b="1" dirty="0" smtClean="0">
                <a:solidFill>
                  <a:srgbClr val="000000"/>
                </a:solidFill>
                <a:latin typeface="Arial" panose="020B0604020202020204" pitchFamily="34" charset="0"/>
                <a:cs typeface="Arial" panose="020B0604020202020204" pitchFamily="34" charset="0"/>
              </a:rPr>
              <a:t>	</a:t>
            </a:r>
            <a:r>
              <a:rPr lang="en-US" sz="1400" b="1" u="sng" dirty="0" smtClean="0">
                <a:solidFill>
                  <a:srgbClr val="000000"/>
                </a:solidFill>
                <a:latin typeface="Arial" panose="020B0604020202020204" pitchFamily="34" charset="0"/>
                <a:cs typeface="Arial" panose="020B0604020202020204" pitchFamily="34" charset="0"/>
              </a:rPr>
              <a:t>Contractor</a:t>
            </a:r>
            <a:endParaRPr lang="en-US" sz="1400" b="1" u="sng"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sz="1400" dirty="0">
                <a:solidFill>
                  <a:srgbClr val="000000"/>
                </a:solidFill>
                <a:latin typeface="Arial" panose="020B0604020202020204" pitchFamily="34" charset="0"/>
                <a:cs typeface="Arial" panose="020B0604020202020204" pitchFamily="34" charset="0"/>
              </a:rPr>
              <a:t>               </a:t>
            </a:r>
            <a:r>
              <a:rPr lang="en-US" sz="1400" dirty="0" smtClean="0">
                <a:solidFill>
                  <a:srgbClr val="000000"/>
                </a:solidFill>
                <a:latin typeface="Arial" panose="020B0604020202020204" pitchFamily="34" charset="0"/>
                <a:cs typeface="Arial" panose="020B0604020202020204" pitchFamily="34" charset="0"/>
              </a:rPr>
              <a:t>   Bowman Consulting                       FCPA / Modular Building Systems / Southern Asphalt Co. Inc.</a:t>
            </a:r>
            <a:endParaRPr lang="en-US" sz="1400" dirty="0">
              <a:solidFill>
                <a:srgbClr val="000000"/>
              </a:solidFill>
              <a:latin typeface="Arial" panose="020B0604020202020204" pitchFamily="34" charset="0"/>
              <a:cs typeface="Arial" panose="020B0604020202020204" pitchFamily="34" charset="0"/>
            </a:endParaRPr>
          </a:p>
          <a:p>
            <a:pPr eaLnBrk="0" fontAlgn="base" hangingPunct="0">
              <a:lnSpc>
                <a:spcPct val="150000"/>
              </a:lnSpc>
              <a:spcBef>
                <a:spcPct val="0"/>
              </a:spcBef>
              <a:spcAft>
                <a:spcPct val="0"/>
              </a:spcAft>
            </a:pPr>
            <a:r>
              <a:rPr lang="en-US" sz="1400" dirty="0">
                <a:solidFill>
                  <a:srgbClr val="000000"/>
                </a:solidFill>
                <a:latin typeface="Arial" panose="020B0604020202020204" pitchFamily="34" charset="0"/>
                <a:cs typeface="Arial" panose="020B0604020202020204" pitchFamily="34" charset="0"/>
              </a:rPr>
              <a:t>            </a:t>
            </a:r>
            <a:r>
              <a:rPr lang="en-US" sz="1400" dirty="0" smtClean="0">
                <a:solidFill>
                  <a:srgbClr val="000000"/>
                </a:solidFill>
                <a:latin typeface="Arial" panose="020B0604020202020204" pitchFamily="34" charset="0"/>
                <a:cs typeface="Arial" panose="020B0604020202020204" pitchFamily="34" charset="0"/>
              </a:rPr>
              <a:t>     </a:t>
            </a:r>
            <a:r>
              <a:rPr lang="en-US" sz="1200" dirty="0" smtClean="0">
                <a:solidFill>
                  <a:srgbClr val="000000"/>
                </a:solidFill>
                <a:latin typeface="Arial" panose="020B0604020202020204" pitchFamily="34" charset="0"/>
                <a:cs typeface="Arial" panose="020B0604020202020204" pitchFamily="34" charset="0"/>
              </a:rPr>
              <a:t>Supervisory </a:t>
            </a:r>
            <a:r>
              <a:rPr lang="en-US" sz="1200" dirty="0">
                <a:solidFill>
                  <a:srgbClr val="000000"/>
                </a:solidFill>
                <a:latin typeface="Arial" panose="020B0604020202020204" pitchFamily="34" charset="0"/>
                <a:cs typeface="Arial" panose="020B0604020202020204" pitchFamily="34" charset="0"/>
              </a:rPr>
              <a:t>District: </a:t>
            </a:r>
            <a:r>
              <a:rPr lang="en-US" sz="1200" dirty="0" smtClean="0">
                <a:solidFill>
                  <a:srgbClr val="000000"/>
                </a:solidFill>
                <a:latin typeface="Arial" panose="020B0604020202020204" pitchFamily="34" charset="0"/>
                <a:cs typeface="Arial" panose="020B0604020202020204" pitchFamily="34" charset="0"/>
              </a:rPr>
              <a:t>Sully</a:t>
            </a:r>
            <a:r>
              <a:rPr lang="en-US" sz="1200" dirty="0">
                <a:solidFill>
                  <a:srgbClr val="000000"/>
                </a:solidFill>
                <a:latin typeface="Arial" panose="020B0604020202020204" pitchFamily="34" charset="0"/>
                <a:cs typeface="Arial" panose="020B0604020202020204" pitchFamily="34" charset="0"/>
              </a:rPr>
              <a:t>	    	           </a:t>
            </a:r>
            <a:r>
              <a:rPr lang="en-US" sz="1200" dirty="0" smtClean="0">
                <a:solidFill>
                  <a:srgbClr val="000000"/>
                </a:solidFill>
                <a:latin typeface="Arial" panose="020B0604020202020204" pitchFamily="34" charset="0"/>
                <a:cs typeface="Arial" panose="020B0604020202020204" pitchFamily="34" charset="0"/>
              </a:rPr>
              <a:t>                         </a:t>
            </a:r>
            <a:r>
              <a:rPr lang="en-US" sz="1200" dirty="0">
                <a:solidFill>
                  <a:srgbClr val="000000"/>
                </a:solidFill>
                <a:latin typeface="Arial" panose="020B0604020202020204" pitchFamily="34" charset="0"/>
                <a:cs typeface="Arial" panose="020B0604020202020204" pitchFamily="34" charset="0"/>
              </a:rPr>
              <a:t>Park Authority Board Member</a:t>
            </a:r>
            <a:r>
              <a:rPr lang="en-US" sz="1200" dirty="0" smtClean="0">
                <a:solidFill>
                  <a:srgbClr val="000000"/>
                </a:solidFill>
                <a:latin typeface="Arial" panose="020B0604020202020204" pitchFamily="34" charset="0"/>
                <a:cs typeface="Arial" panose="020B0604020202020204" pitchFamily="34" charset="0"/>
              </a:rPr>
              <a:t>: Hal Strickland</a:t>
            </a:r>
            <a:endParaRPr lang="en-US" sz="1200" dirty="0">
              <a:solidFill>
                <a:srgbClr val="000000"/>
              </a:solidFill>
              <a:latin typeface="Arial" panose="020B0604020202020204" pitchFamily="34" charset="0"/>
              <a:cs typeface="Arial" panose="020B0604020202020204" pitchFamily="34" charset="0"/>
            </a:endParaRPr>
          </a:p>
        </p:txBody>
      </p:sp>
      <p:sp>
        <p:nvSpPr>
          <p:cNvPr id="6" name="Text Box 4"/>
          <p:cNvSpPr txBox="1">
            <a:spLocks noChangeArrowheads="1"/>
          </p:cNvSpPr>
          <p:nvPr/>
        </p:nvSpPr>
        <p:spPr bwMode="auto">
          <a:xfrm>
            <a:off x="212725" y="5984875"/>
            <a:ext cx="18415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2400" dirty="0">
              <a:solidFill>
                <a:srgbClr val="000000"/>
              </a:solidFill>
              <a:latin typeface="Times New Roman" pitchFamily="18" charset="0"/>
              <a:cs typeface="Arial" charset="0"/>
            </a:endParaRPr>
          </a:p>
          <a:p>
            <a:pPr eaLnBrk="0" fontAlgn="base" hangingPunct="0">
              <a:spcBef>
                <a:spcPct val="0"/>
              </a:spcBef>
              <a:spcAft>
                <a:spcPct val="0"/>
              </a:spcAft>
            </a:pPr>
            <a:endParaRPr lang="en-US" sz="2400" dirty="0">
              <a:solidFill>
                <a:srgbClr val="000000"/>
              </a:solidFill>
              <a:latin typeface="Times New Roman" pitchFamily="18" charset="0"/>
              <a:cs typeface="Arial" charset="0"/>
            </a:endParaRPr>
          </a:p>
        </p:txBody>
      </p:sp>
      <p:sp>
        <p:nvSpPr>
          <p:cNvPr id="7" name="Text Box 5"/>
          <p:cNvSpPr txBox="1">
            <a:spLocks noChangeArrowheads="1"/>
          </p:cNvSpPr>
          <p:nvPr/>
        </p:nvSpPr>
        <p:spPr bwMode="auto">
          <a:xfrm>
            <a:off x="6943725" y="6443635"/>
            <a:ext cx="1693863" cy="214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800" dirty="0">
                <a:solidFill>
                  <a:srgbClr val="000000"/>
                </a:solidFill>
                <a:latin typeface="Arial" panose="020B0604020202020204" pitchFamily="34" charset="0"/>
                <a:cs typeface="Arial" panose="020B0604020202020204" pitchFamily="34" charset="0"/>
              </a:rPr>
              <a:t>Planning &amp; Development Division</a:t>
            </a:r>
          </a:p>
        </p:txBody>
      </p:sp>
      <p:sp>
        <p:nvSpPr>
          <p:cNvPr id="8" name="Text Box 6"/>
          <p:cNvSpPr txBox="1">
            <a:spLocks noChangeArrowheads="1"/>
          </p:cNvSpPr>
          <p:nvPr/>
        </p:nvSpPr>
        <p:spPr bwMode="auto">
          <a:xfrm>
            <a:off x="228600" y="2675721"/>
            <a:ext cx="8534400" cy="12618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z="1600" b="1" dirty="0" smtClean="0">
                <a:solidFill>
                  <a:srgbClr val="000000"/>
                </a:solidFill>
                <a:latin typeface="Arial" panose="020B0604020202020204" pitchFamily="34" charset="0"/>
                <a:cs typeface="Arial" panose="020B0604020202020204" pitchFamily="34" charset="0"/>
              </a:rPr>
              <a:t>Sully Historic Site– Visitor Center Project</a:t>
            </a:r>
            <a:endParaRPr lang="en-US" sz="1600" b="1" dirty="0">
              <a:solidFill>
                <a:srgbClr val="000000"/>
              </a:solidFill>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The project included the installation of a new modular visitor’s center and supporting infrastructure. </a:t>
            </a:r>
            <a:r>
              <a:rPr lang="en-US" sz="1200" dirty="0">
                <a:latin typeface="Arial" panose="020B0604020202020204" pitchFamily="34" charset="0"/>
                <a:cs typeface="Arial" panose="020B0604020202020204" pitchFamily="34" charset="0"/>
              </a:rPr>
              <a:t>The </a:t>
            </a:r>
            <a:r>
              <a:rPr lang="en-US" sz="1200" dirty="0" smtClean="0">
                <a:latin typeface="Arial" panose="020B0604020202020204" pitchFamily="34" charset="0"/>
                <a:cs typeface="Arial" panose="020B0604020202020204" pitchFamily="34" charset="0"/>
              </a:rPr>
              <a:t>visitor </a:t>
            </a:r>
            <a:r>
              <a:rPr lang="en-US" sz="1200" dirty="0">
                <a:latin typeface="Arial" panose="020B0604020202020204" pitchFamily="34" charset="0"/>
                <a:cs typeface="Arial" panose="020B0604020202020204" pitchFamily="34" charset="0"/>
              </a:rPr>
              <a:t>center will welcome guests to the popular site as they </a:t>
            </a:r>
            <a:r>
              <a:rPr lang="en-US" sz="1200" dirty="0" smtClean="0">
                <a:latin typeface="Arial" panose="020B0604020202020204" pitchFamily="34" charset="0"/>
                <a:cs typeface="Arial" panose="020B0604020202020204" pitchFamily="34" charset="0"/>
              </a:rPr>
              <a:t>arrive serving as a </a:t>
            </a:r>
            <a:r>
              <a:rPr lang="en-US" sz="1200" dirty="0">
                <a:latin typeface="Arial" panose="020B0604020202020204" pitchFamily="34" charset="0"/>
                <a:cs typeface="Arial" panose="020B0604020202020204" pitchFamily="34" charset="0"/>
              </a:rPr>
              <a:t>gathering place and </a:t>
            </a:r>
            <a:r>
              <a:rPr lang="en-US" sz="1200" dirty="0" smtClean="0">
                <a:latin typeface="Arial" panose="020B0604020202020204" pitchFamily="34" charset="0"/>
                <a:cs typeface="Arial" panose="020B0604020202020204" pitchFamily="34" charset="0"/>
              </a:rPr>
              <a:t>accessible </a:t>
            </a:r>
            <a:r>
              <a:rPr lang="en-US" sz="1200" dirty="0">
                <a:latin typeface="Arial" panose="020B0604020202020204" pitchFamily="34" charset="0"/>
                <a:cs typeface="Arial" panose="020B0604020202020204" pitchFamily="34" charset="0"/>
              </a:rPr>
              <a:t>building </a:t>
            </a:r>
            <a:r>
              <a:rPr lang="en-US" sz="1200" dirty="0" smtClean="0">
                <a:latin typeface="Arial" panose="020B0604020202020204" pitchFamily="34" charset="0"/>
                <a:cs typeface="Arial" panose="020B0604020202020204" pitchFamily="34" charset="0"/>
              </a:rPr>
              <a:t>allowing </a:t>
            </a:r>
            <a:r>
              <a:rPr lang="en-US" sz="1200" dirty="0">
                <a:latin typeface="Arial" panose="020B0604020202020204" pitchFamily="34" charset="0"/>
                <a:cs typeface="Arial" panose="020B0604020202020204" pitchFamily="34" charset="0"/>
              </a:rPr>
              <a:t>visitors to  easily </a:t>
            </a:r>
            <a:r>
              <a:rPr lang="en-US" sz="1200" dirty="0" smtClean="0">
                <a:latin typeface="Arial" panose="020B0604020202020204" pitchFamily="34" charset="0"/>
                <a:cs typeface="Arial" panose="020B0604020202020204" pitchFamily="34" charset="0"/>
              </a:rPr>
              <a:t>obtain information </a:t>
            </a:r>
            <a:r>
              <a:rPr lang="en-US" sz="1200" dirty="0">
                <a:latin typeface="Arial" panose="020B0604020202020204" pitchFamily="34" charset="0"/>
                <a:cs typeface="Arial" panose="020B0604020202020204" pitchFamily="34" charset="0"/>
              </a:rPr>
              <a:t>about the historic house and grounds </a:t>
            </a:r>
            <a:r>
              <a:rPr lang="en-US" sz="1200" dirty="0" smtClean="0">
                <a:latin typeface="Arial" panose="020B0604020202020204" pitchFamily="34" charset="0"/>
                <a:cs typeface="Arial" panose="020B0604020202020204" pitchFamily="34" charset="0"/>
              </a:rPr>
              <a:t>while providing </a:t>
            </a:r>
            <a:r>
              <a:rPr lang="en-US" sz="1200" dirty="0">
                <a:latin typeface="Arial" panose="020B0604020202020204" pitchFamily="34" charset="0"/>
                <a:cs typeface="Arial" panose="020B0604020202020204" pitchFamily="34" charset="0"/>
              </a:rPr>
              <a:t>a point of orientation to the Sully historic core </a:t>
            </a:r>
            <a:r>
              <a:rPr lang="en-US" sz="1200" dirty="0" smtClean="0">
                <a:latin typeface="Arial" panose="020B0604020202020204" pitchFamily="34" charset="0"/>
                <a:cs typeface="Arial" panose="020B0604020202020204" pitchFamily="34" charset="0"/>
              </a:rPr>
              <a:t>area.  The visitor center </a:t>
            </a:r>
            <a:r>
              <a:rPr lang="en-US" sz="1200" dirty="0">
                <a:latin typeface="Arial" panose="020B0604020202020204" pitchFamily="34" charset="0"/>
                <a:cs typeface="Arial" panose="020B0604020202020204" pitchFamily="34" charset="0"/>
              </a:rPr>
              <a:t>includes a </a:t>
            </a:r>
            <a:r>
              <a:rPr lang="en-US" sz="1200" dirty="0" smtClean="0">
                <a:latin typeface="Arial" panose="020B0604020202020204" pitchFamily="34" charset="0"/>
                <a:cs typeface="Arial" panose="020B0604020202020204" pitchFamily="34" charset="0"/>
              </a:rPr>
              <a:t>large </a:t>
            </a:r>
            <a:r>
              <a:rPr lang="en-US" sz="1200" dirty="0">
                <a:latin typeface="Arial" panose="020B0604020202020204" pitchFamily="34" charset="0"/>
                <a:cs typeface="Arial" panose="020B0604020202020204" pitchFamily="34" charset="0"/>
              </a:rPr>
              <a:t>space for museum gift shop merchandise, food and drink sales, restrooms, and a conference room for </a:t>
            </a:r>
            <a:r>
              <a:rPr lang="en-US" sz="1200" dirty="0" smtClean="0">
                <a:latin typeface="Arial" panose="020B0604020202020204" pitchFamily="34" charset="0"/>
                <a:cs typeface="Arial" panose="020B0604020202020204" pitchFamily="34" charset="0"/>
              </a:rPr>
              <a:t>meetings. </a:t>
            </a:r>
            <a:endParaRPr lang="en-US" sz="1200" dirty="0">
              <a:latin typeface="Arial" panose="020B0604020202020204" pitchFamily="34" charset="0"/>
              <a:cs typeface="Arial" panose="020B0604020202020204" pitchFamily="34" charset="0"/>
            </a:endParaRPr>
          </a:p>
        </p:txBody>
      </p:sp>
      <p:sp>
        <p:nvSpPr>
          <p:cNvPr id="9" name="Rectangle 7"/>
          <p:cNvSpPr>
            <a:spLocks noChangeArrowheads="1"/>
          </p:cNvSpPr>
          <p:nvPr/>
        </p:nvSpPr>
        <p:spPr bwMode="auto">
          <a:xfrm>
            <a:off x="152400" y="114300"/>
            <a:ext cx="8839200" cy="6619875"/>
          </a:xfrm>
          <a:prstGeom prst="rect">
            <a:avLst/>
          </a:prstGeom>
          <a:noFill/>
          <a:ln w="57150" cmpd="thickThin">
            <a:solidFill>
              <a:srgbClr val="008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cs typeface="Arial" charset="0"/>
            </a:endParaRPr>
          </a:p>
        </p:txBody>
      </p:sp>
      <p:sp>
        <p:nvSpPr>
          <p:cNvPr id="10" name="Text Box 8"/>
          <p:cNvSpPr txBox="1">
            <a:spLocks noChangeArrowheads="1"/>
          </p:cNvSpPr>
          <p:nvPr/>
        </p:nvSpPr>
        <p:spPr bwMode="auto">
          <a:xfrm>
            <a:off x="266700" y="5985296"/>
            <a:ext cx="8610600" cy="461665"/>
          </a:xfrm>
          <a:prstGeom prst="rect">
            <a:avLst/>
          </a:prstGeom>
          <a:noFill/>
          <a:ln w="1905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Summary: </a:t>
            </a:r>
            <a:r>
              <a:rPr lang="en-US" sz="1200" dirty="0">
                <a:solidFill>
                  <a:srgbClr val="000000"/>
                </a:solidFill>
                <a:latin typeface="Arial" panose="020B0604020202020204" pitchFamily="34" charset="0"/>
                <a:cs typeface="Arial" panose="020B0604020202020204" pitchFamily="34" charset="0"/>
              </a:rPr>
              <a:t>This project was constructed using funding from the Park Capital Improvement Fund</a:t>
            </a:r>
            <a:r>
              <a:rPr lang="en-US" sz="1200" dirty="0" smtClean="0">
                <a:solidFill>
                  <a:srgbClr val="000000"/>
                </a:solidFill>
                <a:latin typeface="Arial" panose="020B0604020202020204" pitchFamily="34" charset="0"/>
                <a:cs typeface="Arial" panose="020B0604020202020204" pitchFamily="34" charset="0"/>
              </a:rPr>
              <a:t>, 2004 Bond Fund, </a:t>
            </a:r>
            <a:r>
              <a:rPr lang="en-US" sz="1200" dirty="0">
                <a:solidFill>
                  <a:srgbClr val="000000"/>
                </a:solidFill>
                <a:latin typeface="Arial" panose="020B0604020202020204" pitchFamily="34" charset="0"/>
                <a:cs typeface="Arial" panose="020B0604020202020204" pitchFamily="34" charset="0"/>
              </a:rPr>
              <a:t>Mastenbrook </a:t>
            </a:r>
            <a:r>
              <a:rPr lang="en-US" sz="1200" dirty="0" smtClean="0">
                <a:solidFill>
                  <a:srgbClr val="000000"/>
                </a:solidFill>
                <a:latin typeface="Arial" panose="020B0604020202020204" pitchFamily="34" charset="0"/>
                <a:cs typeface="Arial" panose="020B0604020202020204" pitchFamily="34" charset="0"/>
              </a:rPr>
              <a:t>Grant funding, </a:t>
            </a:r>
            <a:r>
              <a:rPr lang="en-US" sz="1200" dirty="0">
                <a:solidFill>
                  <a:srgbClr val="000000"/>
                </a:solidFill>
                <a:latin typeface="Arial" panose="020B0604020202020204" pitchFamily="34" charset="0"/>
                <a:cs typeface="Arial" panose="020B0604020202020204" pitchFamily="34" charset="0"/>
              </a:rPr>
              <a:t>and </a:t>
            </a:r>
            <a:r>
              <a:rPr lang="en-US" sz="1200" dirty="0" smtClean="0">
                <a:solidFill>
                  <a:srgbClr val="000000"/>
                </a:solidFill>
                <a:latin typeface="Arial" panose="020B0604020202020204" pitchFamily="34" charset="0"/>
                <a:cs typeface="Arial" panose="020B0604020202020204" pitchFamily="34" charset="0"/>
              </a:rPr>
              <a:t>a donation from the Sully Foundation.</a:t>
            </a:r>
            <a:endParaRPr lang="en-US" sz="1200" dirty="0">
              <a:solidFill>
                <a:srgbClr val="000000"/>
              </a:solidFill>
              <a:latin typeface="Arial" panose="020B0604020202020204" pitchFamily="34" charset="0"/>
              <a:cs typeface="Arial" panose="020B0604020202020204" pitchFamily="34" charset="0"/>
            </a:endParaRPr>
          </a:p>
        </p:txBody>
      </p:sp>
      <p:pic>
        <p:nvPicPr>
          <p:cNvPr id="12" name="Picture 3" descr="P:\Parks\Sully Historic Site\Projects\Visitor Center 2009\04-Construction\07-Construction\Progress Photos\2014\07-17-14 Sod\Matt Kaiser Pics\DSCN2268.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34" t="-446" r="334" b="13848"/>
          <a:stretch/>
        </p:blipFill>
        <p:spPr bwMode="auto">
          <a:xfrm>
            <a:off x="342900" y="710005"/>
            <a:ext cx="2546949" cy="1831157"/>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03179" y="710003"/>
            <a:ext cx="3157268" cy="183115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323162" y="710004"/>
            <a:ext cx="2554138" cy="1831157"/>
          </a:xfrm>
          <a:prstGeom prst="rect">
            <a:avLst/>
          </a:prstGeom>
        </p:spPr>
      </p:pic>
    </p:spTree>
    <p:extLst>
      <p:ext uri="{BB962C8B-B14F-4D97-AF65-F5344CB8AC3E}">
        <p14:creationId xmlns:p14="http://schemas.microsoft.com/office/powerpoint/2010/main" xmlns="" val="3536964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153988" y="241300"/>
            <a:ext cx="8763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fontAlgn="auto">
              <a:spcBef>
                <a:spcPts val="0"/>
              </a:spcBef>
              <a:spcAft>
                <a:spcPts val="0"/>
              </a:spcAft>
            </a:pPr>
            <a:r>
              <a:rPr lang="en-US" sz="1600" b="1" cap="all" dirty="0" smtClean="0">
                <a:solidFill>
                  <a:srgbClr val="000000"/>
                </a:solidFill>
                <a:latin typeface="Arial" charset="0"/>
              </a:rPr>
              <a:t>CUB RUN STREAM VALLEY</a:t>
            </a:r>
            <a:r>
              <a:rPr lang="en-US" sz="1600" b="1" dirty="0" smtClean="0">
                <a:solidFill>
                  <a:srgbClr val="000000"/>
                </a:solidFill>
                <a:latin typeface="Arial" charset="0"/>
              </a:rPr>
              <a:t> PARK </a:t>
            </a:r>
            <a:r>
              <a:rPr lang="en-US" sz="1600" b="1" dirty="0">
                <a:solidFill>
                  <a:srgbClr val="000000"/>
                </a:solidFill>
                <a:latin typeface="Arial" charset="0"/>
              </a:rPr>
              <a:t>– PROJECT COMPLETION REPORT</a:t>
            </a:r>
            <a:endParaRPr lang="en-US" sz="1600" dirty="0">
              <a:solidFill>
                <a:srgbClr val="000000"/>
              </a:solidFill>
            </a:endParaRPr>
          </a:p>
        </p:txBody>
      </p:sp>
      <p:sp>
        <p:nvSpPr>
          <p:cNvPr id="52227" name="Text Box 3"/>
          <p:cNvSpPr txBox="1">
            <a:spLocks noChangeArrowheads="1"/>
          </p:cNvSpPr>
          <p:nvPr/>
        </p:nvSpPr>
        <p:spPr bwMode="auto">
          <a:xfrm>
            <a:off x="317500" y="4289856"/>
            <a:ext cx="8534400" cy="1600438"/>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fontAlgn="auto">
              <a:spcBef>
                <a:spcPts val="0"/>
              </a:spcBef>
              <a:spcAft>
                <a:spcPts val="0"/>
              </a:spcAft>
            </a:pPr>
            <a:r>
              <a:rPr lang="en-US" sz="1400" b="1" dirty="0" smtClean="0">
                <a:solidFill>
                  <a:srgbClr val="000000"/>
                </a:solidFill>
                <a:latin typeface="Arial" charset="0"/>
              </a:rPr>
              <a:t>Purchase Price             Acquisition </a:t>
            </a:r>
            <a:r>
              <a:rPr lang="en-US" sz="1400" b="1" dirty="0">
                <a:solidFill>
                  <a:srgbClr val="000000"/>
                </a:solidFill>
                <a:latin typeface="Arial" charset="0"/>
              </a:rPr>
              <a:t>Cost                </a:t>
            </a:r>
            <a:r>
              <a:rPr lang="en-US" sz="1400" b="1" dirty="0" smtClean="0">
                <a:solidFill>
                  <a:srgbClr val="000000"/>
                </a:solidFill>
                <a:latin typeface="Arial" charset="0"/>
              </a:rPr>
              <a:t>     Project Initiation                  Date of Recordation   </a:t>
            </a:r>
            <a:endParaRPr lang="en-US" sz="1400" b="1" dirty="0">
              <a:solidFill>
                <a:srgbClr val="000000"/>
              </a:solidFill>
              <a:latin typeface="Arial" charset="0"/>
            </a:endParaRPr>
          </a:p>
          <a:p>
            <a:pPr fontAlgn="auto">
              <a:spcBef>
                <a:spcPts val="0"/>
              </a:spcBef>
              <a:spcAft>
                <a:spcPts val="0"/>
              </a:spcAft>
            </a:pPr>
            <a:r>
              <a:rPr lang="en-US" sz="1400" dirty="0" smtClean="0">
                <a:solidFill>
                  <a:srgbClr val="000000"/>
                </a:solidFill>
                <a:latin typeface="Arial" charset="0"/>
              </a:rPr>
              <a:t>          $0</a:t>
            </a:r>
            <a:r>
              <a:rPr lang="en-US" sz="1400" dirty="0">
                <a:solidFill>
                  <a:srgbClr val="000000"/>
                </a:solidFill>
                <a:latin typeface="Arial" charset="0"/>
              </a:rPr>
              <a:t>	    </a:t>
            </a:r>
            <a:r>
              <a:rPr lang="en-US" sz="1400" dirty="0" smtClean="0">
                <a:solidFill>
                  <a:srgbClr val="000000"/>
                </a:solidFill>
                <a:latin typeface="Arial" charset="0"/>
              </a:rPr>
              <a:t>                      $10,000.00 </a:t>
            </a:r>
            <a:r>
              <a:rPr lang="en-US" sz="1400" dirty="0">
                <a:solidFill>
                  <a:srgbClr val="000000"/>
                </a:solidFill>
                <a:latin typeface="Arial" charset="0"/>
              </a:rPr>
              <a:t>	      </a:t>
            </a:r>
            <a:r>
              <a:rPr lang="en-US" sz="1400" dirty="0" smtClean="0">
                <a:solidFill>
                  <a:srgbClr val="000000"/>
                </a:solidFill>
                <a:latin typeface="Arial" charset="0"/>
              </a:rPr>
              <a:t>            March 2013           	      September 10, 2014     </a:t>
            </a:r>
            <a:r>
              <a:rPr lang="en-US" sz="1200" dirty="0">
                <a:solidFill>
                  <a:srgbClr val="000000"/>
                </a:solidFill>
                <a:latin typeface="Arial" charset="0"/>
              </a:rPr>
              <a:t>	</a:t>
            </a:r>
            <a:r>
              <a:rPr lang="en-US" sz="1400" b="1" dirty="0" smtClean="0">
                <a:solidFill>
                  <a:srgbClr val="000000"/>
                </a:solidFill>
                <a:latin typeface="Arial Rounded MT Bold" pitchFamily="34" charset="0"/>
              </a:rPr>
              <a:t>             </a:t>
            </a:r>
            <a:r>
              <a:rPr lang="en-US" sz="1400" b="1" dirty="0" smtClean="0">
                <a:solidFill>
                  <a:srgbClr val="000000"/>
                </a:solidFill>
                <a:latin typeface="Arial" charset="0"/>
              </a:rPr>
              <a:t>                </a:t>
            </a:r>
            <a:r>
              <a:rPr lang="en-US" sz="1400" b="1" dirty="0">
                <a:solidFill>
                  <a:srgbClr val="000000"/>
                </a:solidFill>
                <a:latin typeface="Arial" charset="0"/>
              </a:rPr>
              <a:t>		                               		</a:t>
            </a:r>
          </a:p>
          <a:p>
            <a:pPr fontAlgn="auto">
              <a:spcBef>
                <a:spcPts val="0"/>
              </a:spcBef>
              <a:spcAft>
                <a:spcPts val="0"/>
              </a:spcAft>
            </a:pPr>
            <a:r>
              <a:rPr lang="en-US" sz="1400" b="1" dirty="0">
                <a:solidFill>
                  <a:srgbClr val="000000"/>
                </a:solidFill>
                <a:latin typeface="Arial" charset="0"/>
              </a:rPr>
              <a:t>			               </a:t>
            </a:r>
            <a:r>
              <a:rPr lang="en-US" sz="1400" b="1" u="sng" dirty="0">
                <a:solidFill>
                  <a:srgbClr val="000000"/>
                </a:solidFill>
                <a:latin typeface="Arial" charset="0"/>
              </a:rPr>
              <a:t>Project </a:t>
            </a:r>
            <a:r>
              <a:rPr lang="en-US" sz="1400" b="1" u="sng" dirty="0" smtClean="0">
                <a:solidFill>
                  <a:srgbClr val="000000"/>
                </a:solidFill>
                <a:latin typeface="Arial" charset="0"/>
              </a:rPr>
              <a:t>Manager</a:t>
            </a:r>
            <a:endParaRPr lang="en-US" sz="1400" b="1" u="sng" dirty="0">
              <a:solidFill>
                <a:srgbClr val="000000"/>
              </a:solidFill>
              <a:latin typeface="Arial" charset="0"/>
            </a:endParaRPr>
          </a:p>
          <a:p>
            <a:pPr fontAlgn="auto">
              <a:spcBef>
                <a:spcPts val="0"/>
              </a:spcBef>
              <a:spcAft>
                <a:spcPts val="0"/>
              </a:spcAft>
            </a:pPr>
            <a:r>
              <a:rPr lang="en-US" sz="1400" dirty="0">
                <a:solidFill>
                  <a:srgbClr val="000000"/>
                </a:solidFill>
                <a:latin typeface="Arial" charset="0"/>
              </a:rPr>
              <a:t>			      </a:t>
            </a:r>
            <a:r>
              <a:rPr lang="en-US" sz="1400" dirty="0" smtClean="0">
                <a:solidFill>
                  <a:srgbClr val="000000"/>
                </a:solidFill>
                <a:latin typeface="Arial" charset="0"/>
              </a:rPr>
              <a:t>            Brian Williams</a:t>
            </a:r>
            <a:endParaRPr lang="en-US" sz="1400" dirty="0">
              <a:solidFill>
                <a:srgbClr val="000000"/>
              </a:solidFill>
              <a:latin typeface="Arial" charset="0"/>
            </a:endParaRPr>
          </a:p>
          <a:p>
            <a:pPr fontAlgn="auto">
              <a:spcBef>
                <a:spcPts val="0"/>
              </a:spcBef>
              <a:spcAft>
                <a:spcPts val="0"/>
              </a:spcAft>
            </a:pPr>
            <a:r>
              <a:rPr lang="en-US" sz="1400" dirty="0">
                <a:solidFill>
                  <a:srgbClr val="000000"/>
                </a:solidFill>
                <a:latin typeface="Arial" charset="0"/>
              </a:rPr>
              <a:t>			</a:t>
            </a:r>
            <a:endParaRPr lang="en-US" sz="800" dirty="0">
              <a:solidFill>
                <a:srgbClr val="000000"/>
              </a:solidFill>
              <a:latin typeface="Arial" charset="0"/>
            </a:endParaRPr>
          </a:p>
          <a:p>
            <a:pPr fontAlgn="auto">
              <a:spcBef>
                <a:spcPts val="0"/>
              </a:spcBef>
              <a:spcAft>
                <a:spcPts val="0"/>
              </a:spcAft>
            </a:pPr>
            <a:r>
              <a:rPr lang="en-US" sz="1400" dirty="0">
                <a:solidFill>
                  <a:srgbClr val="000000"/>
                </a:solidFill>
                <a:latin typeface="Arial" charset="0"/>
              </a:rPr>
              <a:t>          </a:t>
            </a:r>
            <a:r>
              <a:rPr lang="en-US" sz="1200" dirty="0">
                <a:solidFill>
                  <a:srgbClr val="000000"/>
                </a:solidFill>
                <a:latin typeface="Arial" charset="0"/>
              </a:rPr>
              <a:t>Supervisory District: </a:t>
            </a:r>
            <a:r>
              <a:rPr lang="en-US" sz="1200" dirty="0" smtClean="0">
                <a:solidFill>
                  <a:srgbClr val="000000"/>
                </a:solidFill>
                <a:latin typeface="Arial" charset="0"/>
              </a:rPr>
              <a:t>Sully</a:t>
            </a:r>
            <a:r>
              <a:rPr lang="en-US" sz="1200" dirty="0">
                <a:solidFill>
                  <a:srgbClr val="000000"/>
                </a:solidFill>
                <a:latin typeface="Arial" charset="0"/>
              </a:rPr>
              <a:t>		 </a:t>
            </a:r>
            <a:r>
              <a:rPr lang="en-US" sz="1200" dirty="0" smtClean="0">
                <a:solidFill>
                  <a:srgbClr val="000000"/>
                </a:solidFill>
                <a:latin typeface="Arial" charset="0"/>
              </a:rPr>
              <a:t>                     Park </a:t>
            </a:r>
            <a:r>
              <a:rPr lang="en-US" sz="1200" dirty="0">
                <a:solidFill>
                  <a:srgbClr val="000000"/>
                </a:solidFill>
                <a:latin typeface="Arial" charset="0"/>
              </a:rPr>
              <a:t>Authority Board Member: </a:t>
            </a:r>
            <a:r>
              <a:rPr lang="en-US" sz="1200" dirty="0" smtClean="0">
                <a:solidFill>
                  <a:srgbClr val="000000"/>
                </a:solidFill>
                <a:latin typeface="Arial" charset="0"/>
              </a:rPr>
              <a:t>Harold Strickland</a:t>
            </a:r>
            <a:endParaRPr lang="en-US" sz="1200" dirty="0">
              <a:solidFill>
                <a:srgbClr val="000000"/>
              </a:solidFill>
              <a:latin typeface="Arial" charset="0"/>
            </a:endParaRPr>
          </a:p>
        </p:txBody>
      </p:sp>
      <p:sp>
        <p:nvSpPr>
          <p:cNvPr id="52228" name="Text Box 4"/>
          <p:cNvSpPr txBox="1">
            <a:spLocks noChangeArrowheads="1"/>
          </p:cNvSpPr>
          <p:nvPr/>
        </p:nvSpPr>
        <p:spPr bwMode="auto">
          <a:xfrm>
            <a:off x="212725" y="5984875"/>
            <a:ext cx="18415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fontAlgn="auto">
              <a:spcBef>
                <a:spcPts val="0"/>
              </a:spcBef>
              <a:spcAft>
                <a:spcPts val="0"/>
              </a:spcAft>
            </a:pPr>
            <a:endParaRPr lang="en-US" dirty="0">
              <a:solidFill>
                <a:srgbClr val="000000"/>
              </a:solidFill>
            </a:endParaRPr>
          </a:p>
          <a:p>
            <a:pPr fontAlgn="auto">
              <a:spcBef>
                <a:spcPts val="0"/>
              </a:spcBef>
              <a:spcAft>
                <a:spcPts val="0"/>
              </a:spcAft>
            </a:pPr>
            <a:endParaRPr lang="en-US" dirty="0">
              <a:solidFill>
                <a:srgbClr val="000000"/>
              </a:solidFill>
            </a:endParaRPr>
          </a:p>
        </p:txBody>
      </p:sp>
      <p:sp>
        <p:nvSpPr>
          <p:cNvPr id="52229" name="Text Box 5"/>
          <p:cNvSpPr txBox="1">
            <a:spLocks noChangeArrowheads="1"/>
          </p:cNvSpPr>
          <p:nvPr/>
        </p:nvSpPr>
        <p:spPr bwMode="auto">
          <a:xfrm>
            <a:off x="6934200" y="6472238"/>
            <a:ext cx="1693863" cy="21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fontAlgn="auto">
              <a:spcBef>
                <a:spcPts val="0"/>
              </a:spcBef>
              <a:spcAft>
                <a:spcPts val="0"/>
              </a:spcAft>
            </a:pPr>
            <a:r>
              <a:rPr lang="en-US" sz="800" dirty="0">
                <a:solidFill>
                  <a:srgbClr val="000000"/>
                </a:solidFill>
                <a:latin typeface="Arial" charset="0"/>
              </a:rPr>
              <a:t>Planning &amp; Development Division</a:t>
            </a:r>
          </a:p>
        </p:txBody>
      </p:sp>
      <p:sp>
        <p:nvSpPr>
          <p:cNvPr id="52230" name="Text Box 6"/>
          <p:cNvSpPr txBox="1">
            <a:spLocks noChangeArrowheads="1"/>
          </p:cNvSpPr>
          <p:nvPr/>
        </p:nvSpPr>
        <p:spPr bwMode="auto">
          <a:xfrm>
            <a:off x="317500" y="3063007"/>
            <a:ext cx="8547100"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fontAlgn="auto">
              <a:spcBef>
                <a:spcPts val="0"/>
              </a:spcBef>
              <a:spcAft>
                <a:spcPts val="0"/>
              </a:spcAft>
            </a:pPr>
            <a:r>
              <a:rPr lang="en-US" sz="1600" b="1" dirty="0" smtClean="0">
                <a:solidFill>
                  <a:srgbClr val="000000"/>
                </a:solidFill>
                <a:latin typeface="Arial" charset="0"/>
              </a:rPr>
              <a:t>Acquisition – Addition to Cub Run Stream Valley Park</a:t>
            </a:r>
          </a:p>
          <a:p>
            <a:pPr algn="ctr" fontAlgn="auto">
              <a:spcBef>
                <a:spcPts val="0"/>
              </a:spcBef>
              <a:spcAft>
                <a:spcPts val="0"/>
              </a:spcAft>
            </a:pPr>
            <a:r>
              <a:rPr lang="en-US" sz="1400" b="1" dirty="0" smtClean="0">
                <a:solidFill>
                  <a:srgbClr val="000000"/>
                </a:solidFill>
                <a:latin typeface="Arial" charset="0"/>
              </a:rPr>
              <a:t>(Henry Long Property)  </a:t>
            </a:r>
          </a:p>
          <a:p>
            <a:pPr fontAlgn="auto">
              <a:spcBef>
                <a:spcPts val="0"/>
              </a:spcBef>
              <a:spcAft>
                <a:spcPts val="0"/>
              </a:spcAft>
            </a:pPr>
            <a:r>
              <a:rPr lang="en-US" sz="1200" dirty="0" smtClean="0">
                <a:solidFill>
                  <a:srgbClr val="000000"/>
                </a:solidFill>
                <a:latin typeface="Arial" charset="0"/>
              </a:rPr>
              <a:t>Long property is a 5.5 acre parcel located in the Cub Run Stream Valley.  The property has frontage on Old Lee Road and Cub Run traverses the property.  The property is surrounded by parkland and the owner agreed to convey the property to the Park Authority in exchange for the payment of delinquent real estate taxes in the amount of $5,417.00.</a:t>
            </a:r>
            <a:endParaRPr lang="en-US" sz="1200" dirty="0">
              <a:solidFill>
                <a:srgbClr val="000000"/>
              </a:solidFill>
              <a:latin typeface="Arial" charset="0"/>
            </a:endParaRPr>
          </a:p>
        </p:txBody>
      </p:sp>
      <p:sp>
        <p:nvSpPr>
          <p:cNvPr id="52231" name="Rectangle 7"/>
          <p:cNvSpPr>
            <a:spLocks noChangeArrowheads="1"/>
          </p:cNvSpPr>
          <p:nvPr/>
        </p:nvSpPr>
        <p:spPr bwMode="auto">
          <a:xfrm>
            <a:off x="152400" y="114300"/>
            <a:ext cx="8839200" cy="6619875"/>
          </a:xfrm>
          <a:prstGeom prst="rect">
            <a:avLst/>
          </a:prstGeom>
          <a:noFill/>
          <a:ln w="57150" cmpd="thickThin">
            <a:solidFill>
              <a:srgbClr val="008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auto">
              <a:spcBef>
                <a:spcPts val="0"/>
              </a:spcBef>
              <a:spcAft>
                <a:spcPts val="0"/>
              </a:spcAft>
            </a:pPr>
            <a:endParaRPr lang="en-US" sz="1800" dirty="0">
              <a:solidFill>
                <a:srgbClr val="000000"/>
              </a:solidFill>
              <a:latin typeface="Arial" charset="0"/>
            </a:endParaRPr>
          </a:p>
        </p:txBody>
      </p:sp>
      <p:sp>
        <p:nvSpPr>
          <p:cNvPr id="52232" name="Text Box 8"/>
          <p:cNvSpPr txBox="1">
            <a:spLocks noChangeArrowheads="1"/>
          </p:cNvSpPr>
          <p:nvPr/>
        </p:nvSpPr>
        <p:spPr bwMode="auto">
          <a:xfrm>
            <a:off x="317500" y="6010573"/>
            <a:ext cx="8540750" cy="46166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fontAlgn="auto">
              <a:spcBef>
                <a:spcPts val="0"/>
              </a:spcBef>
              <a:spcAft>
                <a:spcPts val="0"/>
              </a:spcAft>
            </a:pPr>
            <a:r>
              <a:rPr lang="en-US" sz="1200" b="1" dirty="0">
                <a:solidFill>
                  <a:srgbClr val="000000"/>
                </a:solidFill>
                <a:latin typeface="Arial" charset="0"/>
              </a:rPr>
              <a:t>Summary</a:t>
            </a:r>
            <a:r>
              <a:rPr lang="en-US" sz="1200" b="1" dirty="0" smtClean="0">
                <a:solidFill>
                  <a:srgbClr val="000000"/>
                </a:solidFill>
                <a:latin typeface="Arial" charset="0"/>
              </a:rPr>
              <a:t>:  </a:t>
            </a:r>
            <a:r>
              <a:rPr lang="en-US" sz="1200" dirty="0" smtClean="0">
                <a:solidFill>
                  <a:prstClr val="black"/>
                </a:solidFill>
                <a:latin typeface="Arial" charset="0"/>
              </a:rPr>
              <a:t>2008 </a:t>
            </a:r>
            <a:r>
              <a:rPr lang="en-US" sz="1200" dirty="0">
                <a:solidFill>
                  <a:prstClr val="black"/>
                </a:solidFill>
                <a:latin typeface="Arial" charset="0"/>
              </a:rPr>
              <a:t>Park Bond funding was used for the Park Authority’s acquisition costs and for staff costs related to the review of transfer documents and deeds.</a:t>
            </a:r>
            <a:r>
              <a:rPr lang="en-US" sz="1200" dirty="0" smtClean="0">
                <a:solidFill>
                  <a:prstClr val="black"/>
                </a:solidFill>
                <a:latin typeface="Arial" pitchFamily="34" charset="0"/>
                <a:cs typeface="Arial" pitchFamily="34" charset="0"/>
              </a:rPr>
              <a:t> </a:t>
            </a:r>
            <a:endParaRPr lang="en-US" sz="1200" dirty="0">
              <a:solidFill>
                <a:srgbClr val="000000"/>
              </a:solidFill>
              <a:latin typeface="Arial" charset="0"/>
            </a:endParaRPr>
          </a:p>
        </p:txBody>
      </p:sp>
      <p:pic>
        <p:nvPicPr>
          <p:cNvPr id="12"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609600" y="682239"/>
            <a:ext cx="4265613" cy="2286000"/>
          </a:xfrm>
          <a:ln w="38100">
            <a:solidFill>
              <a:schemeClr val="tx1"/>
            </a:solidFill>
            <a:miter lim="800000"/>
            <a:headEnd/>
            <a:tailEnd/>
          </a:ln>
        </p:spPr>
      </p:pic>
      <p:pic>
        <p:nvPicPr>
          <p:cNvPr id="13" name="Picture 2"/>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10200" y="685800"/>
            <a:ext cx="3048000" cy="2287551"/>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51669189"/>
      </p:ext>
    </p:extLst>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304800" y="205675"/>
            <a:ext cx="8686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r>
              <a:rPr lang="en-US" sz="1800" b="1" dirty="0">
                <a:solidFill>
                  <a:srgbClr val="000000"/>
                </a:solidFill>
                <a:latin typeface="Arial" charset="0"/>
              </a:rPr>
              <a:t>HORSEPEN RUN STREAM VALLEY </a:t>
            </a:r>
            <a:r>
              <a:rPr lang="en-US" sz="1800" b="1" dirty="0" smtClean="0">
                <a:solidFill>
                  <a:srgbClr val="000000"/>
                </a:solidFill>
                <a:latin typeface="Arial" charset="0"/>
              </a:rPr>
              <a:t>PARK – </a:t>
            </a:r>
            <a:r>
              <a:rPr lang="en-US" sz="1800" b="1" dirty="0">
                <a:solidFill>
                  <a:srgbClr val="000000"/>
                </a:solidFill>
                <a:latin typeface="Arial" charset="0"/>
              </a:rPr>
              <a:t>PROJECT COMPLETION REPORT</a:t>
            </a:r>
            <a:endParaRPr lang="en-US" sz="1800" dirty="0">
              <a:solidFill>
                <a:srgbClr val="000000"/>
              </a:solidFill>
            </a:endParaRPr>
          </a:p>
        </p:txBody>
      </p:sp>
      <p:sp>
        <p:nvSpPr>
          <p:cNvPr id="52227" name="Text Box 3"/>
          <p:cNvSpPr txBox="1">
            <a:spLocks noChangeArrowheads="1"/>
          </p:cNvSpPr>
          <p:nvPr/>
        </p:nvSpPr>
        <p:spPr bwMode="auto">
          <a:xfrm>
            <a:off x="311150" y="4663793"/>
            <a:ext cx="8534400" cy="1461939"/>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1400" b="1" dirty="0" smtClean="0">
                <a:solidFill>
                  <a:srgbClr val="000000"/>
                </a:solidFill>
                <a:latin typeface="Arial" charset="0"/>
              </a:rPr>
              <a:t>Purchase Price             Acquisition </a:t>
            </a:r>
            <a:r>
              <a:rPr lang="en-US" sz="1400" b="1" dirty="0">
                <a:solidFill>
                  <a:srgbClr val="000000"/>
                </a:solidFill>
                <a:latin typeface="Arial" charset="0"/>
              </a:rPr>
              <a:t>Cost                </a:t>
            </a:r>
            <a:r>
              <a:rPr lang="en-US" sz="1400" b="1" dirty="0" smtClean="0">
                <a:solidFill>
                  <a:srgbClr val="000000"/>
                </a:solidFill>
                <a:latin typeface="Arial" charset="0"/>
              </a:rPr>
              <a:t>     Project Initiation                  Date of Recordation   </a:t>
            </a:r>
            <a:endParaRPr lang="en-US" sz="1400" b="1" dirty="0">
              <a:solidFill>
                <a:srgbClr val="000000"/>
              </a:solidFill>
              <a:latin typeface="Arial" charset="0"/>
            </a:endParaRPr>
          </a:p>
          <a:p>
            <a:r>
              <a:rPr lang="en-US" sz="1400" dirty="0" smtClean="0">
                <a:solidFill>
                  <a:srgbClr val="000000"/>
                </a:solidFill>
                <a:latin typeface="Arial" charset="0"/>
              </a:rPr>
              <a:t>Proffer Fulfillment                       $0                                         1982                                September 17, 2014</a:t>
            </a:r>
            <a:endParaRPr lang="en-US" sz="1400" dirty="0">
              <a:solidFill>
                <a:srgbClr val="000000"/>
              </a:solidFill>
              <a:latin typeface="Arial" charset="0"/>
            </a:endParaRPr>
          </a:p>
          <a:p>
            <a:endParaRPr lang="en-US" sz="500" dirty="0" smtClean="0">
              <a:solidFill>
                <a:srgbClr val="000000"/>
              </a:solidFill>
              <a:latin typeface="Arial" charset="0"/>
            </a:endParaRPr>
          </a:p>
          <a:p>
            <a:r>
              <a:rPr lang="en-US" sz="1400" b="1" dirty="0" smtClean="0">
                <a:solidFill>
                  <a:srgbClr val="000000"/>
                </a:solidFill>
                <a:latin typeface="Arial" charset="0"/>
              </a:rPr>
              <a:t>                                                                      </a:t>
            </a:r>
            <a:r>
              <a:rPr lang="en-US" sz="1400" b="1" u="sng" dirty="0" smtClean="0">
                <a:solidFill>
                  <a:srgbClr val="000000"/>
                </a:solidFill>
                <a:latin typeface="Arial" charset="0"/>
              </a:rPr>
              <a:t>Project Manager</a:t>
            </a:r>
            <a:endParaRPr lang="en-US" sz="1400" b="1" u="sng" dirty="0">
              <a:solidFill>
                <a:srgbClr val="000000"/>
              </a:solidFill>
              <a:latin typeface="Arial" charset="0"/>
            </a:endParaRPr>
          </a:p>
          <a:p>
            <a:r>
              <a:rPr lang="en-US" sz="1400" dirty="0">
                <a:solidFill>
                  <a:srgbClr val="000000"/>
                </a:solidFill>
                <a:latin typeface="Arial" charset="0"/>
              </a:rPr>
              <a:t>			         </a:t>
            </a:r>
            <a:r>
              <a:rPr lang="en-US" sz="1400" dirty="0" smtClean="0">
                <a:solidFill>
                  <a:srgbClr val="000000"/>
                </a:solidFill>
                <a:latin typeface="Arial" charset="0"/>
              </a:rPr>
              <a:t>         John Zeigler</a:t>
            </a:r>
            <a:endParaRPr lang="en-US" sz="1400" dirty="0">
              <a:solidFill>
                <a:srgbClr val="000000"/>
              </a:solidFill>
              <a:latin typeface="Arial" charset="0"/>
            </a:endParaRPr>
          </a:p>
          <a:p>
            <a:r>
              <a:rPr lang="en-US" sz="1400" dirty="0">
                <a:solidFill>
                  <a:srgbClr val="000000"/>
                </a:solidFill>
                <a:latin typeface="Arial" charset="0"/>
              </a:rPr>
              <a:t>			</a:t>
            </a:r>
            <a:endParaRPr lang="en-US" sz="800" dirty="0">
              <a:solidFill>
                <a:srgbClr val="000000"/>
              </a:solidFill>
              <a:latin typeface="Arial" charset="0"/>
            </a:endParaRPr>
          </a:p>
          <a:p>
            <a:r>
              <a:rPr lang="en-US" sz="1400" dirty="0">
                <a:solidFill>
                  <a:srgbClr val="000000"/>
                </a:solidFill>
                <a:latin typeface="Arial" charset="0"/>
              </a:rPr>
              <a:t>          </a:t>
            </a:r>
            <a:r>
              <a:rPr lang="en-US" sz="1200" dirty="0">
                <a:solidFill>
                  <a:srgbClr val="000000"/>
                </a:solidFill>
                <a:latin typeface="Arial" charset="0"/>
              </a:rPr>
              <a:t>Supervisory District: </a:t>
            </a:r>
            <a:r>
              <a:rPr lang="en-US" sz="1200" dirty="0" smtClean="0">
                <a:solidFill>
                  <a:srgbClr val="000000"/>
                </a:solidFill>
                <a:latin typeface="Arial" charset="0"/>
              </a:rPr>
              <a:t>Sully</a:t>
            </a:r>
            <a:r>
              <a:rPr lang="en-US" sz="1200" dirty="0">
                <a:solidFill>
                  <a:srgbClr val="000000"/>
                </a:solidFill>
                <a:latin typeface="Arial" charset="0"/>
              </a:rPr>
              <a:t>		 </a:t>
            </a:r>
            <a:r>
              <a:rPr lang="en-US" sz="1200" dirty="0" smtClean="0">
                <a:solidFill>
                  <a:srgbClr val="000000"/>
                </a:solidFill>
                <a:latin typeface="Arial" charset="0"/>
              </a:rPr>
              <a:t>                              Park </a:t>
            </a:r>
            <a:r>
              <a:rPr lang="en-US" sz="1200" dirty="0">
                <a:solidFill>
                  <a:srgbClr val="000000"/>
                </a:solidFill>
                <a:latin typeface="Arial" charset="0"/>
              </a:rPr>
              <a:t>Authority Board Member: </a:t>
            </a:r>
            <a:r>
              <a:rPr lang="en-US" sz="1200" dirty="0" smtClean="0">
                <a:solidFill>
                  <a:srgbClr val="000000"/>
                </a:solidFill>
                <a:latin typeface="Arial" charset="0"/>
              </a:rPr>
              <a:t>Hal Strickland</a:t>
            </a:r>
            <a:endParaRPr lang="en-US" sz="1200" dirty="0">
              <a:solidFill>
                <a:srgbClr val="000000"/>
              </a:solidFill>
              <a:latin typeface="Arial" charset="0"/>
            </a:endParaRPr>
          </a:p>
        </p:txBody>
      </p:sp>
      <p:sp>
        <p:nvSpPr>
          <p:cNvPr id="52228" name="Text Box 4"/>
          <p:cNvSpPr txBox="1">
            <a:spLocks noChangeArrowheads="1"/>
          </p:cNvSpPr>
          <p:nvPr/>
        </p:nvSpPr>
        <p:spPr bwMode="auto">
          <a:xfrm>
            <a:off x="212725" y="5984875"/>
            <a:ext cx="18415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dirty="0">
              <a:solidFill>
                <a:srgbClr val="000000"/>
              </a:solidFill>
            </a:endParaRPr>
          </a:p>
          <a:p>
            <a:endParaRPr lang="en-US" dirty="0">
              <a:solidFill>
                <a:srgbClr val="000000"/>
              </a:solidFill>
            </a:endParaRPr>
          </a:p>
        </p:txBody>
      </p:sp>
      <p:sp>
        <p:nvSpPr>
          <p:cNvPr id="52229" name="Text Box 5"/>
          <p:cNvSpPr txBox="1">
            <a:spLocks noChangeArrowheads="1"/>
          </p:cNvSpPr>
          <p:nvPr/>
        </p:nvSpPr>
        <p:spPr bwMode="auto">
          <a:xfrm>
            <a:off x="6934200" y="6472238"/>
            <a:ext cx="1693863" cy="21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800" dirty="0">
                <a:solidFill>
                  <a:srgbClr val="000000"/>
                </a:solidFill>
                <a:latin typeface="Arial" charset="0"/>
              </a:rPr>
              <a:t>Planning &amp; Development Division</a:t>
            </a:r>
          </a:p>
        </p:txBody>
      </p:sp>
      <p:sp>
        <p:nvSpPr>
          <p:cNvPr id="52231" name="Rectangle 7"/>
          <p:cNvSpPr>
            <a:spLocks noChangeArrowheads="1"/>
          </p:cNvSpPr>
          <p:nvPr/>
        </p:nvSpPr>
        <p:spPr bwMode="auto">
          <a:xfrm>
            <a:off x="152400" y="114300"/>
            <a:ext cx="8839200" cy="6619875"/>
          </a:xfrm>
          <a:prstGeom prst="rect">
            <a:avLst/>
          </a:prstGeom>
          <a:noFill/>
          <a:ln w="57150" cmpd="thickThin">
            <a:solidFill>
              <a:srgbClr val="008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800" dirty="0">
              <a:solidFill>
                <a:srgbClr val="000000"/>
              </a:solidFill>
              <a:latin typeface="Arial" charset="0"/>
            </a:endParaRPr>
          </a:p>
        </p:txBody>
      </p:sp>
      <p:sp>
        <p:nvSpPr>
          <p:cNvPr id="52232" name="Text Box 8"/>
          <p:cNvSpPr txBox="1">
            <a:spLocks noChangeArrowheads="1"/>
          </p:cNvSpPr>
          <p:nvPr/>
        </p:nvSpPr>
        <p:spPr bwMode="auto">
          <a:xfrm>
            <a:off x="323850" y="6187793"/>
            <a:ext cx="8521700" cy="276999"/>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1200" b="1" dirty="0">
                <a:solidFill>
                  <a:srgbClr val="000000"/>
                </a:solidFill>
                <a:latin typeface="Arial" charset="0"/>
              </a:rPr>
              <a:t>Summary: </a:t>
            </a:r>
            <a:r>
              <a:rPr lang="en-US" sz="1200" b="1" dirty="0" smtClean="0">
                <a:solidFill>
                  <a:srgbClr val="000000"/>
                </a:solidFill>
                <a:latin typeface="Arial" charset="0"/>
              </a:rPr>
              <a:t>   </a:t>
            </a:r>
            <a:r>
              <a:rPr lang="en-US" sz="1200" dirty="0" smtClean="0">
                <a:solidFill>
                  <a:srgbClr val="000000"/>
                </a:solidFill>
                <a:latin typeface="Arial" charset="0"/>
              </a:rPr>
              <a:t>The property was a proffer fulfillment from 1982 at no cost to the Park Authority</a:t>
            </a:r>
            <a:r>
              <a:rPr lang="en-US" sz="1200" dirty="0" smtClean="0">
                <a:latin typeface="Arial" charset="0"/>
              </a:rPr>
              <a:t>.</a:t>
            </a:r>
            <a:r>
              <a:rPr lang="en-US" sz="1200" dirty="0" smtClean="0">
                <a:solidFill>
                  <a:srgbClr val="000000"/>
                </a:solidFill>
                <a:latin typeface="Arial" charset="0"/>
              </a:rPr>
              <a:t> </a:t>
            </a:r>
            <a:endParaRPr lang="en-US" sz="1200" b="1" dirty="0">
              <a:solidFill>
                <a:srgbClr val="000000"/>
              </a:solidFill>
              <a:latin typeface="Arial" charset="0"/>
            </a:endParaRPr>
          </a:p>
        </p:txBody>
      </p:sp>
      <p:sp>
        <p:nvSpPr>
          <p:cNvPr id="52230" name="Text Box 6"/>
          <p:cNvSpPr txBox="1">
            <a:spLocks noChangeArrowheads="1"/>
          </p:cNvSpPr>
          <p:nvPr/>
        </p:nvSpPr>
        <p:spPr bwMode="auto">
          <a:xfrm>
            <a:off x="317500" y="3866083"/>
            <a:ext cx="8534400"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spcBef>
                <a:spcPts val="600"/>
              </a:spcBef>
            </a:pPr>
            <a:r>
              <a:rPr lang="en-US" sz="1600" b="1" dirty="0" smtClean="0">
                <a:solidFill>
                  <a:srgbClr val="000000"/>
                </a:solidFill>
                <a:latin typeface="Arial" charset="0"/>
              </a:rPr>
              <a:t>Acquisition – </a:t>
            </a:r>
            <a:r>
              <a:rPr lang="en-US" sz="1600" b="1" dirty="0" err="1" smtClean="0">
                <a:solidFill>
                  <a:srgbClr val="000000"/>
                </a:solidFill>
                <a:latin typeface="Arial" charset="0"/>
              </a:rPr>
              <a:t>McLearen</a:t>
            </a:r>
            <a:r>
              <a:rPr lang="en-US" sz="1600" b="1" dirty="0" smtClean="0">
                <a:solidFill>
                  <a:srgbClr val="000000"/>
                </a:solidFill>
                <a:latin typeface="Arial" charset="0"/>
              </a:rPr>
              <a:t> Road Proffer</a:t>
            </a:r>
            <a:endParaRPr lang="en-US" sz="1600" dirty="0" smtClean="0">
              <a:solidFill>
                <a:srgbClr val="000000"/>
              </a:solidFill>
              <a:latin typeface="Arial" charset="0"/>
            </a:endParaRPr>
          </a:p>
          <a:p>
            <a:pPr>
              <a:spcBef>
                <a:spcPts val="600"/>
              </a:spcBef>
            </a:pPr>
            <a:r>
              <a:rPr lang="en-US" sz="1200" dirty="0" smtClean="0">
                <a:latin typeface="Arial" pitchFamily="34" charset="0"/>
                <a:cs typeface="Arial" pitchFamily="34" charset="0"/>
              </a:rPr>
              <a:t>The McLearen Road Proffer property is approximately 4.5 acres and was transferred to the Park Authority as a condition of a 1982 rezoning. The property is fully wooded and a welcome addition to the Horsepen Stream Valley Park. </a:t>
            </a:r>
            <a:endParaRPr lang="en-US" sz="1200" dirty="0" smtClean="0">
              <a:solidFill>
                <a:srgbClr val="000000"/>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xmlns="" val="2032132853"/>
              </p:ext>
            </p:extLst>
          </p:nvPr>
        </p:nvGraphicFramePr>
        <p:xfrm>
          <a:off x="1068803" y="544229"/>
          <a:ext cx="7074286" cy="3309979"/>
        </p:xfrm>
        <a:graphic>
          <a:graphicData uri="http://schemas.openxmlformats.org/presentationml/2006/ole">
            <p:oleObj spid="_x0000_s2081" name="Acrobat Document" r:id="rId3" imgW="11163244" imgH="6438690" progId="AcroExch.Document.7">
              <p:embed/>
            </p:oleObj>
          </a:graphicData>
        </a:graphic>
      </p:graphicFrame>
    </p:spTree>
    <p:extLst>
      <p:ext uri="{BB962C8B-B14F-4D97-AF65-F5344CB8AC3E}">
        <p14:creationId xmlns:p14="http://schemas.microsoft.com/office/powerpoint/2010/main" xmlns="" val="2104829951"/>
      </p:ext>
    </p:extLst>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CDBACB9-B111-47CD-A683-B3A8FCCCCE8F}" type="slidenum">
              <a:rPr lang="en-US">
                <a:solidFill>
                  <a:srgbClr val="000000"/>
                </a:solidFill>
              </a:rPr>
              <a:pPr>
                <a:defRPr/>
              </a:pPr>
              <a:t>2</a:t>
            </a:fld>
            <a:endParaRPr lang="en-US" dirty="0">
              <a:solidFill>
                <a:srgbClr val="000000"/>
              </a:solidFill>
            </a:endParaRPr>
          </a:p>
        </p:txBody>
      </p:sp>
      <p:sp>
        <p:nvSpPr>
          <p:cNvPr id="166914" name="Rectangle 2"/>
          <p:cNvSpPr>
            <a:spLocks noGrp="1" noChangeArrowheads="1"/>
          </p:cNvSpPr>
          <p:nvPr>
            <p:ph type="title" idx="4294967295"/>
          </p:nvPr>
        </p:nvSpPr>
        <p:spPr>
          <a:xfrm>
            <a:off x="0" y="228600"/>
            <a:ext cx="9144000" cy="646331"/>
          </a:xfrm>
        </p:spPr>
        <p:txBody>
          <a:bodyPr vert="horz" lIns="91440" tIns="45720" rIns="91440" bIns="45720" rtlCol="0">
            <a:noAutofit/>
          </a:bodyPr>
          <a:lstStyle/>
          <a:p>
            <a:pPr algn="l">
              <a:spcBef>
                <a:spcPct val="20000"/>
              </a:spcBef>
              <a:buFont typeface="Arial" pitchFamily="34" charset="0"/>
            </a:pPr>
            <a:r>
              <a:rPr lang="en-US" sz="2800" dirty="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rPr>
              <a:t>  PARKS BY THE NUMBERS</a:t>
            </a:r>
          </a:p>
        </p:txBody>
      </p:sp>
      <p:grpSp>
        <p:nvGrpSpPr>
          <p:cNvPr id="17" name="Group 16"/>
          <p:cNvGrpSpPr/>
          <p:nvPr/>
        </p:nvGrpSpPr>
        <p:grpSpPr>
          <a:xfrm>
            <a:off x="799194" y="990599"/>
            <a:ext cx="8344806" cy="5320696"/>
            <a:chOff x="799194" y="990599"/>
            <a:chExt cx="8344806" cy="5320696"/>
          </a:xfrm>
        </p:grpSpPr>
        <p:sp>
          <p:nvSpPr>
            <p:cNvPr id="15" name="Rectangle 14"/>
            <p:cNvSpPr/>
            <p:nvPr/>
          </p:nvSpPr>
          <p:spPr>
            <a:xfrm>
              <a:off x="799194" y="990599"/>
              <a:ext cx="8344806" cy="1524001"/>
            </a:xfrm>
            <a:prstGeom prst="rect">
              <a:avLst/>
            </a:prstGeom>
            <a:solidFill>
              <a:schemeClr val="accent4">
                <a:lumMod val="20000"/>
                <a:lumOff val="8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xmlns="" val="0"/>
                </a:ext>
              </a:extLst>
            </a:blip>
            <a:srcRect l="4893" r="7578"/>
            <a:stretch/>
          </p:blipFill>
          <p:spPr>
            <a:xfrm>
              <a:off x="799194" y="2402959"/>
              <a:ext cx="2290041" cy="3908336"/>
            </a:xfrm>
            <a:prstGeom prst="rect">
              <a:avLst/>
            </a:prstGeom>
            <a:effectLst>
              <a:outerShdw blurRad="50800" dist="38100" dir="10800000" algn="r" rotWithShape="0">
                <a:prstClr val="black">
                  <a:alpha val="40000"/>
                </a:prstClr>
              </a:outerShdw>
            </a:effectLst>
          </p:spPr>
        </p:pic>
        <p:sp>
          <p:nvSpPr>
            <p:cNvPr id="3" name="Rectangle 2"/>
            <p:cNvSpPr/>
            <p:nvPr/>
          </p:nvSpPr>
          <p:spPr>
            <a:xfrm>
              <a:off x="888319" y="1021562"/>
              <a:ext cx="5588681" cy="1138773"/>
            </a:xfrm>
            <a:prstGeom prst="rect">
              <a:avLst/>
            </a:prstGeom>
          </p:spPr>
          <p:txBody>
            <a:bodyPr wrap="square">
              <a:spAutoFit/>
            </a:bodyPr>
            <a:lstStyle/>
            <a:p>
              <a:pPr>
                <a:tabLst>
                  <a:tab pos="0" algn="l"/>
                  <a:tab pos="693738" algn="l"/>
                </a:tabLst>
              </a:pPr>
              <a:r>
                <a:rPr lang="en-US" b="1" i="1" dirty="0">
                  <a:solidFill>
                    <a:prstClr val="black"/>
                  </a:solidFill>
                  <a:effectLst>
                    <a:outerShdw blurRad="38100" dist="38100" dir="2700000" algn="tl">
                      <a:srgbClr val="000000">
                        <a:alpha val="43137"/>
                      </a:srgbClr>
                    </a:outerShdw>
                  </a:effectLst>
                  <a:latin typeface="Century Gothic" panose="020B0502020202020204" pitchFamily="34" charset="0"/>
                </a:rPr>
                <a:t>425 Parks </a:t>
              </a:r>
            </a:p>
            <a:p>
              <a:pPr>
                <a:tabLst>
                  <a:tab pos="0" algn="l"/>
                  <a:tab pos="693738" algn="l"/>
                </a:tabLst>
              </a:pPr>
              <a:r>
                <a:rPr lang="en-US" b="1" i="1" dirty="0">
                  <a:solidFill>
                    <a:prstClr val="black"/>
                  </a:solidFill>
                  <a:effectLst>
                    <a:outerShdw blurRad="38100" dist="38100" dir="2700000" algn="tl">
                      <a:srgbClr val="000000">
                        <a:alpha val="43137"/>
                      </a:srgbClr>
                    </a:outerShdw>
                  </a:effectLst>
                  <a:latin typeface="Century Gothic" panose="020B0502020202020204" pitchFamily="34" charset="0"/>
                </a:rPr>
                <a:t>23,310 Acres </a:t>
              </a:r>
            </a:p>
            <a:p>
              <a:pPr>
                <a:tabLst>
                  <a:tab pos="0" algn="l"/>
                  <a:tab pos="404813" algn="l"/>
                </a:tabLst>
              </a:pPr>
              <a:r>
                <a:rPr lang="en-US" sz="1600" b="1" i="1" dirty="0">
                  <a:solidFill>
                    <a:prstClr val="black"/>
                  </a:solidFill>
                  <a:effectLst>
                    <a:outerShdw blurRad="38100" dist="38100" dir="2700000" algn="tl">
                      <a:srgbClr val="000000">
                        <a:alpha val="43137"/>
                      </a:srgbClr>
                    </a:outerShdw>
                  </a:effectLst>
                  <a:latin typeface="Century Gothic" panose="020B0502020202020204" pitchFamily="34" charset="0"/>
                </a:rPr>
                <a:t>		374</a:t>
              </a:r>
              <a:r>
                <a:rPr lang="en-US" sz="1600" dirty="0">
                  <a:solidFill>
                    <a:prstClr val="black"/>
                  </a:solidFill>
                  <a:effectLst>
                    <a:outerShdw blurRad="38100" dist="38100" dir="2700000" algn="tl">
                      <a:srgbClr val="000000">
                        <a:alpha val="43137"/>
                      </a:srgbClr>
                    </a:outerShdw>
                  </a:effectLst>
                  <a:latin typeface="Century Gothic" panose="020B0502020202020204" pitchFamily="34" charset="0"/>
                </a:rPr>
                <a:t> structures with more than </a:t>
              </a:r>
            </a:p>
            <a:p>
              <a:pPr>
                <a:tabLst>
                  <a:tab pos="0" algn="l"/>
                  <a:tab pos="404813" algn="l"/>
                </a:tabLst>
              </a:pPr>
              <a:r>
                <a:rPr lang="en-US" sz="1600" b="1" i="1" dirty="0">
                  <a:solidFill>
                    <a:prstClr val="black"/>
                  </a:solidFill>
                  <a:effectLst>
                    <a:outerShdw blurRad="38100" dist="38100" dir="2700000" algn="tl">
                      <a:srgbClr val="000000">
                        <a:alpha val="43137"/>
                      </a:srgbClr>
                    </a:outerShdw>
                  </a:effectLst>
                  <a:latin typeface="Century Gothic" panose="020B0502020202020204" pitchFamily="34" charset="0"/>
                </a:rPr>
                <a:t>		1,383,992</a:t>
              </a:r>
              <a:r>
                <a:rPr lang="en-US" sz="1600" dirty="0">
                  <a:solidFill>
                    <a:prstClr val="black"/>
                  </a:solidFill>
                  <a:effectLst>
                    <a:outerShdw blurRad="38100" dist="38100" dir="2700000" algn="tl">
                      <a:srgbClr val="000000">
                        <a:alpha val="43137"/>
                      </a:srgbClr>
                    </a:outerShdw>
                  </a:effectLst>
                  <a:latin typeface="Century Gothic" panose="020B0502020202020204" pitchFamily="34" charset="0"/>
                </a:rPr>
                <a:t> million square feet of building space</a:t>
              </a:r>
            </a:p>
          </p:txBody>
        </p:sp>
      </p:grpSp>
      <p:grpSp>
        <p:nvGrpSpPr>
          <p:cNvPr id="18" name="Group 17"/>
          <p:cNvGrpSpPr/>
          <p:nvPr/>
        </p:nvGrpSpPr>
        <p:grpSpPr>
          <a:xfrm>
            <a:off x="3275694" y="2113478"/>
            <a:ext cx="5868306" cy="4211122"/>
            <a:chOff x="3275694" y="2113478"/>
            <a:chExt cx="5868306" cy="4211122"/>
          </a:xfrm>
        </p:grpSpPr>
        <p:sp>
          <p:nvSpPr>
            <p:cNvPr id="16" name="Rectangle 15"/>
            <p:cNvSpPr/>
            <p:nvPr/>
          </p:nvSpPr>
          <p:spPr>
            <a:xfrm>
              <a:off x="3275694" y="2113478"/>
              <a:ext cx="5868306" cy="1163122"/>
            </a:xfrm>
            <a:prstGeom prst="rect">
              <a:avLst/>
            </a:prstGeom>
            <a:solidFill>
              <a:schemeClr val="accent4">
                <a:lumMod val="40000"/>
                <a:lumOff val="6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xmlns="" val="0"/>
                </a:ext>
              </a:extLst>
            </a:blip>
            <a:srcRect l="22528" t="21049" r="40573"/>
            <a:stretch/>
          </p:blipFill>
          <p:spPr>
            <a:xfrm>
              <a:off x="3275694" y="3063407"/>
              <a:ext cx="2290041" cy="3261193"/>
            </a:xfrm>
            <a:prstGeom prst="rect">
              <a:avLst/>
            </a:prstGeom>
            <a:effectLst>
              <a:outerShdw blurRad="50800" dist="38100" dir="10800000" algn="r" rotWithShape="0">
                <a:prstClr val="black">
                  <a:alpha val="40000"/>
                </a:prstClr>
              </a:outerShdw>
            </a:effectLst>
          </p:spPr>
        </p:pic>
        <p:sp>
          <p:nvSpPr>
            <p:cNvPr id="5" name="Rectangle 4"/>
            <p:cNvSpPr/>
            <p:nvPr/>
          </p:nvSpPr>
          <p:spPr>
            <a:xfrm>
              <a:off x="3336019" y="2152388"/>
              <a:ext cx="3293381" cy="911019"/>
            </a:xfrm>
            <a:prstGeom prst="rect">
              <a:avLst/>
            </a:prstGeom>
          </p:spPr>
          <p:txBody>
            <a:bodyPr wrap="square">
              <a:spAutoFit/>
            </a:bodyPr>
            <a:lstStyle/>
            <a:p>
              <a:pPr marL="236538" indent="-236538">
                <a:spcBef>
                  <a:spcPct val="20000"/>
                </a:spcBef>
                <a:tabLst>
                  <a:tab pos="236538" algn="l"/>
                  <a:tab pos="693738" algn="l"/>
                </a:tabLst>
              </a:pPr>
              <a:r>
                <a:rPr lang="en-US" b="1" i="1" dirty="0">
                  <a:solidFill>
                    <a:prstClr val="black"/>
                  </a:solidFill>
                  <a:effectLst>
                    <a:outerShdw blurRad="38100" dist="38100" dir="2700000" algn="tl">
                      <a:srgbClr val="000000">
                        <a:alpha val="43137"/>
                      </a:srgbClr>
                    </a:outerShdw>
                  </a:effectLst>
                  <a:latin typeface="Century Gothic" panose="020B0502020202020204" pitchFamily="34" charset="0"/>
                </a:rPr>
                <a:t>$383,730,645  </a:t>
              </a:r>
            </a:p>
            <a:p>
              <a:pPr>
                <a:spcBef>
                  <a:spcPct val="20000"/>
                </a:spcBef>
                <a:tabLst>
                  <a:tab pos="236538" algn="l"/>
                  <a:tab pos="693738" algn="l"/>
                </a:tabLst>
              </a:pPr>
              <a:r>
                <a:rPr lang="en-US" sz="1600" dirty="0">
                  <a:solidFill>
                    <a:prstClr val="black"/>
                  </a:solidFill>
                  <a:effectLst>
                    <a:outerShdw blurRad="38100" dist="38100" dir="2700000" algn="tl">
                      <a:srgbClr val="000000">
                        <a:alpha val="43137"/>
                      </a:srgbClr>
                    </a:outerShdw>
                  </a:effectLst>
                  <a:latin typeface="Century Gothic" panose="020B0502020202020204" pitchFamily="34" charset="0"/>
                </a:rPr>
                <a:t>value of FCPA capital buildings and improvement assets</a:t>
              </a:r>
            </a:p>
          </p:txBody>
        </p:sp>
      </p:grpSp>
      <p:sp>
        <p:nvSpPr>
          <p:cNvPr id="19" name="Rectangle 18"/>
          <p:cNvSpPr/>
          <p:nvPr/>
        </p:nvSpPr>
        <p:spPr>
          <a:xfrm>
            <a:off x="5714094" y="3025953"/>
            <a:ext cx="3429906" cy="1118495"/>
          </a:xfrm>
          <a:prstGeom prst="rect">
            <a:avLst/>
          </a:prstGeom>
          <a:solidFill>
            <a:schemeClr val="accent4">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xmlns="" val="0"/>
              </a:ext>
            </a:extLst>
          </a:blip>
          <a:srcRect l="28288" t="30253" r="27766" b="9615"/>
          <a:stretch/>
        </p:blipFill>
        <p:spPr>
          <a:xfrm>
            <a:off x="5715000" y="3974430"/>
            <a:ext cx="2290041" cy="2350170"/>
          </a:xfrm>
          <a:prstGeom prst="rect">
            <a:avLst/>
          </a:prstGeom>
          <a:effectLst>
            <a:outerShdw blurRad="50800" dist="38100" dir="10800000" algn="r" rotWithShape="0">
              <a:prstClr val="black">
                <a:alpha val="40000"/>
              </a:prstClr>
            </a:outerShdw>
          </a:effectLst>
        </p:spPr>
      </p:pic>
      <p:sp>
        <p:nvSpPr>
          <p:cNvPr id="166915" name="Rectangle 3"/>
          <p:cNvSpPr>
            <a:spLocks noGrp="1" noChangeArrowheads="1"/>
          </p:cNvSpPr>
          <p:nvPr>
            <p:ph type="body" sz="quarter" idx="4294967295"/>
          </p:nvPr>
        </p:nvSpPr>
        <p:spPr>
          <a:xfrm>
            <a:off x="5714094" y="2986269"/>
            <a:ext cx="3353706" cy="1354217"/>
          </a:xfrm>
        </p:spPr>
        <p:txBody>
          <a:bodyPr>
            <a:noAutofit/>
          </a:bodyPr>
          <a:lstStyle/>
          <a:p>
            <a:pPr marL="0" indent="0">
              <a:buNone/>
              <a:tabLst>
                <a:tab pos="236538" algn="l"/>
                <a:tab pos="693738" algn="l"/>
              </a:tabLst>
            </a:pPr>
            <a:r>
              <a:rPr lang="en-US" sz="1800" b="1" i="1" dirty="0" smtClean="0">
                <a:solidFill>
                  <a:schemeClr val="tx1"/>
                </a:solidFill>
              </a:rPr>
              <a:t>$</a:t>
            </a:r>
            <a:r>
              <a:rPr lang="en-US" sz="1800" b="1" i="1" dirty="0">
                <a:solidFill>
                  <a:schemeClr val="tx1"/>
                </a:solidFill>
              </a:rPr>
              <a:t>385,931,602 </a:t>
            </a:r>
            <a:endParaRPr lang="en-US" sz="1800" b="1" i="1" dirty="0" smtClean="0">
              <a:solidFill>
                <a:schemeClr val="tx1"/>
              </a:solidFill>
            </a:endParaRPr>
          </a:p>
          <a:p>
            <a:pPr marL="0" indent="0">
              <a:buNone/>
              <a:tabLst>
                <a:tab pos="693738" algn="l"/>
              </a:tabLst>
            </a:pPr>
            <a:r>
              <a:rPr lang="en-US" sz="1600" dirty="0" smtClean="0">
                <a:solidFill>
                  <a:schemeClr val="tx1"/>
                </a:solidFill>
                <a:latin typeface="Century Gothic" panose="020B0502020202020204" pitchFamily="34" charset="0"/>
              </a:rPr>
              <a:t>value </a:t>
            </a:r>
            <a:r>
              <a:rPr lang="en-US" sz="1600" dirty="0">
                <a:solidFill>
                  <a:schemeClr val="tx1"/>
                </a:solidFill>
                <a:latin typeface="Century Gothic" panose="020B0502020202020204" pitchFamily="34" charset="0"/>
              </a:rPr>
              <a:t>of </a:t>
            </a:r>
            <a:r>
              <a:rPr lang="en-US" sz="1600" dirty="0" smtClean="0">
                <a:solidFill>
                  <a:schemeClr val="tx1"/>
                </a:solidFill>
                <a:latin typeface="Century Gothic" panose="020B0502020202020204" pitchFamily="34" charset="0"/>
              </a:rPr>
              <a:t>FCPA land</a:t>
            </a:r>
            <a:r>
              <a:rPr lang="en-US" sz="1600" dirty="0">
                <a:solidFill>
                  <a:schemeClr val="tx1"/>
                </a:solidFill>
                <a:latin typeface="Century Gothic" panose="020B0502020202020204" pitchFamily="34" charset="0"/>
              </a:rPr>
              <a:t>, easements and </a:t>
            </a:r>
            <a:r>
              <a:rPr lang="en-US" sz="1600" dirty="0" smtClean="0">
                <a:solidFill>
                  <a:schemeClr val="tx1"/>
                </a:solidFill>
                <a:latin typeface="Century Gothic" panose="020B0502020202020204" pitchFamily="34" charset="0"/>
              </a:rPr>
              <a:t>construction in progress</a:t>
            </a:r>
          </a:p>
          <a:p>
            <a:pPr marL="236538" indent="-236538" algn="ctr">
              <a:tabLst>
                <a:tab pos="236538" algn="l"/>
                <a:tab pos="693738" algn="l"/>
              </a:tabLst>
            </a:pPr>
            <a:endParaRPr lang="en-US" sz="800" dirty="0" smtClean="0">
              <a:solidFill>
                <a:schemeClr val="tx1"/>
              </a:solidFill>
            </a:endParaRPr>
          </a:p>
          <a:p>
            <a:pPr marL="693738" lvl="1" indent="-236538" algn="ctr">
              <a:tabLst>
                <a:tab pos="236538" algn="l"/>
                <a:tab pos="693738" algn="l"/>
              </a:tabLst>
            </a:pPr>
            <a:endParaRPr lang="en-US" sz="800" dirty="0"/>
          </a:p>
        </p:txBody>
      </p:sp>
    </p:spTree>
    <p:extLst>
      <p:ext uri="{BB962C8B-B14F-4D97-AF65-F5344CB8AC3E}">
        <p14:creationId xmlns:p14="http://schemas.microsoft.com/office/powerpoint/2010/main" xmlns="" val="2970038211"/>
      </p:ext>
    </p:extLst>
  </p:cSld>
  <p:clrMapOvr>
    <a:masterClrMapping/>
  </p:clrMapOvr>
  <mc:AlternateContent xmlns:mc="http://schemas.openxmlformats.org/markup-compatibility/2006">
    <mc:Choice xmlns:p14="http://schemas.microsoft.com/office/powerpoint/2010/main" xmlns="" Requires="p14">
      <p:transition spd="slow" p14:dur="150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1000"/>
                                        <p:tgtEl>
                                          <p:spTgt spid="19"/>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66915">
                                            <p:txEl>
                                              <p:pRg st="0" end="0"/>
                                            </p:txEl>
                                          </p:spTgt>
                                        </p:tgtEl>
                                        <p:attrNameLst>
                                          <p:attrName>style.visibility</p:attrName>
                                        </p:attrNameLst>
                                      </p:cBhvr>
                                      <p:to>
                                        <p:strVal val="visible"/>
                                      </p:to>
                                    </p:set>
                                    <p:animEffect transition="in" filter="wipe(left)">
                                      <p:cBhvr>
                                        <p:cTn id="20" dur="1000"/>
                                        <p:tgtEl>
                                          <p:spTgt spid="166915">
                                            <p:txEl>
                                              <p:pRg st="0" end="0"/>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66915">
                                            <p:txEl>
                                              <p:pRg st="1" end="1"/>
                                            </p:txEl>
                                          </p:spTgt>
                                        </p:tgtEl>
                                        <p:attrNameLst>
                                          <p:attrName>style.visibility</p:attrName>
                                        </p:attrNameLst>
                                      </p:cBhvr>
                                      <p:to>
                                        <p:strVal val="visible"/>
                                      </p:to>
                                    </p:set>
                                    <p:animEffect transition="in" filter="wipe(left)">
                                      <p:cBhvr>
                                        <p:cTn id="23" dur="1000"/>
                                        <p:tgtEl>
                                          <p:spTgt spid="166915">
                                            <p:txEl>
                                              <p:pRg st="1" end="1"/>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691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p:cNvPicPr>
            <a:picLocks noChangeAspect="1"/>
          </p:cNvPicPr>
          <p:nvPr/>
        </p:nvPicPr>
        <p:blipFill rotWithShape="1">
          <a:blip r:embed="rId2" cstate="print">
            <a:extLst>
              <a:ext uri="{28A0092B-C50C-407E-A947-70E740481C1C}">
                <a14:useLocalDpi xmlns:a14="http://schemas.microsoft.com/office/drawing/2010/main" xmlns="" val="0"/>
              </a:ext>
            </a:extLst>
          </a:blip>
          <a:srcRect t="-9444" b="22222"/>
          <a:stretch/>
        </p:blipFill>
        <p:spPr>
          <a:xfrm>
            <a:off x="0" y="342899"/>
            <a:ext cx="9144000" cy="5981701"/>
          </a:xfrm>
          <a:prstGeom prst="rect">
            <a:avLst/>
          </a:prstGeom>
        </p:spPr>
      </p:pic>
      <p:sp>
        <p:nvSpPr>
          <p:cNvPr id="4" name="Text Placeholder 3"/>
          <p:cNvSpPr>
            <a:spLocks noGrp="1"/>
          </p:cNvSpPr>
          <p:nvPr>
            <p:ph type="body" sz="quarter" idx="15"/>
          </p:nvPr>
        </p:nvSpPr>
        <p:spPr/>
        <p:txBody>
          <a:bodyPr/>
          <a:lstStyle/>
          <a:p>
            <a:r>
              <a:rPr lang="en-US" dirty="0" smtClean="0"/>
              <a:t>Planned Sully Improvements</a:t>
            </a:r>
            <a:endParaRPr lang="en-US" dirty="0"/>
          </a:p>
        </p:txBody>
      </p:sp>
    </p:spTree>
    <p:extLst>
      <p:ext uri="{BB962C8B-B14F-4D97-AF65-F5344CB8AC3E}">
        <p14:creationId xmlns:p14="http://schemas.microsoft.com/office/powerpoint/2010/main" xmlns="" val="1129106086"/>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4" name="Text Box 4"/>
          <p:cNvSpPr txBox="1">
            <a:spLocks noChangeArrowheads="1"/>
          </p:cNvSpPr>
          <p:nvPr/>
        </p:nvSpPr>
        <p:spPr bwMode="auto">
          <a:xfrm>
            <a:off x="152400" y="243959"/>
            <a:ext cx="88392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eaLnBrk="0" fontAlgn="base" hangingPunct="0">
              <a:spcBef>
                <a:spcPct val="0"/>
              </a:spcBef>
              <a:spcAft>
                <a:spcPct val="0"/>
              </a:spcAft>
            </a:pPr>
            <a:r>
              <a:rPr lang="en-US" sz="1800" b="1" dirty="0" smtClean="0">
                <a:solidFill>
                  <a:srgbClr val="000000"/>
                </a:solidFill>
                <a:latin typeface="Arial" charset="0"/>
              </a:rPr>
              <a:t>ARROWHEAD PARK – PROJECT SCOPE</a:t>
            </a:r>
            <a:endParaRPr lang="en-US" sz="1800" dirty="0">
              <a:solidFill>
                <a:srgbClr val="000000"/>
              </a:solidFill>
              <a:latin typeface="Arial" charset="0"/>
            </a:endParaRPr>
          </a:p>
        </p:txBody>
      </p:sp>
      <p:sp>
        <p:nvSpPr>
          <p:cNvPr id="337925" name="Text Box 5"/>
          <p:cNvSpPr txBox="1">
            <a:spLocks noChangeArrowheads="1"/>
          </p:cNvSpPr>
          <p:nvPr/>
        </p:nvSpPr>
        <p:spPr bwMode="auto">
          <a:xfrm>
            <a:off x="418872" y="3886200"/>
            <a:ext cx="8306255" cy="10618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eaLnBrk="0" hangingPunct="0">
              <a:spcBef>
                <a:spcPts val="600"/>
              </a:spcBef>
            </a:pPr>
            <a:r>
              <a:rPr lang="en-US" sz="1600" b="1" dirty="0" smtClean="0">
                <a:solidFill>
                  <a:srgbClr val="000000"/>
                </a:solidFill>
                <a:latin typeface="Arial" charset="0"/>
              </a:rPr>
              <a:t>Synthetic Turf Athletic Fields</a:t>
            </a:r>
            <a:endParaRPr lang="en-US" sz="1600" dirty="0">
              <a:solidFill>
                <a:srgbClr val="000000"/>
              </a:solidFill>
              <a:latin typeface="Arial" charset="0"/>
            </a:endParaRPr>
          </a:p>
          <a:p>
            <a:pPr eaLnBrk="0" fontAlgn="base" hangingPunct="0">
              <a:spcBef>
                <a:spcPts val="600"/>
              </a:spcBef>
              <a:spcAft>
                <a:spcPct val="0"/>
              </a:spcAft>
            </a:pPr>
            <a:r>
              <a:rPr lang="en-US" sz="1400" dirty="0" smtClean="0">
                <a:solidFill>
                  <a:srgbClr val="000000"/>
                </a:solidFill>
                <a:latin typeface="Arial" charset="0"/>
                <a:cs typeface="Times New Roman" pitchFamily="18" charset="0"/>
              </a:rPr>
              <a:t>This project includes the conversion of two existing natural turf fields to synthetic turf. Field 1 will be 330 ft. x 210 ft. and is striped for soccer, lacrosse, and field hockey.  Field 3 will be 360 ft. x 210’ and be striped for soccer, football, lacrosse, and field hockey. Both fields are sized to allow for side play.</a:t>
            </a:r>
            <a:endParaRPr lang="en-US" sz="1400" dirty="0">
              <a:solidFill>
                <a:srgbClr val="000000"/>
              </a:solidFill>
              <a:latin typeface="Arial" charset="0"/>
              <a:cs typeface="Times New Roman" pitchFamily="18" charset="0"/>
            </a:endParaRPr>
          </a:p>
        </p:txBody>
      </p:sp>
      <p:sp>
        <p:nvSpPr>
          <p:cNvPr id="337926" name="Text Box 6"/>
          <p:cNvSpPr txBox="1">
            <a:spLocks noChangeArrowheads="1"/>
          </p:cNvSpPr>
          <p:nvPr/>
        </p:nvSpPr>
        <p:spPr bwMode="auto">
          <a:xfrm>
            <a:off x="269982" y="5061545"/>
            <a:ext cx="8534400" cy="923330"/>
          </a:xfrm>
          <a:prstGeom prst="rect">
            <a:avLst/>
          </a:prstGeom>
          <a:noFill/>
          <a:ln w="381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just" eaLnBrk="0" fontAlgn="base" hangingPunct="0">
              <a:spcBef>
                <a:spcPct val="0"/>
              </a:spcBef>
              <a:spcAft>
                <a:spcPct val="0"/>
              </a:spcAft>
            </a:pPr>
            <a:r>
              <a:rPr lang="en-US" sz="1400" b="1" dirty="0">
                <a:solidFill>
                  <a:srgbClr val="000000"/>
                </a:solidFill>
                <a:latin typeface="Arial" charset="0"/>
              </a:rPr>
              <a:t> </a:t>
            </a:r>
            <a:r>
              <a:rPr lang="en-US" sz="1400" b="1" dirty="0" smtClean="0">
                <a:solidFill>
                  <a:srgbClr val="000000"/>
                </a:solidFill>
                <a:latin typeface="Arial" charset="0"/>
              </a:rPr>
              <a:t>   Scope Estimate	     Scheduled Completion	Project Manager	        Designer</a:t>
            </a:r>
          </a:p>
          <a:p>
            <a:pPr algn="just" eaLnBrk="0" fontAlgn="base" hangingPunct="0">
              <a:spcBef>
                <a:spcPct val="0"/>
              </a:spcBef>
              <a:spcAft>
                <a:spcPct val="0"/>
              </a:spcAft>
            </a:pPr>
            <a:r>
              <a:rPr lang="en-US" sz="1400" dirty="0" smtClean="0">
                <a:solidFill>
                  <a:srgbClr val="000000"/>
                </a:solidFill>
                <a:latin typeface="Arial" charset="0"/>
              </a:rPr>
              <a:t>         $1,647,500</a:t>
            </a:r>
            <a:r>
              <a:rPr lang="en-US" sz="1400" dirty="0">
                <a:solidFill>
                  <a:srgbClr val="000000"/>
                </a:solidFill>
                <a:latin typeface="Arial" charset="0"/>
              </a:rPr>
              <a:t>	   </a:t>
            </a:r>
            <a:r>
              <a:rPr lang="en-US" sz="1400" dirty="0" smtClean="0">
                <a:solidFill>
                  <a:srgbClr val="000000"/>
                </a:solidFill>
                <a:latin typeface="Arial" charset="0"/>
              </a:rPr>
              <a:t>           August 2015</a:t>
            </a:r>
            <a:r>
              <a:rPr lang="en-US" sz="1400" dirty="0">
                <a:solidFill>
                  <a:srgbClr val="000000"/>
                </a:solidFill>
                <a:latin typeface="Arial" charset="0"/>
              </a:rPr>
              <a:t>	</a:t>
            </a:r>
            <a:r>
              <a:rPr lang="en-US" sz="1400" dirty="0" smtClean="0">
                <a:solidFill>
                  <a:srgbClr val="000000"/>
                </a:solidFill>
                <a:latin typeface="Arial" charset="0"/>
              </a:rPr>
              <a:t>           	Charles Mends-Cole        Burgess &amp; </a:t>
            </a:r>
            <a:r>
              <a:rPr lang="en-US" sz="1400" dirty="0" err="1" smtClean="0">
                <a:solidFill>
                  <a:srgbClr val="000000"/>
                </a:solidFill>
                <a:latin typeface="Arial" charset="0"/>
              </a:rPr>
              <a:t>Niple</a:t>
            </a:r>
            <a:endParaRPr lang="en-US" sz="1400" dirty="0" smtClean="0">
              <a:solidFill>
                <a:srgbClr val="000000"/>
              </a:solidFill>
              <a:latin typeface="Arial" charset="0"/>
            </a:endParaRPr>
          </a:p>
          <a:p>
            <a:pPr eaLnBrk="0" fontAlgn="base" hangingPunct="0">
              <a:spcBef>
                <a:spcPct val="0"/>
              </a:spcBef>
              <a:spcAft>
                <a:spcPct val="0"/>
              </a:spcAft>
            </a:pPr>
            <a:r>
              <a:rPr lang="en-US" sz="1200" dirty="0">
                <a:solidFill>
                  <a:srgbClr val="000000"/>
                </a:solidFill>
                <a:latin typeface="Arial" charset="0"/>
              </a:rPr>
              <a:t>		  	      </a:t>
            </a:r>
            <a:r>
              <a:rPr lang="en-US" sz="1200" dirty="0" smtClean="0">
                <a:solidFill>
                  <a:srgbClr val="000000"/>
                </a:solidFill>
                <a:latin typeface="Arial" charset="0"/>
              </a:rPr>
              <a:t>         </a:t>
            </a:r>
            <a:r>
              <a:rPr lang="en-US" sz="1400" b="1" dirty="0" smtClean="0">
                <a:solidFill>
                  <a:srgbClr val="000000"/>
                </a:solidFill>
                <a:latin typeface="Arial" charset="0"/>
              </a:rPr>
              <a:t>	</a:t>
            </a:r>
            <a:r>
              <a:rPr lang="en-US" sz="1400" dirty="0" smtClean="0">
                <a:solidFill>
                  <a:srgbClr val="000000"/>
                </a:solidFill>
                <a:latin typeface="Arial" charset="0"/>
              </a:rPr>
              <a:t>					              </a:t>
            </a:r>
            <a:endParaRPr lang="en-US" sz="1400" b="1" dirty="0">
              <a:solidFill>
                <a:srgbClr val="000000"/>
              </a:solidFill>
              <a:latin typeface="Arial" charset="0"/>
            </a:endParaRPr>
          </a:p>
          <a:p>
            <a:pPr eaLnBrk="0" fontAlgn="base" hangingPunct="0">
              <a:spcBef>
                <a:spcPct val="0"/>
              </a:spcBef>
              <a:spcAft>
                <a:spcPct val="0"/>
              </a:spcAft>
            </a:pPr>
            <a:r>
              <a:rPr lang="en-US" sz="1200" dirty="0">
                <a:solidFill>
                  <a:srgbClr val="000000"/>
                </a:solidFill>
                <a:latin typeface="Arial" charset="0"/>
              </a:rPr>
              <a:t>     </a:t>
            </a:r>
            <a:r>
              <a:rPr lang="en-US" sz="1200" dirty="0" smtClean="0">
                <a:solidFill>
                  <a:srgbClr val="000000"/>
                </a:solidFill>
                <a:latin typeface="Arial" charset="0"/>
              </a:rPr>
              <a:t>Supervisory </a:t>
            </a:r>
            <a:r>
              <a:rPr lang="en-US" sz="1200" dirty="0">
                <a:solidFill>
                  <a:srgbClr val="000000"/>
                </a:solidFill>
                <a:latin typeface="Arial" charset="0"/>
              </a:rPr>
              <a:t>District:   </a:t>
            </a:r>
            <a:r>
              <a:rPr lang="en-US" sz="1200" dirty="0" smtClean="0">
                <a:solidFill>
                  <a:srgbClr val="000000"/>
                </a:solidFill>
                <a:latin typeface="Arial" charset="0"/>
              </a:rPr>
              <a:t>Sully</a:t>
            </a:r>
            <a:r>
              <a:rPr lang="en-US" sz="1200" dirty="0">
                <a:solidFill>
                  <a:srgbClr val="000000"/>
                </a:solidFill>
                <a:latin typeface="Arial" charset="0"/>
              </a:rPr>
              <a:t>			</a:t>
            </a:r>
            <a:r>
              <a:rPr lang="en-US" sz="1200" dirty="0" smtClean="0">
                <a:solidFill>
                  <a:srgbClr val="000000"/>
                </a:solidFill>
                <a:latin typeface="Arial" charset="0"/>
              </a:rPr>
              <a:t>      Park </a:t>
            </a:r>
            <a:r>
              <a:rPr lang="en-US" sz="1200" dirty="0">
                <a:solidFill>
                  <a:srgbClr val="000000"/>
                </a:solidFill>
                <a:latin typeface="Arial" charset="0"/>
              </a:rPr>
              <a:t>Authority Board </a:t>
            </a:r>
            <a:r>
              <a:rPr lang="en-US" sz="1200" dirty="0" smtClean="0">
                <a:solidFill>
                  <a:srgbClr val="000000"/>
                </a:solidFill>
                <a:latin typeface="Arial" charset="0"/>
              </a:rPr>
              <a:t>Member: Hal Strickland</a:t>
            </a:r>
            <a:endParaRPr lang="en-US" sz="1200" dirty="0">
              <a:solidFill>
                <a:srgbClr val="000000"/>
              </a:solidFill>
              <a:latin typeface="Arial" charset="0"/>
            </a:endParaRPr>
          </a:p>
        </p:txBody>
      </p:sp>
      <p:sp>
        <p:nvSpPr>
          <p:cNvPr id="337927" name="Text Box 7"/>
          <p:cNvSpPr txBox="1">
            <a:spLocks noChangeArrowheads="1"/>
          </p:cNvSpPr>
          <p:nvPr/>
        </p:nvSpPr>
        <p:spPr bwMode="auto">
          <a:xfrm>
            <a:off x="212725" y="5984875"/>
            <a:ext cx="18415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2400" dirty="0">
              <a:solidFill>
                <a:srgbClr val="000000"/>
              </a:solidFill>
            </a:endParaRPr>
          </a:p>
          <a:p>
            <a:pPr eaLnBrk="0" fontAlgn="base" hangingPunct="0">
              <a:spcBef>
                <a:spcPct val="0"/>
              </a:spcBef>
              <a:spcAft>
                <a:spcPct val="0"/>
              </a:spcAft>
            </a:pPr>
            <a:endParaRPr lang="en-US" sz="2400" dirty="0">
              <a:solidFill>
                <a:srgbClr val="000000"/>
              </a:solidFill>
            </a:endParaRPr>
          </a:p>
        </p:txBody>
      </p:sp>
      <p:sp>
        <p:nvSpPr>
          <p:cNvPr id="337928" name="Text Box 8"/>
          <p:cNvSpPr txBox="1">
            <a:spLocks noChangeArrowheads="1"/>
          </p:cNvSpPr>
          <p:nvPr/>
        </p:nvSpPr>
        <p:spPr bwMode="auto">
          <a:xfrm>
            <a:off x="282801" y="6107926"/>
            <a:ext cx="8534400" cy="276999"/>
          </a:xfrm>
          <a:prstGeom prst="rect">
            <a:avLst/>
          </a:prstGeom>
          <a:noFill/>
          <a:ln w="1905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1200" b="1" dirty="0">
                <a:solidFill>
                  <a:srgbClr val="000000"/>
                </a:solidFill>
                <a:latin typeface="Arial" charset="0"/>
              </a:rPr>
              <a:t>Summary: </a:t>
            </a:r>
            <a:r>
              <a:rPr lang="en-US" sz="1200" b="1" dirty="0" smtClean="0">
                <a:solidFill>
                  <a:srgbClr val="000000"/>
                </a:solidFill>
                <a:latin typeface="Arial" charset="0"/>
              </a:rPr>
              <a:t> </a:t>
            </a:r>
            <a:r>
              <a:rPr lang="en-US" sz="1200" dirty="0" smtClean="0">
                <a:solidFill>
                  <a:srgbClr val="000000"/>
                </a:solidFill>
                <a:latin typeface="Arial" charset="0"/>
              </a:rPr>
              <a:t>This project  is being developed using 2012 Bond Funds.</a:t>
            </a:r>
            <a:endParaRPr lang="en-US" sz="1200" dirty="0">
              <a:solidFill>
                <a:srgbClr val="000000"/>
              </a:solidFill>
            </a:endParaRPr>
          </a:p>
        </p:txBody>
      </p:sp>
      <p:sp>
        <p:nvSpPr>
          <p:cNvPr id="337929" name="Text Box 9"/>
          <p:cNvSpPr txBox="1">
            <a:spLocks noChangeArrowheads="1"/>
          </p:cNvSpPr>
          <p:nvPr/>
        </p:nvSpPr>
        <p:spPr bwMode="auto">
          <a:xfrm>
            <a:off x="6950075" y="6400800"/>
            <a:ext cx="1693863"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800" dirty="0">
                <a:solidFill>
                  <a:srgbClr val="000000"/>
                </a:solidFill>
                <a:latin typeface="Arial" charset="0"/>
              </a:rPr>
              <a:t>Planning &amp; Development Division</a:t>
            </a:r>
          </a:p>
        </p:txBody>
      </p:sp>
      <p:sp>
        <p:nvSpPr>
          <p:cNvPr id="337933" name="Rectangle 13"/>
          <p:cNvSpPr>
            <a:spLocks noChangeArrowheads="1"/>
          </p:cNvSpPr>
          <p:nvPr/>
        </p:nvSpPr>
        <p:spPr bwMode="auto">
          <a:xfrm>
            <a:off x="152400" y="114300"/>
            <a:ext cx="8839200" cy="6619875"/>
          </a:xfrm>
          <a:prstGeom prst="rect">
            <a:avLst/>
          </a:prstGeom>
          <a:noFill/>
          <a:ln w="57150" cmpd="thickThin">
            <a:solidFill>
              <a:srgbClr val="008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b="1" dirty="0">
              <a:solidFill>
                <a:srgbClr val="000000"/>
              </a:solidFill>
            </a:endParaRPr>
          </a:p>
        </p:txBody>
      </p:sp>
      <p:pic>
        <p:nvPicPr>
          <p:cNvPr id="11" name="Picture 2" descr="beulah"/>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4925" b="14925"/>
          <a:stretch/>
        </p:blipFill>
        <p:spPr bwMode="auto">
          <a:xfrm>
            <a:off x="1981200" y="59231"/>
            <a:ext cx="5143590" cy="3864643"/>
          </a:xfrm>
          <a:prstGeom prst="rect">
            <a:avLst/>
          </a:prstGeom>
          <a:noFill/>
          <a:ln>
            <a:noFill/>
          </a:ln>
          <a:extLst>
            <a:ext uri="{909E8E84-426E-40DD-AFC4-6F175D3DCCD1}">
              <a14:hiddenFill xmlns:a14="http://schemas.microsoft.com/office/drawing/2010/main" xmlns="">
                <a:blipFill dpi="0" rotWithShape="1">
                  <a:blip r:embed="rId3"/>
                  <a:srcRect/>
                  <a:stretch>
                    <a:fillRect r="-1852"/>
                  </a:stretch>
                </a:blipFill>
              </a14:hiddenFill>
            </a:ext>
            <a:ext uri="{91240B29-F687-4F45-9708-019B960494DF}">
              <a14:hiddenLine xmlns:a14="http://schemas.microsoft.com/office/drawing/2010/main" xmlns="" w="76200" cap="flat" cmpd="sng" algn="ctr">
                <a:solidFill>
                  <a:srgbClr val="000000"/>
                </a:solidFill>
                <a:prstDash val="solid"/>
                <a:miter lim="800000"/>
                <a:headEnd/>
                <a:tailEnd/>
              </a14:hiddenLine>
            </a:ext>
          </a:extLst>
        </p:spPr>
      </p:pic>
      <p:sp>
        <p:nvSpPr>
          <p:cNvPr id="12" name="Rectangle 15"/>
          <p:cNvSpPr>
            <a:spLocks noChangeArrowheads="1"/>
          </p:cNvSpPr>
          <p:nvPr/>
        </p:nvSpPr>
        <p:spPr bwMode="auto">
          <a:xfrm rot="2180357">
            <a:off x="3961805" y="1339199"/>
            <a:ext cx="584337" cy="922566"/>
          </a:xfrm>
          <a:prstGeom prst="rect">
            <a:avLst/>
          </a:prstGeom>
          <a:noFill/>
          <a:ln w="38100" algn="ctr">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eaLnBrk="1" hangingPunct="1"/>
            <a:endParaRPr lang="en-US" altLang="en-US"/>
          </a:p>
        </p:txBody>
      </p:sp>
      <p:sp>
        <p:nvSpPr>
          <p:cNvPr id="13" name="Rectangle 17"/>
          <p:cNvSpPr>
            <a:spLocks noChangeArrowheads="1"/>
          </p:cNvSpPr>
          <p:nvPr/>
        </p:nvSpPr>
        <p:spPr bwMode="auto">
          <a:xfrm rot="7516143">
            <a:off x="5405368" y="1594531"/>
            <a:ext cx="551591" cy="877860"/>
          </a:xfrm>
          <a:prstGeom prst="rect">
            <a:avLst/>
          </a:prstGeom>
          <a:noFill/>
          <a:ln w="38100" algn="ctr">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eaLnBrk="1" hangingPunct="1"/>
            <a:endParaRPr lang="en-US" altLang="en-US"/>
          </a:p>
        </p:txBody>
      </p:sp>
      <p:sp>
        <p:nvSpPr>
          <p:cNvPr id="14" name="Text Box 80"/>
          <p:cNvSpPr txBox="1">
            <a:spLocks noChangeArrowheads="1"/>
          </p:cNvSpPr>
          <p:nvPr/>
        </p:nvSpPr>
        <p:spPr bwMode="auto">
          <a:xfrm>
            <a:off x="3939718" y="1661982"/>
            <a:ext cx="628509" cy="276999"/>
          </a:xfrm>
          <a:prstGeom prst="rect">
            <a:avLst/>
          </a:prstGeom>
          <a:noFill/>
          <a:ln>
            <a:noFill/>
          </a:ln>
          <a:effectLst/>
          <a:extLst>
            <a:ext uri="{909E8E84-426E-40DD-AFC4-6F175D3DCCD1}">
              <a14:hiddenFill xmlns:a14="http://schemas.microsoft.com/office/drawing/2010/main" xmlns="">
                <a:blipFill dpi="0" rotWithShape="1">
                  <a:blip r:embed="rId3"/>
                  <a:srcRect/>
                  <a:stretch>
                    <a:fillRect b="-9160"/>
                  </a:stretch>
                </a:blipFill>
              </a14:hiddenFill>
            </a:ext>
            <a:ext uri="{91240B29-F687-4F45-9708-019B960494DF}">
              <a14:hiddenLine xmlns:a14="http://schemas.microsoft.com/office/drawing/2010/main" xmlns="" w="76200" algn="ctr">
                <a:solidFill>
                  <a:srgbClr val="000000"/>
                </a:solidFill>
                <a:miter lim="800000"/>
                <a:headEnd/>
                <a:tailEnd/>
              </a14:hiddenLine>
            </a:ext>
            <a:ext uri="{AF507438-7753-43E0-B8FC-AC1667EBCBE1}">
              <a14:hiddenEffects xmlns:a14="http://schemas.microsoft.com/office/drawing/2010/main" xmlns="">
                <a:effectLst>
                  <a:outerShdw dist="258631" dir="13500000" algn="ctr" rotWithShape="0">
                    <a:srgbClr val="808080">
                      <a:alpha val="50000"/>
                    </a:srgbClr>
                  </a:outerShdw>
                </a:effectLst>
              </a14:hiddenEffects>
            </a:ext>
          </a:extLst>
        </p:spPr>
        <p:txBody>
          <a:bodyPr wrap="square">
            <a:spAutoFit/>
          </a:bodyPr>
          <a:lstStyle/>
          <a:p>
            <a:pPr>
              <a:spcBef>
                <a:spcPct val="50000"/>
              </a:spcBef>
              <a:defRPr/>
            </a:pPr>
            <a:r>
              <a:rPr lang="en-US" altLang="en-US" sz="1200" dirty="0" smtClean="0">
                <a:solidFill>
                  <a:schemeClr val="bg1"/>
                </a:solidFill>
              </a:rPr>
              <a:t>Field </a:t>
            </a:r>
            <a:r>
              <a:rPr lang="en-US" altLang="en-US" sz="1200" dirty="0">
                <a:solidFill>
                  <a:schemeClr val="bg1"/>
                </a:solidFill>
              </a:rPr>
              <a:t>3</a:t>
            </a:r>
          </a:p>
        </p:txBody>
      </p:sp>
      <p:sp>
        <p:nvSpPr>
          <p:cNvPr id="15" name="Text Box 80"/>
          <p:cNvSpPr txBox="1">
            <a:spLocks noChangeArrowheads="1"/>
          </p:cNvSpPr>
          <p:nvPr/>
        </p:nvSpPr>
        <p:spPr bwMode="auto">
          <a:xfrm>
            <a:off x="5408949" y="1828800"/>
            <a:ext cx="687051" cy="276999"/>
          </a:xfrm>
          <a:prstGeom prst="rect">
            <a:avLst/>
          </a:prstGeom>
          <a:noFill/>
          <a:ln>
            <a:noFill/>
          </a:ln>
          <a:effectLst/>
          <a:extLst>
            <a:ext uri="{909E8E84-426E-40DD-AFC4-6F175D3DCCD1}">
              <a14:hiddenFill xmlns:a14="http://schemas.microsoft.com/office/drawing/2010/main" xmlns="">
                <a:blipFill dpi="0" rotWithShape="1">
                  <a:blip r:embed="rId3"/>
                  <a:srcRect/>
                  <a:stretch>
                    <a:fillRect b="-9160"/>
                  </a:stretch>
                </a:blipFill>
              </a14:hiddenFill>
            </a:ext>
            <a:ext uri="{91240B29-F687-4F45-9708-019B960494DF}">
              <a14:hiddenLine xmlns:a14="http://schemas.microsoft.com/office/drawing/2010/main" xmlns="" w="76200" algn="ctr">
                <a:solidFill>
                  <a:srgbClr val="000000"/>
                </a:solidFill>
                <a:miter lim="800000"/>
                <a:headEnd/>
                <a:tailEnd/>
              </a14:hiddenLine>
            </a:ext>
            <a:ext uri="{AF507438-7753-43E0-B8FC-AC1667EBCBE1}">
              <a14:hiddenEffects xmlns:a14="http://schemas.microsoft.com/office/drawing/2010/main" xmlns="">
                <a:effectLst>
                  <a:outerShdw dist="258631" dir="13500000" algn="ctr" rotWithShape="0">
                    <a:srgbClr val="808080">
                      <a:alpha val="50000"/>
                    </a:srgbClr>
                  </a:outerShdw>
                </a:effectLst>
              </a14:hiddenEffects>
            </a:ext>
          </a:extLst>
        </p:spPr>
        <p:txBody>
          <a:bodyPr wrap="square">
            <a:spAutoFit/>
          </a:bodyPr>
          <a:lstStyle/>
          <a:p>
            <a:pPr>
              <a:spcBef>
                <a:spcPct val="50000"/>
              </a:spcBef>
              <a:defRPr/>
            </a:pPr>
            <a:r>
              <a:rPr lang="en-US" altLang="en-US" sz="1200" dirty="0" smtClean="0">
                <a:solidFill>
                  <a:schemeClr val="bg1"/>
                </a:solidFill>
              </a:rPr>
              <a:t>Field </a:t>
            </a:r>
            <a:r>
              <a:rPr lang="en-US" altLang="en-US" sz="1200" dirty="0">
                <a:solidFill>
                  <a:schemeClr val="bg1"/>
                </a:solidFill>
              </a:rPr>
              <a:t>1</a:t>
            </a:r>
          </a:p>
        </p:txBody>
      </p:sp>
    </p:spTree>
    <p:extLst>
      <p:ext uri="{BB962C8B-B14F-4D97-AF65-F5344CB8AC3E}">
        <p14:creationId xmlns:p14="http://schemas.microsoft.com/office/powerpoint/2010/main" xmlns="" val="22854537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Stewardship Education Center</a:t>
            </a:r>
            <a:endParaRPr lang="en-US" dirty="0"/>
          </a:p>
        </p:txBody>
      </p:sp>
      <p:sp>
        <p:nvSpPr>
          <p:cNvPr id="10" name="Content Placeholder 2"/>
          <p:cNvSpPr>
            <a:spLocks noGrp="1"/>
          </p:cNvSpPr>
          <p:nvPr>
            <p:ph sz="quarter" idx="1"/>
          </p:nvPr>
        </p:nvSpPr>
        <p:spPr>
          <a:xfrm>
            <a:off x="301752" y="1524000"/>
            <a:ext cx="8503920" cy="609600"/>
          </a:xfrm>
        </p:spPr>
        <p:txBody>
          <a:bodyPr>
            <a:normAutofit fontScale="47500" lnSpcReduction="20000"/>
          </a:bodyPr>
          <a:lstStyle/>
          <a:p>
            <a:pPr marL="0" indent="0">
              <a:buNone/>
            </a:pPr>
            <a:endParaRPr lang="en-US" dirty="0" smtClean="0"/>
          </a:p>
          <a:p>
            <a:pPr marL="0" indent="0">
              <a:buNone/>
            </a:pPr>
            <a:r>
              <a:rPr lang="en-US" dirty="0" smtClean="0"/>
              <a:t/>
            </a:r>
            <a:br>
              <a:rPr lang="en-US" dirty="0" smtClean="0"/>
            </a:br>
            <a:endParaRPr lang="en-US" dirty="0" smtClean="0"/>
          </a:p>
        </p:txBody>
      </p:sp>
      <p:sp>
        <p:nvSpPr>
          <p:cNvPr id="3" name="Content Placeholder 2"/>
          <p:cNvSpPr>
            <a:spLocks noGrp="1"/>
          </p:cNvSpPr>
          <p:nvPr>
            <p:ph type="subTitle" idx="4294967295"/>
          </p:nvPr>
        </p:nvSpPr>
        <p:spPr>
          <a:xfrm>
            <a:off x="304800" y="1447800"/>
            <a:ext cx="8610600" cy="762000"/>
          </a:xfrm>
        </p:spPr>
        <p:txBody>
          <a:bodyPr>
            <a:noAutofit/>
          </a:bodyPr>
          <a:lstStyle/>
          <a:p>
            <a:pPr marL="0" indent="0" algn="ctr">
              <a:buNone/>
            </a:pPr>
            <a:r>
              <a:rPr lang="en-US" sz="2000" dirty="0"/>
              <a:t>The </a:t>
            </a:r>
            <a:r>
              <a:rPr lang="en-US" sz="2000" dirty="0" smtClean="0"/>
              <a:t>Stewardship Education Center </a:t>
            </a:r>
            <a:r>
              <a:rPr lang="en-US" sz="2000" dirty="0"/>
              <a:t>is to be a </a:t>
            </a:r>
            <a:endParaRPr lang="en-US" sz="2000" dirty="0" smtClean="0"/>
          </a:p>
          <a:p>
            <a:pPr marL="0" indent="0" algn="ctr">
              <a:buNone/>
            </a:pPr>
            <a:r>
              <a:rPr lang="en-US" sz="2000" dirty="0" smtClean="0"/>
              <a:t>state </a:t>
            </a:r>
            <a:r>
              <a:rPr lang="en-US" sz="2000" dirty="0"/>
              <a:t>of the art </a:t>
            </a:r>
            <a:r>
              <a:rPr lang="en-US" sz="2000" dirty="0" smtClean="0"/>
              <a:t>interpretive facility to:</a:t>
            </a:r>
            <a:endParaRPr lang="en-US" sz="2000" dirty="0" smtClean="0">
              <a:solidFill>
                <a:schemeClr val="tx1"/>
              </a:solidFill>
            </a:endParaRPr>
          </a:p>
        </p:txBody>
      </p:sp>
      <p:graphicFrame>
        <p:nvGraphicFramePr>
          <p:cNvPr id="4" name="Diagram 3"/>
          <p:cNvGraphicFramePr/>
          <p:nvPr>
            <p:extLst>
              <p:ext uri="{D42A27DB-BD31-4B8C-83A1-F6EECF244321}">
                <p14:modId xmlns:p14="http://schemas.microsoft.com/office/powerpoint/2010/main" xmlns="" val="119001544"/>
              </p:ext>
            </p:extLst>
          </p:nvPr>
        </p:nvGraphicFramePr>
        <p:xfrm>
          <a:off x="381000" y="2209800"/>
          <a:ext cx="84582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4918525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396" name="Picture 4" descr="Image1"/>
          <p:cNvPicPr>
            <a:picLocks noChangeAspect="1" noChangeArrowheads="1"/>
          </p:cNvPicPr>
          <p:nvPr/>
        </p:nvPicPr>
        <p:blipFill>
          <a:blip r:embed="rId3" cstate="print">
            <a:extLst>
              <a:ext uri="{28A0092B-C50C-407E-A947-70E740481C1C}">
                <a14:useLocalDpi xmlns:a14="http://schemas.microsoft.com/office/drawing/2010/main" xmlns="" val="0"/>
              </a:ext>
            </a:extLst>
          </a:blip>
          <a:srcRect l="3455" r="43915" b="4892"/>
          <a:stretch>
            <a:fillRect/>
          </a:stretch>
        </p:blipFill>
        <p:spPr bwMode="auto">
          <a:xfrm>
            <a:off x="285750" y="314325"/>
            <a:ext cx="742950" cy="811213"/>
          </a:xfrm>
          <a:prstGeom prst="rect">
            <a:avLst/>
          </a:prstGeom>
          <a:noFill/>
          <a:effectLst>
            <a:outerShdw dist="107763" dir="13500000" algn="ctr" rotWithShape="0">
              <a:schemeClr val="bg2"/>
            </a:outerShdw>
          </a:effectLst>
          <a:extLst>
            <a:ext uri="{909E8E84-426E-40DD-AFC4-6F175D3DCCD1}">
              <a14:hiddenFill xmlns:a14="http://schemas.microsoft.com/office/drawing/2010/main" xmlns="">
                <a:solidFill>
                  <a:srgbClr val="FFFFFF"/>
                </a:solidFill>
              </a14:hiddenFill>
            </a:ext>
          </a:extLst>
        </p:spPr>
      </p:pic>
      <p:sp>
        <p:nvSpPr>
          <p:cNvPr id="571397" name="Rectangle 5"/>
          <p:cNvSpPr>
            <a:spLocks noChangeArrowheads="1"/>
          </p:cNvSpPr>
          <p:nvPr/>
        </p:nvSpPr>
        <p:spPr bwMode="auto">
          <a:xfrm>
            <a:off x="152400" y="6400800"/>
            <a:ext cx="344805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b="1" dirty="0">
                <a:solidFill>
                  <a:srgbClr val="646B86"/>
                </a:solidFill>
              </a:rPr>
              <a:t>PARK UNITS</a:t>
            </a:r>
          </a:p>
        </p:txBody>
      </p:sp>
      <p:pic>
        <p:nvPicPr>
          <p:cNvPr id="571409" name="Picture 17" descr="fig 1_invent units"/>
          <p:cNvPicPr>
            <a:picLocks noChangeAspect="1" noChangeArrowheads="1"/>
          </p:cNvPicPr>
          <p:nvPr/>
        </p:nvPicPr>
        <p:blipFill>
          <a:blip r:embed="rId4" cstate="print">
            <a:extLst>
              <a:ext uri="{28A0092B-C50C-407E-A947-70E740481C1C}">
                <a14:useLocalDpi xmlns:a14="http://schemas.microsoft.com/office/drawing/2010/main" xmlns="" val="0"/>
              </a:ext>
            </a:extLst>
          </a:blip>
          <a:srcRect l="9135" t="4750" r="24361"/>
          <a:stretch>
            <a:fillRect/>
          </a:stretch>
        </p:blipFill>
        <p:spPr bwMode="auto">
          <a:xfrm>
            <a:off x="2108298" y="1676400"/>
            <a:ext cx="4973638" cy="4565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8" name="Text Box 29"/>
          <p:cNvSpPr txBox="1">
            <a:spLocks noChangeArrowheads="1"/>
          </p:cNvSpPr>
          <p:nvPr/>
        </p:nvSpPr>
        <p:spPr bwMode="auto">
          <a:xfrm>
            <a:off x="1117600" y="314325"/>
            <a:ext cx="7874000" cy="600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n-US" sz="3300" dirty="0">
                <a:solidFill>
                  <a:srgbClr val="8CADAE">
                    <a:shade val="75000"/>
                  </a:srgbClr>
                </a:solidFill>
                <a:ea typeface="+mj-ea"/>
                <a:cs typeface="+mj-cs"/>
              </a:rPr>
              <a:t>Sully Woodlands Regional Master Plan</a:t>
            </a:r>
            <a:endParaRPr lang="en-US" sz="3600" b="1" dirty="0">
              <a:solidFill>
                <a:prstClr val="black"/>
              </a:solidFill>
            </a:endParaRPr>
          </a:p>
        </p:txBody>
      </p:sp>
    </p:spTree>
    <p:extLst>
      <p:ext uri="{BB962C8B-B14F-4D97-AF65-F5344CB8AC3E}">
        <p14:creationId xmlns:p14="http://schemas.microsoft.com/office/powerpoint/2010/main" xmlns="" val="38421380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51b204\planning\Parks\Sully Woodlands\Master Plans\2010 CDP\1-Admin\Board items\Feb 2015\Attachment 2 Sully Woodlands Core Properties Map.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38600" y="228600"/>
            <a:ext cx="4651664" cy="60198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304800" y="685800"/>
            <a:ext cx="3657600" cy="5078313"/>
          </a:xfrm>
          <a:prstGeom prst="rect">
            <a:avLst/>
          </a:prstGeom>
          <a:noFill/>
        </p:spPr>
        <p:txBody>
          <a:bodyPr wrap="square" rtlCol="0">
            <a:spAutoFit/>
          </a:bodyPr>
          <a:lstStyle/>
          <a:p>
            <a:r>
              <a:rPr lang="en-US" dirty="0" smtClean="0"/>
              <a:t>5 Large Parks in Planning Process</a:t>
            </a:r>
          </a:p>
          <a:p>
            <a:pPr marL="285750" indent="-285750">
              <a:buFont typeface="Arial" panose="020B0604020202020204" pitchFamily="34" charset="0"/>
              <a:buChar char="•"/>
            </a:pPr>
            <a:r>
              <a:rPr lang="en-US" dirty="0" smtClean="0"/>
              <a:t>Hickory Forest</a:t>
            </a:r>
          </a:p>
          <a:p>
            <a:pPr marL="285750" indent="-285750">
              <a:buFont typeface="Arial" panose="020B0604020202020204" pitchFamily="34" charset="0"/>
              <a:buChar char="•"/>
            </a:pPr>
            <a:r>
              <a:rPr lang="en-US" dirty="0" smtClean="0"/>
              <a:t>Mountain Road District</a:t>
            </a:r>
          </a:p>
          <a:p>
            <a:pPr marL="285750" indent="-285750">
              <a:buFont typeface="Arial" panose="020B0604020202020204" pitchFamily="34" charset="0"/>
              <a:buChar char="•"/>
            </a:pPr>
            <a:r>
              <a:rPr lang="en-US" dirty="0" smtClean="0"/>
              <a:t>Poplar Ford</a:t>
            </a:r>
          </a:p>
          <a:p>
            <a:pPr marL="285750" indent="-285750">
              <a:buFont typeface="Arial" panose="020B0604020202020204" pitchFamily="34" charset="0"/>
              <a:buChar char="•"/>
            </a:pPr>
            <a:r>
              <a:rPr lang="en-US" dirty="0" err="1" smtClean="0"/>
              <a:t>Elklick</a:t>
            </a:r>
            <a:r>
              <a:rPr lang="en-US" dirty="0" smtClean="0"/>
              <a:t> Preserve</a:t>
            </a:r>
          </a:p>
          <a:p>
            <a:pPr marL="285750" indent="-285750">
              <a:buFont typeface="Arial" panose="020B0604020202020204" pitchFamily="34" charset="0"/>
              <a:buChar char="•"/>
            </a:pPr>
            <a:r>
              <a:rPr lang="en-US" dirty="0" smtClean="0"/>
              <a:t>Sappington</a:t>
            </a:r>
          </a:p>
          <a:p>
            <a:endParaRPr lang="en-US" dirty="0"/>
          </a:p>
          <a:p>
            <a:r>
              <a:rPr lang="en-US" dirty="0" smtClean="0"/>
              <a:t>Conceptual Development Plans</a:t>
            </a:r>
          </a:p>
          <a:p>
            <a:r>
              <a:rPr lang="en-US" dirty="0" smtClean="0"/>
              <a:t>Presented at multiple public meetings </a:t>
            </a:r>
          </a:p>
          <a:p>
            <a:endParaRPr lang="en-US" dirty="0"/>
          </a:p>
          <a:p>
            <a:r>
              <a:rPr lang="en-US" dirty="0" smtClean="0"/>
              <a:t>Public comments considered</a:t>
            </a:r>
          </a:p>
          <a:p>
            <a:endParaRPr lang="en-US" dirty="0"/>
          </a:p>
          <a:p>
            <a:r>
              <a:rPr lang="en-US" dirty="0" smtClean="0"/>
              <a:t>Final Plans to Park Authority Board for Approval in March</a:t>
            </a:r>
          </a:p>
          <a:p>
            <a:endParaRPr lang="en-US" dirty="0"/>
          </a:p>
          <a:p>
            <a:endParaRPr lang="en-US" dirty="0" smtClean="0"/>
          </a:p>
          <a:p>
            <a:endParaRPr lang="en-US" dirty="0"/>
          </a:p>
        </p:txBody>
      </p:sp>
    </p:spTree>
    <p:extLst>
      <p:ext uri="{BB962C8B-B14F-4D97-AF65-F5344CB8AC3E}">
        <p14:creationId xmlns:p14="http://schemas.microsoft.com/office/powerpoint/2010/main" xmlns="" val="1311577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3811621" y="838200"/>
            <a:ext cx="4953000" cy="1066800"/>
          </a:xfrm>
          <a:solidFill>
            <a:schemeClr val="bg1">
              <a:lumMod val="95000"/>
            </a:schemeClr>
          </a:solidFill>
        </p:spPr>
        <p:txBody>
          <a:bodyPr>
            <a:normAutofit/>
          </a:bodyPr>
          <a:lstStyle/>
          <a:p>
            <a:pPr marL="0" indent="0" algn="ctr">
              <a:buNone/>
            </a:pPr>
            <a:r>
              <a:rPr lang="en-US" u="sng" dirty="0" smtClean="0">
                <a:solidFill>
                  <a:srgbClr val="005392"/>
                </a:solidFill>
              </a:rPr>
              <a:t>Core properties </a:t>
            </a:r>
            <a:r>
              <a:rPr lang="en-US" dirty="0" smtClean="0">
                <a:solidFill>
                  <a:srgbClr val="005392"/>
                </a:solidFill>
              </a:rPr>
              <a:t>comprise </a:t>
            </a:r>
            <a:r>
              <a:rPr lang="en-US" b="1" dirty="0" smtClean="0">
                <a:solidFill>
                  <a:srgbClr val="005392"/>
                </a:solidFill>
              </a:rPr>
              <a:t>2,379</a:t>
            </a:r>
            <a:r>
              <a:rPr lang="en-US" dirty="0" smtClean="0">
                <a:solidFill>
                  <a:srgbClr val="005392"/>
                </a:solidFill>
              </a:rPr>
              <a:t> </a:t>
            </a:r>
            <a:r>
              <a:rPr lang="en-US" b="1" dirty="0" smtClean="0">
                <a:solidFill>
                  <a:srgbClr val="005392"/>
                </a:solidFill>
              </a:rPr>
              <a:t>acres</a:t>
            </a:r>
            <a:endParaRPr lang="en-US" dirty="0" smtClean="0">
              <a:solidFill>
                <a:srgbClr val="005392"/>
              </a:solidFill>
            </a:endParaRPr>
          </a:p>
          <a:p>
            <a:endParaRPr lang="en-US" dirty="0"/>
          </a:p>
        </p:txBody>
      </p:sp>
      <p:sp>
        <p:nvSpPr>
          <p:cNvPr id="5" name="Content Placeholder 3"/>
          <p:cNvSpPr txBox="1">
            <a:spLocks/>
          </p:cNvSpPr>
          <p:nvPr/>
        </p:nvSpPr>
        <p:spPr>
          <a:xfrm>
            <a:off x="3811621" y="2286000"/>
            <a:ext cx="4953000" cy="1066800"/>
          </a:xfrm>
          <a:prstGeom prst="rect">
            <a:avLst/>
          </a:prstGeom>
          <a:solidFill>
            <a:schemeClr val="accent3"/>
          </a:solidFill>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Clr>
                <a:srgbClr val="D16349"/>
              </a:buClr>
              <a:buFont typeface="Wingdings 2"/>
              <a:buNone/>
            </a:pPr>
            <a:r>
              <a:rPr lang="en-US" sz="2800" b="1" dirty="0" smtClean="0">
                <a:solidFill>
                  <a:prstClr val="black"/>
                </a:solidFill>
              </a:rPr>
              <a:t>175 acres </a:t>
            </a:r>
            <a:endParaRPr lang="en-US" sz="2800" dirty="0" smtClean="0">
              <a:solidFill>
                <a:prstClr val="black"/>
              </a:solidFill>
            </a:endParaRPr>
          </a:p>
          <a:p>
            <a:pPr marL="0" indent="0" algn="ctr">
              <a:buClr>
                <a:srgbClr val="D16349"/>
              </a:buClr>
              <a:buFont typeface="Wingdings 2"/>
              <a:buNone/>
            </a:pPr>
            <a:r>
              <a:rPr lang="en-US" sz="2200" dirty="0" smtClean="0">
                <a:solidFill>
                  <a:prstClr val="black"/>
                </a:solidFill>
              </a:rPr>
              <a:t>Reserved for active recreation</a:t>
            </a:r>
          </a:p>
          <a:p>
            <a:pPr>
              <a:buClr>
                <a:srgbClr val="D16349"/>
              </a:buClr>
            </a:pPr>
            <a:endParaRPr lang="en-US" dirty="0">
              <a:solidFill>
                <a:prstClr val="black"/>
              </a:solidFill>
            </a:endParaRPr>
          </a:p>
        </p:txBody>
      </p:sp>
      <p:sp>
        <p:nvSpPr>
          <p:cNvPr id="6" name="Content Placeholder 3"/>
          <p:cNvSpPr txBox="1">
            <a:spLocks/>
          </p:cNvSpPr>
          <p:nvPr/>
        </p:nvSpPr>
        <p:spPr>
          <a:xfrm>
            <a:off x="3808379" y="3657600"/>
            <a:ext cx="4953000" cy="1066800"/>
          </a:xfrm>
          <a:prstGeom prst="rect">
            <a:avLst/>
          </a:prstGeom>
          <a:solidFill>
            <a:schemeClr val="bg1">
              <a:lumMod val="95000"/>
            </a:schemeClr>
          </a:solidFill>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Clr>
                <a:srgbClr val="D16349"/>
              </a:buClr>
              <a:buFont typeface="Wingdings 2"/>
              <a:buNone/>
            </a:pPr>
            <a:r>
              <a:rPr lang="en-US" sz="3200" u="sng" dirty="0" smtClean="0">
                <a:solidFill>
                  <a:srgbClr val="005392"/>
                </a:solidFill>
              </a:rPr>
              <a:t>20 miles </a:t>
            </a:r>
            <a:r>
              <a:rPr lang="en-US" sz="3200" dirty="0" smtClean="0">
                <a:solidFill>
                  <a:srgbClr val="005392"/>
                </a:solidFill>
              </a:rPr>
              <a:t>of new trails proposed</a:t>
            </a:r>
          </a:p>
          <a:p>
            <a:pPr>
              <a:buClr>
                <a:srgbClr val="D16349"/>
              </a:buClr>
            </a:pPr>
            <a:endParaRPr lang="en-US" dirty="0">
              <a:solidFill>
                <a:prstClr val="black"/>
              </a:solidFill>
            </a:endParaRPr>
          </a:p>
        </p:txBody>
      </p:sp>
      <p:sp>
        <p:nvSpPr>
          <p:cNvPr id="7" name="Content Placeholder 3"/>
          <p:cNvSpPr txBox="1">
            <a:spLocks/>
          </p:cNvSpPr>
          <p:nvPr/>
        </p:nvSpPr>
        <p:spPr>
          <a:xfrm>
            <a:off x="3790545" y="5029200"/>
            <a:ext cx="4953000" cy="1066800"/>
          </a:xfrm>
          <a:prstGeom prst="rect">
            <a:avLst/>
          </a:prstGeom>
          <a:solidFill>
            <a:schemeClr val="accent3"/>
          </a:solidFill>
        </p:spPr>
        <p:txBody>
          <a:bodyPr vert="horz" anchor="ctr" anchorCtr="0">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Clr>
                <a:srgbClr val="D16349"/>
              </a:buClr>
              <a:buFont typeface="Wingdings 2"/>
              <a:buNone/>
            </a:pPr>
            <a:r>
              <a:rPr lang="en-US" sz="3600" b="1" dirty="0" smtClean="0">
                <a:solidFill>
                  <a:prstClr val="black"/>
                </a:solidFill>
              </a:rPr>
              <a:t>78% </a:t>
            </a:r>
            <a:r>
              <a:rPr lang="en-US" sz="3600" dirty="0" smtClean="0">
                <a:solidFill>
                  <a:prstClr val="black"/>
                </a:solidFill>
              </a:rPr>
              <a:t>undisturbed</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222060" y="1066800"/>
            <a:ext cx="2628898" cy="350519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222060" y="4706034"/>
            <a:ext cx="2628898" cy="1477328"/>
          </a:xfrm>
          <a:prstGeom prst="rect">
            <a:avLst/>
          </a:prstGeom>
        </p:spPr>
        <p:txBody>
          <a:bodyPr wrap="square">
            <a:spAutoFit/>
          </a:bodyPr>
          <a:lstStyle/>
          <a:p>
            <a:r>
              <a:rPr lang="en-US" dirty="0">
                <a:solidFill>
                  <a:prstClr val="black"/>
                </a:solidFill>
              </a:rPr>
              <a:t>“In wilderness is the preservation of the world “</a:t>
            </a:r>
          </a:p>
          <a:p>
            <a:endParaRPr lang="en-US" dirty="0">
              <a:solidFill>
                <a:prstClr val="black"/>
              </a:solidFill>
            </a:endParaRPr>
          </a:p>
          <a:p>
            <a:r>
              <a:rPr lang="en-US" i="1" dirty="0">
                <a:solidFill>
                  <a:prstClr val="black"/>
                </a:solidFill>
              </a:rPr>
              <a:t>Henry David Thoreau</a:t>
            </a:r>
          </a:p>
        </p:txBody>
      </p:sp>
    </p:spTree>
    <p:extLst>
      <p:ext uri="{BB962C8B-B14F-4D97-AF65-F5344CB8AC3E}">
        <p14:creationId xmlns:p14="http://schemas.microsoft.com/office/powerpoint/2010/main" xmlns="" val="34357145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stall\AppData\Local\Microsoft\Windows\Temporary Internet Files\Content.Outlook\063EV2QC\sully_woodlands_trail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5473" y="381000"/>
            <a:ext cx="8846127" cy="572396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56239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324896-C0CE-4DFD-8BDA-EE98780FA8A1}" type="slidenum">
              <a:rPr lang="en-US" smtClean="0">
                <a:solidFill>
                  <a:prstClr val="white"/>
                </a:solidFill>
              </a:rPr>
              <a:pPr/>
              <a:t>27</a:t>
            </a:fld>
            <a:endParaRPr lang="en-US" dirty="0">
              <a:solidFill>
                <a:prstClr val="white"/>
              </a:solidFill>
            </a:endParaRPr>
          </a:p>
        </p:txBody>
      </p:sp>
      <p:sp>
        <p:nvSpPr>
          <p:cNvPr id="3" name="Text Placeholder 2"/>
          <p:cNvSpPr>
            <a:spLocks noGrp="1"/>
          </p:cNvSpPr>
          <p:nvPr>
            <p:ph type="body" sz="quarter" idx="15"/>
          </p:nvPr>
        </p:nvSpPr>
        <p:spPr/>
        <p:txBody>
          <a:bodyPr/>
          <a:lstStyle/>
          <a:p>
            <a:r>
              <a:rPr lang="en-US" dirty="0" smtClean="0"/>
              <a:t>West County Trail – BOS MOTION</a:t>
            </a:r>
            <a:endParaRPr lang="en-US" dirty="0"/>
          </a:p>
        </p:txBody>
      </p:sp>
      <p:sp>
        <p:nvSpPr>
          <p:cNvPr id="6" name="Rectangle 5"/>
          <p:cNvSpPr/>
          <p:nvPr/>
        </p:nvSpPr>
        <p:spPr>
          <a:xfrm>
            <a:off x="881641" y="1447800"/>
            <a:ext cx="7315200" cy="3693319"/>
          </a:xfrm>
          <a:prstGeom prst="rect">
            <a:avLst/>
          </a:prstGeom>
        </p:spPr>
        <p:txBody>
          <a:bodyPr wrap="square">
            <a:spAutoFit/>
          </a:bodyPr>
          <a:lstStyle/>
          <a:p>
            <a:r>
              <a:rPr lang="en-US" dirty="0"/>
              <a:t>WEST COUNTY TRAIL (SULLY DISTRICT) </a:t>
            </a:r>
            <a:r>
              <a:rPr lang="en-US" dirty="0" smtClean="0"/>
              <a:t> - September 9, 2014</a:t>
            </a:r>
          </a:p>
          <a:p>
            <a:r>
              <a:rPr lang="en-US" dirty="0" smtClean="0"/>
              <a:t>Supervisor </a:t>
            </a:r>
            <a:r>
              <a:rPr lang="en-US" dirty="0"/>
              <a:t>Frey said that recently he met with Mr. Bill </a:t>
            </a:r>
            <a:r>
              <a:rPr lang="en-US" dirty="0" err="1"/>
              <a:t>Niedringhaus</a:t>
            </a:r>
            <a:r>
              <a:rPr lang="en-US" dirty="0"/>
              <a:t>, Ms. Karen Jones, and Park Authority and Transportation staff regarding the concept of a West County Trail that would provide a link to the Cross County Trail, better known as the Gerry Connolly Cross County Trail (GCCCT). The trail would be similar in scope to the GCCCT and provide further trail connectivity within the County for hikers and bikers, specifically connecting Reston to Bull Run Regional Park</a:t>
            </a:r>
            <a:r>
              <a:rPr lang="en-US" dirty="0" smtClean="0"/>
              <a:t>.</a:t>
            </a:r>
          </a:p>
          <a:p>
            <a:endParaRPr lang="en-US" dirty="0"/>
          </a:p>
          <a:p>
            <a:r>
              <a:rPr lang="en-US" dirty="0"/>
              <a:t>Therefore, Supervisor Frey asked unanimous consent that the Board direct the County Executive and appropriate staff to identify the ultimate route and add it to the County Trails Plan for the Board's approval. Without objection, it was so ordered</a:t>
            </a:r>
            <a:r>
              <a:rPr lang="en-US" dirty="0" smtClean="0"/>
              <a:t>.</a:t>
            </a:r>
            <a:endParaRPr lang="en-US" dirty="0"/>
          </a:p>
        </p:txBody>
      </p:sp>
    </p:spTree>
    <p:extLst>
      <p:ext uri="{BB962C8B-B14F-4D97-AF65-F5344CB8AC3E}">
        <p14:creationId xmlns:p14="http://schemas.microsoft.com/office/powerpoint/2010/main" xmlns="" val="4029966999"/>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51b204\planning\Parks\Sully Woodlands\Master Plans\2010 CDP\Trails Plan\West County Trails map 2014 v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 y="228600"/>
            <a:ext cx="8382000" cy="542364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143000" y="5867400"/>
            <a:ext cx="6248400" cy="381000"/>
          </a:xfrm>
          <a:prstGeom prst="rect">
            <a:avLst/>
          </a:prstGeom>
          <a:noFill/>
        </p:spPr>
        <p:txBody>
          <a:bodyPr wrap="square" rtlCol="0">
            <a:spAutoFit/>
          </a:bodyPr>
          <a:lstStyle/>
          <a:p>
            <a:r>
              <a:rPr lang="en-US" dirty="0" smtClean="0"/>
              <a:t>Proposed West County Trail Alignment </a:t>
            </a:r>
            <a:endParaRPr lang="en-US" dirty="0"/>
          </a:p>
        </p:txBody>
      </p:sp>
    </p:spTree>
    <p:extLst>
      <p:ext uri="{BB962C8B-B14F-4D97-AF65-F5344CB8AC3E}">
        <p14:creationId xmlns:p14="http://schemas.microsoft.com/office/powerpoint/2010/main" xmlns="" val="2619263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83318" y="4278868"/>
            <a:ext cx="4191000" cy="369332"/>
          </a:xfrm>
          <a:prstGeom prst="rect">
            <a:avLst/>
          </a:prstGeom>
          <a:noFill/>
        </p:spPr>
        <p:txBody>
          <a:bodyPr wrap="square" rtlCol="0">
            <a:spAutoFit/>
          </a:bodyPr>
          <a:lstStyle/>
          <a:p>
            <a:r>
              <a:rPr lang="en-US" dirty="0" smtClean="0"/>
              <a:t>Big Rocky Run Stream Restoration</a:t>
            </a:r>
            <a:endParaRPr lang="en-US" dirty="0"/>
          </a:p>
        </p:txBody>
      </p:sp>
      <p:pic>
        <p:nvPicPr>
          <p:cNvPr id="3074" name="Picture 2" descr="P:\Park Planning\Supervisory Districts\Sully\Sully Land Use Commitee Winter 2015\3- Recent park improvements in Sully District\Big Rocky Run Stream Restoration Phase II.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48200" y="1358915"/>
            <a:ext cx="4343400" cy="2895600"/>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9383" y="1400638"/>
            <a:ext cx="4142617" cy="27489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358219" y="4278868"/>
            <a:ext cx="4191000" cy="369332"/>
          </a:xfrm>
          <a:prstGeom prst="rect">
            <a:avLst/>
          </a:prstGeom>
          <a:noFill/>
        </p:spPr>
        <p:txBody>
          <a:bodyPr wrap="square" rtlCol="0">
            <a:spAutoFit/>
          </a:bodyPr>
          <a:lstStyle/>
          <a:p>
            <a:r>
              <a:rPr lang="en-US" dirty="0" err="1" smtClean="0"/>
              <a:t>Flatlick</a:t>
            </a:r>
            <a:r>
              <a:rPr lang="en-US" dirty="0" smtClean="0"/>
              <a:t> Branch Stream Restoration</a:t>
            </a:r>
            <a:endParaRPr lang="en-US" dirty="0"/>
          </a:p>
        </p:txBody>
      </p:sp>
      <p:sp>
        <p:nvSpPr>
          <p:cNvPr id="3" name="TextBox 2"/>
          <p:cNvSpPr txBox="1"/>
          <p:nvPr/>
        </p:nvSpPr>
        <p:spPr>
          <a:xfrm>
            <a:off x="1524000" y="4953000"/>
            <a:ext cx="6019800"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Projects Identified in Watershed Plans</a:t>
            </a:r>
          </a:p>
          <a:p>
            <a:pPr marL="285750" indent="-285750">
              <a:buFont typeface="Arial" panose="020B0604020202020204" pitchFamily="34" charset="0"/>
              <a:buChar char="•"/>
            </a:pPr>
            <a:r>
              <a:rPr lang="en-US" dirty="0" smtClean="0"/>
              <a:t>FCPA Partnership with DPWES Stormwater </a:t>
            </a:r>
          </a:p>
          <a:p>
            <a:pPr marL="285750" indent="-285750">
              <a:buFont typeface="Arial" panose="020B0604020202020204" pitchFamily="34" charset="0"/>
              <a:buChar char="•"/>
            </a:pPr>
            <a:r>
              <a:rPr lang="en-US" dirty="0" smtClean="0"/>
              <a:t>Improves Water Quality and Stream Ecology</a:t>
            </a:r>
          </a:p>
          <a:p>
            <a:pPr marL="285750" indent="-285750">
              <a:buFont typeface="Arial" panose="020B0604020202020204" pitchFamily="34" charset="0"/>
              <a:buChar char="•"/>
            </a:pPr>
            <a:r>
              <a:rPr lang="en-US" dirty="0" smtClean="0"/>
              <a:t>Chesapeake Bay Act Implementation</a:t>
            </a:r>
            <a:endParaRPr lang="en-US" dirty="0"/>
          </a:p>
        </p:txBody>
      </p:sp>
      <p:sp>
        <p:nvSpPr>
          <p:cNvPr id="4" name="Text Placeholder 3"/>
          <p:cNvSpPr>
            <a:spLocks noGrp="1"/>
          </p:cNvSpPr>
          <p:nvPr>
            <p:ph type="body" sz="quarter" idx="15"/>
          </p:nvPr>
        </p:nvSpPr>
        <p:spPr/>
        <p:txBody>
          <a:bodyPr/>
          <a:lstStyle/>
          <a:p>
            <a:r>
              <a:rPr lang="en-US" dirty="0" smtClean="0"/>
              <a:t>Bull Run and Cub Run Watershed Projects</a:t>
            </a:r>
            <a:endParaRPr lang="en-US" dirty="0"/>
          </a:p>
        </p:txBody>
      </p:sp>
    </p:spTree>
    <p:extLst>
      <p:ext uri="{BB962C8B-B14F-4D97-AF65-F5344CB8AC3E}">
        <p14:creationId xmlns:p14="http://schemas.microsoft.com/office/powerpoint/2010/main" xmlns="" val="3196733031"/>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CDBACB9-B111-47CD-A683-B3A8FCCCCE8F}" type="slidenum">
              <a:rPr lang="en-US">
                <a:solidFill>
                  <a:srgbClr val="000000"/>
                </a:solidFill>
              </a:rPr>
              <a:pPr>
                <a:defRPr/>
              </a:pPr>
              <a:t>3</a:t>
            </a:fld>
            <a:endParaRPr lang="en-US" dirty="0">
              <a:solidFill>
                <a:srgbClr val="000000"/>
              </a:solidFill>
            </a:endParaRPr>
          </a:p>
        </p:txBody>
      </p:sp>
      <p:sp>
        <p:nvSpPr>
          <p:cNvPr id="166914" name="Rectangle 2"/>
          <p:cNvSpPr>
            <a:spLocks noGrp="1" noChangeArrowheads="1"/>
          </p:cNvSpPr>
          <p:nvPr>
            <p:ph type="title" idx="4294967295"/>
          </p:nvPr>
        </p:nvSpPr>
        <p:spPr>
          <a:xfrm>
            <a:off x="0" y="228600"/>
            <a:ext cx="9144000" cy="646331"/>
          </a:xfrm>
        </p:spPr>
        <p:txBody>
          <a:bodyPr vert="horz" lIns="91440" tIns="45720" rIns="91440" bIns="45720" rtlCol="0">
            <a:noAutofit/>
          </a:bodyPr>
          <a:lstStyle/>
          <a:p>
            <a:pPr algn="l">
              <a:spcBef>
                <a:spcPct val="20000"/>
              </a:spcBef>
              <a:buFont typeface="Arial" pitchFamily="34" charset="0"/>
            </a:pPr>
            <a:r>
              <a:rPr lang="en-US" sz="2800" dirty="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rPr>
              <a:t>  PARKS BY THE NUMBERS</a:t>
            </a:r>
          </a:p>
        </p:txBody>
      </p:sp>
      <p:grpSp>
        <p:nvGrpSpPr>
          <p:cNvPr id="2" name="Group 1"/>
          <p:cNvGrpSpPr/>
          <p:nvPr/>
        </p:nvGrpSpPr>
        <p:grpSpPr>
          <a:xfrm>
            <a:off x="795905" y="990599"/>
            <a:ext cx="8348095" cy="5334001"/>
            <a:chOff x="795905" y="990599"/>
            <a:chExt cx="8348095" cy="5334001"/>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xmlns="" val="0"/>
                </a:ext>
              </a:extLst>
            </a:blip>
            <a:srcRect l="33343" r="23626"/>
            <a:stretch/>
          </p:blipFill>
          <p:spPr>
            <a:xfrm>
              <a:off x="795905" y="2493466"/>
              <a:ext cx="2286000" cy="3831134"/>
            </a:xfrm>
            <a:prstGeom prst="rect">
              <a:avLst/>
            </a:prstGeom>
            <a:effectLst>
              <a:outerShdw blurRad="50800" dist="38100" dir="10800000" algn="r" rotWithShape="0">
                <a:prstClr val="black">
                  <a:alpha val="40000"/>
                </a:prstClr>
              </a:outerShdw>
            </a:effectLst>
          </p:spPr>
        </p:pic>
        <p:sp>
          <p:nvSpPr>
            <p:cNvPr id="16" name="Rectangle 15"/>
            <p:cNvSpPr/>
            <p:nvPr/>
          </p:nvSpPr>
          <p:spPr>
            <a:xfrm>
              <a:off x="799194" y="990599"/>
              <a:ext cx="8344806" cy="1524001"/>
            </a:xfrm>
            <a:prstGeom prst="rect">
              <a:avLst/>
            </a:prstGeom>
            <a:solidFill>
              <a:schemeClr val="accent4">
                <a:lumMod val="20000"/>
                <a:lumOff val="8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881856" y="1165899"/>
              <a:ext cx="8179481" cy="1200329"/>
            </a:xfrm>
            <a:prstGeom prst="rect">
              <a:avLst/>
            </a:prstGeom>
          </p:spPr>
          <p:txBody>
            <a:bodyPr wrap="square">
              <a:spAutoFit/>
            </a:bodyPr>
            <a:lstStyle/>
            <a:p>
              <a:pPr>
                <a:tabLst>
                  <a:tab pos="0" algn="l"/>
                  <a:tab pos="693738" algn="l"/>
                </a:tabLst>
              </a:pPr>
              <a:r>
                <a:rPr lang="en-US" b="1" dirty="0">
                  <a:solidFill>
                    <a:prstClr val="black"/>
                  </a:solidFill>
                  <a:effectLst>
                    <a:outerShdw blurRad="38100" dist="38100" dir="2700000" algn="tl">
                      <a:srgbClr val="000000">
                        <a:alpha val="43137"/>
                      </a:srgbClr>
                    </a:outerShdw>
                  </a:effectLst>
                  <a:latin typeface="Century Gothic" panose="020B0502020202020204" pitchFamily="34" charset="0"/>
                </a:rPr>
                <a:t>80%</a:t>
              </a:r>
              <a:r>
                <a:rPr lang="en-US" dirty="0">
                  <a:solidFill>
                    <a:prstClr val="black"/>
                  </a:solidFill>
                  <a:effectLst>
                    <a:outerShdw blurRad="38100" dist="38100" dir="2700000" algn="tl">
                      <a:srgbClr val="000000">
                        <a:alpha val="43137"/>
                      </a:srgbClr>
                    </a:outerShdw>
                  </a:effectLst>
                  <a:latin typeface="Century Gothic" panose="020B0502020202020204" pitchFamily="34" charset="0"/>
                </a:rPr>
                <a:t> </a:t>
              </a:r>
              <a:r>
                <a:rPr lang="en-US" sz="1600" dirty="0">
                  <a:solidFill>
                    <a:prstClr val="black"/>
                  </a:solidFill>
                  <a:effectLst>
                    <a:outerShdw blurRad="38100" dist="38100" dir="2700000" algn="tl">
                      <a:srgbClr val="000000">
                        <a:alpha val="43137"/>
                      </a:srgbClr>
                    </a:outerShdw>
                  </a:effectLst>
                  <a:latin typeface="Century Gothic" panose="020B0502020202020204" pitchFamily="34" charset="0"/>
                </a:rPr>
                <a:t>of County residents use parks; </a:t>
              </a:r>
            </a:p>
            <a:p>
              <a:pPr>
                <a:tabLst>
                  <a:tab pos="0" algn="l"/>
                  <a:tab pos="693738" algn="l"/>
                </a:tabLst>
              </a:pPr>
              <a:r>
                <a:rPr lang="en-US" b="1" dirty="0">
                  <a:solidFill>
                    <a:prstClr val="black"/>
                  </a:solidFill>
                  <a:effectLst>
                    <a:outerShdw blurRad="38100" dist="38100" dir="2700000" algn="tl">
                      <a:srgbClr val="000000">
                        <a:alpha val="43137"/>
                      </a:srgbClr>
                    </a:outerShdw>
                  </a:effectLst>
                  <a:latin typeface="Century Gothic" panose="020B0502020202020204" pitchFamily="34" charset="0"/>
                </a:rPr>
                <a:t>16.7</a:t>
              </a:r>
              <a:r>
                <a:rPr lang="en-US" sz="1600" dirty="0">
                  <a:solidFill>
                    <a:prstClr val="black"/>
                  </a:solidFill>
                  <a:effectLst>
                    <a:outerShdw blurRad="38100" dist="38100" dir="2700000" algn="tl">
                      <a:srgbClr val="000000">
                        <a:alpha val="43137"/>
                      </a:srgbClr>
                    </a:outerShdw>
                  </a:effectLst>
                  <a:latin typeface="Century Gothic" panose="020B0502020202020204" pitchFamily="34" charset="0"/>
                </a:rPr>
                <a:t> million Park visitors each year</a:t>
              </a:r>
            </a:p>
            <a:p>
              <a:pPr>
                <a:tabLst>
                  <a:tab pos="0" algn="l"/>
                  <a:tab pos="693738" algn="l"/>
                </a:tabLst>
              </a:pPr>
              <a:r>
                <a:rPr lang="en-US" sz="1600" dirty="0">
                  <a:solidFill>
                    <a:prstClr val="black"/>
                  </a:solidFill>
                  <a:effectLst>
                    <a:outerShdw blurRad="38100" dist="38100" dir="2700000" algn="tl">
                      <a:srgbClr val="000000">
                        <a:alpha val="43137"/>
                      </a:srgbClr>
                    </a:outerShdw>
                  </a:effectLst>
                  <a:latin typeface="Century Gothic" panose="020B0502020202020204" pitchFamily="34" charset="0"/>
                </a:rPr>
                <a:t>Typical County households participate in an average of </a:t>
              </a:r>
              <a:r>
                <a:rPr lang="en-US" dirty="0">
                  <a:solidFill>
                    <a:prstClr val="black"/>
                  </a:solidFill>
                  <a:effectLst>
                    <a:outerShdw blurRad="38100" dist="38100" dir="2700000" algn="tl">
                      <a:srgbClr val="000000">
                        <a:alpha val="43137"/>
                      </a:srgbClr>
                    </a:outerShdw>
                  </a:effectLst>
                  <a:latin typeface="Century Gothic" panose="020B0502020202020204" pitchFamily="34" charset="0"/>
                </a:rPr>
                <a:t>5</a:t>
              </a:r>
              <a:r>
                <a:rPr lang="en-US" sz="1600" dirty="0">
                  <a:solidFill>
                    <a:prstClr val="black"/>
                  </a:solidFill>
                  <a:effectLst>
                    <a:outerShdw blurRad="38100" dist="38100" dir="2700000" algn="tl">
                      <a:srgbClr val="000000">
                        <a:alpha val="43137"/>
                      </a:srgbClr>
                    </a:outerShdw>
                  </a:effectLst>
                  <a:latin typeface="Century Gothic" panose="020B0502020202020204" pitchFamily="34" charset="0"/>
                </a:rPr>
                <a:t> park activities</a:t>
              </a:r>
            </a:p>
            <a:p>
              <a:pPr>
                <a:tabLst>
                  <a:tab pos="0" algn="l"/>
                  <a:tab pos="693738" algn="l"/>
                </a:tabLst>
              </a:pPr>
              <a:r>
                <a:rPr lang="en-US" sz="1600" dirty="0">
                  <a:solidFill>
                    <a:prstClr val="black"/>
                  </a:solidFill>
                  <a:effectLst>
                    <a:outerShdw blurRad="38100" dist="38100" dir="2700000" algn="tl">
                      <a:srgbClr val="000000">
                        <a:alpha val="43137"/>
                      </a:srgbClr>
                    </a:outerShdw>
                  </a:effectLst>
                  <a:latin typeface="Century Gothic" panose="020B0502020202020204" pitchFamily="34" charset="0"/>
                </a:rPr>
                <a:t>Nearly </a:t>
              </a:r>
              <a:r>
                <a:rPr lang="en-US" b="1" dirty="0">
                  <a:solidFill>
                    <a:prstClr val="black"/>
                  </a:solidFill>
                  <a:effectLst>
                    <a:outerShdw blurRad="38100" dist="38100" dir="2700000" algn="tl">
                      <a:srgbClr val="000000">
                        <a:alpha val="43137"/>
                      </a:srgbClr>
                    </a:outerShdw>
                  </a:effectLst>
                  <a:latin typeface="Century Gothic" panose="020B0502020202020204" pitchFamily="34" charset="0"/>
                </a:rPr>
                <a:t>90%</a:t>
              </a:r>
              <a:r>
                <a:rPr lang="en-US" sz="1600" dirty="0">
                  <a:solidFill>
                    <a:prstClr val="black"/>
                  </a:solidFill>
                  <a:effectLst>
                    <a:outerShdw blurRad="38100" dist="38100" dir="2700000" algn="tl">
                      <a:srgbClr val="000000">
                        <a:alpha val="43137"/>
                      </a:srgbClr>
                    </a:outerShdw>
                  </a:effectLst>
                  <a:latin typeface="Century Gothic" panose="020B0502020202020204" pitchFamily="34" charset="0"/>
                </a:rPr>
                <a:t> of all residents live within ½ mile of a park </a:t>
              </a:r>
            </a:p>
          </p:txBody>
        </p:sp>
      </p:grpSp>
      <p:grpSp>
        <p:nvGrpSpPr>
          <p:cNvPr id="29" name="Group 28"/>
          <p:cNvGrpSpPr/>
          <p:nvPr/>
        </p:nvGrpSpPr>
        <p:grpSpPr>
          <a:xfrm>
            <a:off x="3275694" y="2335450"/>
            <a:ext cx="5868306" cy="3989150"/>
            <a:chOff x="3275694" y="2335450"/>
            <a:chExt cx="5868306" cy="3989150"/>
          </a:xfrm>
        </p:grpSpPr>
        <p:pic>
          <p:nvPicPr>
            <p:cNvPr id="26" name="Picture 25"/>
            <p:cNvPicPr>
              <a:picLocks noChangeAspect="1"/>
            </p:cNvPicPr>
            <p:nvPr/>
          </p:nvPicPr>
          <p:blipFill rotWithShape="1">
            <a:blip r:embed="rId4" cstate="print">
              <a:extLst>
                <a:ext uri="{28A0092B-C50C-407E-A947-70E740481C1C}">
                  <a14:useLocalDpi xmlns:a14="http://schemas.microsoft.com/office/drawing/2010/main" xmlns="" val="0"/>
                </a:ext>
              </a:extLst>
            </a:blip>
            <a:srcRect l="34166" t="10741" r="27500" b="6533"/>
            <a:stretch/>
          </p:blipFill>
          <p:spPr>
            <a:xfrm>
              <a:off x="3276600" y="3047999"/>
              <a:ext cx="2286000" cy="3276601"/>
            </a:xfrm>
            <a:prstGeom prst="rect">
              <a:avLst/>
            </a:prstGeom>
            <a:effectLst>
              <a:outerShdw blurRad="50800" dist="38100" dir="10800000" algn="r" rotWithShape="0">
                <a:prstClr val="black">
                  <a:alpha val="40000"/>
                </a:prstClr>
              </a:outerShdw>
            </a:effectLst>
          </p:spPr>
        </p:pic>
        <p:sp>
          <p:nvSpPr>
            <p:cNvPr id="20" name="Rectangle 19"/>
            <p:cNvSpPr/>
            <p:nvPr/>
          </p:nvSpPr>
          <p:spPr>
            <a:xfrm>
              <a:off x="3275694" y="2335450"/>
              <a:ext cx="5868306" cy="941150"/>
            </a:xfrm>
            <a:prstGeom prst="rect">
              <a:avLst/>
            </a:prstGeom>
            <a:solidFill>
              <a:schemeClr val="accent4">
                <a:lumMod val="40000"/>
                <a:lumOff val="6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3419129" y="2505992"/>
              <a:ext cx="5109257" cy="584775"/>
            </a:xfrm>
            <a:prstGeom prst="rect">
              <a:avLst/>
            </a:prstGeom>
          </p:spPr>
          <p:txBody>
            <a:bodyPr wrap="square">
              <a:spAutoFit/>
            </a:bodyPr>
            <a:lstStyle/>
            <a:p>
              <a:pPr>
                <a:tabLst>
                  <a:tab pos="0" algn="l"/>
                  <a:tab pos="693738" algn="l"/>
                </a:tabLst>
              </a:pPr>
              <a:r>
                <a:rPr lang="en-US" sz="1600" dirty="0">
                  <a:solidFill>
                    <a:prstClr val="black"/>
                  </a:solidFill>
                  <a:effectLst>
                    <a:outerShdw blurRad="38100" dist="38100" dir="2700000" algn="tl">
                      <a:srgbClr val="000000">
                        <a:alpha val="43137"/>
                      </a:srgbClr>
                    </a:outerShdw>
                  </a:effectLst>
                  <a:latin typeface="Century Gothic" panose="020B0502020202020204" pitchFamily="34" charset="0"/>
                </a:rPr>
                <a:t>Growing evidence of links between good health and active lifestyle</a:t>
              </a:r>
            </a:p>
          </p:txBody>
        </p:sp>
      </p:grpSp>
      <p:grpSp>
        <p:nvGrpSpPr>
          <p:cNvPr id="30" name="Group 29"/>
          <p:cNvGrpSpPr/>
          <p:nvPr/>
        </p:nvGrpSpPr>
        <p:grpSpPr>
          <a:xfrm>
            <a:off x="5714094" y="3025954"/>
            <a:ext cx="3429906" cy="3298646"/>
            <a:chOff x="5714094" y="3025954"/>
            <a:chExt cx="3429906" cy="3298646"/>
          </a:xfrm>
        </p:grpSpPr>
        <p:sp>
          <p:nvSpPr>
            <p:cNvPr id="24" name="Rectangle 23"/>
            <p:cNvSpPr/>
            <p:nvPr/>
          </p:nvSpPr>
          <p:spPr>
            <a:xfrm>
              <a:off x="5714094" y="3025954"/>
              <a:ext cx="3429906" cy="896978"/>
            </a:xfrm>
            <a:prstGeom prst="rect">
              <a:avLst/>
            </a:prstGeom>
            <a:solidFill>
              <a:schemeClr val="accent4">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5715000" y="3094376"/>
              <a:ext cx="3302341" cy="830997"/>
            </a:xfrm>
            <a:prstGeom prst="rect">
              <a:avLst/>
            </a:prstGeom>
          </p:spPr>
          <p:txBody>
            <a:bodyPr wrap="square">
              <a:spAutoFit/>
            </a:bodyPr>
            <a:lstStyle/>
            <a:p>
              <a:pPr>
                <a:tabLst>
                  <a:tab pos="0" algn="l"/>
                  <a:tab pos="693738" algn="l"/>
                </a:tabLst>
              </a:pPr>
              <a:r>
                <a:rPr lang="en-US" sz="1600" dirty="0">
                  <a:solidFill>
                    <a:prstClr val="black"/>
                  </a:solidFill>
                  <a:effectLst>
                    <a:outerShdw blurRad="38100" dist="38100" dir="2700000" algn="tl">
                      <a:srgbClr val="000000">
                        <a:alpha val="43137"/>
                      </a:srgbClr>
                    </a:outerShdw>
                  </a:effectLst>
                  <a:latin typeface="Century Gothic" panose="020B0502020202020204" pitchFamily="34" charset="0"/>
                </a:rPr>
                <a:t>County tree canopy goals and environmental services are largely achieved on parkland</a:t>
              </a:r>
            </a:p>
          </p:txBody>
        </p:sp>
        <p:pic>
          <p:nvPicPr>
            <p:cNvPr id="27" name="Picture 26"/>
            <p:cNvPicPr>
              <a:picLocks noChangeAspect="1"/>
            </p:cNvPicPr>
            <p:nvPr/>
          </p:nvPicPr>
          <p:blipFill rotWithShape="1">
            <a:blip r:embed="rId5" cstate="print">
              <a:extLst>
                <a:ext uri="{28A0092B-C50C-407E-A947-70E740481C1C}">
                  <a14:useLocalDpi xmlns:a14="http://schemas.microsoft.com/office/drawing/2010/main" xmlns="" val="0"/>
                </a:ext>
              </a:extLst>
            </a:blip>
            <a:srcRect t="19547" b="10631"/>
            <a:stretch/>
          </p:blipFill>
          <p:spPr>
            <a:xfrm>
              <a:off x="5715000" y="3926541"/>
              <a:ext cx="2286000" cy="2398059"/>
            </a:xfrm>
            <a:prstGeom prst="rect">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xmlns="" val="91646421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324896-C0CE-4DFD-8BDA-EE98780FA8A1}" type="slidenum">
              <a:rPr lang="en-US" smtClean="0">
                <a:solidFill>
                  <a:prstClr val="white"/>
                </a:solidFill>
              </a:rPr>
              <a:pPr/>
              <a:t>30</a:t>
            </a:fld>
            <a:endParaRPr lang="en-US" dirty="0">
              <a:solidFill>
                <a:prstClr val="white"/>
              </a:solidFill>
            </a:endParaRPr>
          </a:p>
        </p:txBody>
      </p:sp>
      <p:sp>
        <p:nvSpPr>
          <p:cNvPr id="3" name="Text Placeholder 2"/>
          <p:cNvSpPr>
            <a:spLocks noGrp="1"/>
          </p:cNvSpPr>
          <p:nvPr>
            <p:ph type="body" sz="quarter" idx="15"/>
          </p:nvPr>
        </p:nvSpPr>
        <p:spPr/>
        <p:txBody>
          <a:bodyPr/>
          <a:lstStyle/>
          <a:p>
            <a:r>
              <a:rPr lang="en-US" dirty="0" smtClean="0"/>
              <a:t>Sully woodlands identification/</a:t>
            </a:r>
            <a:r>
              <a:rPr lang="en-US" dirty="0" err="1" smtClean="0"/>
              <a:t>wayfinding</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600200"/>
            <a:ext cx="9230335" cy="4146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860560067"/>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324896-C0CE-4DFD-8BDA-EE98780FA8A1}" type="slidenum">
              <a:rPr lang="en-US" smtClean="0">
                <a:solidFill>
                  <a:prstClr val="white"/>
                </a:solidFill>
              </a:rPr>
              <a:pPr/>
              <a:t>31</a:t>
            </a:fld>
            <a:endParaRPr lang="en-US" dirty="0">
              <a:solidFill>
                <a:prstClr val="white"/>
              </a:solidFill>
            </a:endParaRPr>
          </a:p>
        </p:txBody>
      </p:sp>
      <p:sp>
        <p:nvSpPr>
          <p:cNvPr id="3" name="Text Placeholder 2"/>
          <p:cNvSpPr>
            <a:spLocks noGrp="1"/>
          </p:cNvSpPr>
          <p:nvPr>
            <p:ph type="body" sz="quarter" idx="15"/>
          </p:nvPr>
        </p:nvSpPr>
        <p:spPr/>
        <p:txBody>
          <a:bodyPr/>
          <a:lstStyle/>
          <a:p>
            <a:r>
              <a:rPr lang="en-US" dirty="0" smtClean="0"/>
              <a:t>Sully woodlands Gateway identification</a:t>
            </a:r>
            <a:endParaRPr lang="en-US" dirty="0"/>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2372" b="18865"/>
          <a:stretch/>
        </p:blipFill>
        <p:spPr bwMode="auto">
          <a:xfrm>
            <a:off x="0" y="188824"/>
            <a:ext cx="9144000" cy="60595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083452305"/>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324896-C0CE-4DFD-8BDA-EE98780FA8A1}" type="slidenum">
              <a:rPr lang="en-US" smtClean="0">
                <a:solidFill>
                  <a:prstClr val="white"/>
                </a:solidFill>
              </a:rPr>
              <a:pPr/>
              <a:t>32</a:t>
            </a:fld>
            <a:endParaRPr lang="en-US" dirty="0">
              <a:solidFill>
                <a:prstClr val="white"/>
              </a:solidFill>
            </a:endParaRPr>
          </a:p>
        </p:txBody>
      </p:sp>
      <p:sp>
        <p:nvSpPr>
          <p:cNvPr id="3" name="Text Placeholder 2"/>
          <p:cNvSpPr>
            <a:spLocks noGrp="1"/>
          </p:cNvSpPr>
          <p:nvPr>
            <p:ph type="body" sz="quarter" idx="15"/>
          </p:nvPr>
        </p:nvSpPr>
        <p:spPr/>
        <p:txBody>
          <a:bodyPr/>
          <a:lstStyle/>
          <a:p>
            <a:r>
              <a:rPr lang="en-US" dirty="0" smtClean="0"/>
              <a:t>Historic </a:t>
            </a:r>
            <a:r>
              <a:rPr lang="en-US" dirty="0" err="1" smtClean="0"/>
              <a:t>centreville</a:t>
            </a:r>
            <a:r>
              <a:rPr lang="en-US" dirty="0" smtClean="0"/>
              <a:t> signage to be installed</a:t>
            </a:r>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2563" y="1047750"/>
            <a:ext cx="7887038" cy="50956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110517840"/>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5"/>
          </p:nvPr>
        </p:nvSpPr>
        <p:spPr/>
        <p:txBody>
          <a:bodyPr/>
          <a:lstStyle/>
          <a:p>
            <a:r>
              <a:rPr lang="en-US" dirty="0" smtClean="0"/>
              <a:t>Stewardship of Our Resources</a:t>
            </a:r>
            <a:endParaRPr lang="en-US" dirty="0"/>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6304" y="990601"/>
            <a:ext cx="4056462" cy="5257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00600" y="990600"/>
            <a:ext cx="4011422" cy="52225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7185230"/>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324896-C0CE-4DFD-8BDA-EE98780FA8A1}" type="slidenum">
              <a:rPr lang="en-US" smtClean="0">
                <a:solidFill>
                  <a:prstClr val="white"/>
                </a:solidFill>
              </a:rPr>
              <a:pPr/>
              <a:t>34</a:t>
            </a:fld>
            <a:endParaRPr lang="en-US" dirty="0">
              <a:solidFill>
                <a:prstClr val="white"/>
              </a:solidFill>
            </a:endParaRPr>
          </a:p>
        </p:txBody>
      </p:sp>
      <p:sp>
        <p:nvSpPr>
          <p:cNvPr id="3" name="Text Placeholder 2"/>
          <p:cNvSpPr>
            <a:spLocks noGrp="1"/>
          </p:cNvSpPr>
          <p:nvPr>
            <p:ph type="body" sz="quarter" idx="15"/>
          </p:nvPr>
        </p:nvSpPr>
        <p:spPr/>
        <p:txBody>
          <a:bodyPr/>
          <a:lstStyle/>
          <a:p>
            <a:r>
              <a:rPr lang="en-US" dirty="0" smtClean="0"/>
              <a:t>Community Engagement</a:t>
            </a:r>
            <a:endParaRPr lang="en-US" dirty="0"/>
          </a:p>
        </p:txBody>
      </p:sp>
      <p:pic>
        <p:nvPicPr>
          <p:cNvPr id="4" name="Picture 6" descr="Returning KPMG group Vol"/>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77416" y="1084544"/>
            <a:ext cx="6632240" cy="325885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Content Placeholder 5" descr="DSC_0025227"/>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5171139" y="3429000"/>
            <a:ext cx="3811571" cy="253234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36883234"/>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324896-C0CE-4DFD-8BDA-EE98780FA8A1}" type="slidenum">
              <a:rPr lang="en-US" smtClean="0">
                <a:solidFill>
                  <a:prstClr val="white"/>
                </a:solidFill>
              </a:rPr>
              <a:pPr/>
              <a:t>35</a:t>
            </a:fld>
            <a:endParaRPr lang="en-US" dirty="0">
              <a:solidFill>
                <a:prstClr val="white"/>
              </a:solidFill>
            </a:endParaRPr>
          </a:p>
        </p:txBody>
      </p:sp>
      <p:sp>
        <p:nvSpPr>
          <p:cNvPr id="3" name="Text Placeholder 2"/>
          <p:cNvSpPr>
            <a:spLocks noGrp="1"/>
          </p:cNvSpPr>
          <p:nvPr>
            <p:ph type="body" sz="quarter" idx="15"/>
          </p:nvPr>
        </p:nvSpPr>
        <p:spPr/>
        <p:txBody>
          <a:bodyPr/>
          <a:lstStyle/>
          <a:p>
            <a:r>
              <a:rPr lang="en-US" dirty="0" smtClean="0"/>
              <a:t>Stewardship Education</a:t>
            </a:r>
            <a:endParaRPr lang="en-US" dirty="0"/>
          </a:p>
        </p:txBody>
      </p:sp>
      <p:pic>
        <p:nvPicPr>
          <p:cNvPr id="4" name="Picture 2"/>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167640" y="1074292"/>
            <a:ext cx="4363542" cy="31929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a:xfrm>
            <a:off x="4589094" y="3200400"/>
            <a:ext cx="4328310" cy="2819400"/>
          </a:xfrm>
          <a:prstGeom prst="rect">
            <a:avLst/>
          </a:prstGeom>
          <a:ln/>
        </p:spPr>
      </p:pic>
    </p:spTree>
    <p:extLst>
      <p:ext uri="{BB962C8B-B14F-4D97-AF65-F5344CB8AC3E}">
        <p14:creationId xmlns:p14="http://schemas.microsoft.com/office/powerpoint/2010/main" xmlns="" val="1014108259"/>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324896-C0CE-4DFD-8BDA-EE98780FA8A1}" type="slidenum">
              <a:rPr lang="en-US" smtClean="0">
                <a:solidFill>
                  <a:prstClr val="white"/>
                </a:solidFill>
              </a:rPr>
              <a:pPr/>
              <a:t>36</a:t>
            </a:fld>
            <a:endParaRPr lang="en-US" dirty="0">
              <a:solidFill>
                <a:prstClr val="white"/>
              </a:solidFill>
            </a:endParaRPr>
          </a:p>
        </p:txBody>
      </p:sp>
      <p:sp>
        <p:nvSpPr>
          <p:cNvPr id="3" name="Text Placeholder 2"/>
          <p:cNvSpPr>
            <a:spLocks noGrp="1"/>
          </p:cNvSpPr>
          <p:nvPr>
            <p:ph type="body" sz="quarter" idx="15"/>
          </p:nvPr>
        </p:nvSpPr>
        <p:spPr/>
        <p:txBody>
          <a:bodyPr/>
          <a:lstStyle/>
          <a:p>
            <a:r>
              <a:rPr lang="en-US" dirty="0" smtClean="0"/>
              <a:t>Investing in Our Natural Capital</a:t>
            </a:r>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371600" y="1219200"/>
            <a:ext cx="6195790" cy="4411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79377216"/>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324896-C0CE-4DFD-8BDA-EE98780FA8A1}" type="slidenum">
              <a:rPr lang="en-US" smtClean="0">
                <a:solidFill>
                  <a:prstClr val="white"/>
                </a:solidFill>
              </a:rPr>
              <a:pPr/>
              <a:t>37</a:t>
            </a:fld>
            <a:endParaRPr lang="en-US" dirty="0">
              <a:solidFill>
                <a:prstClr val="white"/>
              </a:solidFill>
            </a:endParaRPr>
          </a:p>
        </p:txBody>
      </p:sp>
      <p:sp>
        <p:nvSpPr>
          <p:cNvPr id="3" name="Text Placeholder 2"/>
          <p:cNvSpPr>
            <a:spLocks noGrp="1"/>
          </p:cNvSpPr>
          <p:nvPr>
            <p:ph type="body" sz="quarter" idx="15"/>
          </p:nvPr>
        </p:nvSpPr>
        <p:spPr/>
        <p:txBody>
          <a:bodyPr/>
          <a:lstStyle/>
          <a:p>
            <a:r>
              <a:rPr lang="en-US" dirty="0" smtClean="0"/>
              <a:t>Deer Management</a:t>
            </a:r>
            <a:endParaRPr lang="en-US" dirty="0"/>
          </a:p>
        </p:txBody>
      </p:sp>
      <p:sp>
        <p:nvSpPr>
          <p:cNvPr id="4" name="Text Placeholder 2"/>
          <p:cNvSpPr txBox="1">
            <a:spLocks/>
          </p:cNvSpPr>
          <p:nvPr/>
        </p:nvSpPr>
        <p:spPr>
          <a:xfrm>
            <a:off x="304800" y="990600"/>
            <a:ext cx="4343400" cy="990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mtClean="0"/>
              <a:t>Unhealthy Forest Floor of Japanese Stiltgrass</a:t>
            </a:r>
            <a:endParaRPr lang="en-US" dirty="0"/>
          </a:p>
        </p:txBody>
      </p:sp>
      <p:pic>
        <p:nvPicPr>
          <p:cNvPr id="5" name="Content Placeholder 4"/>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381000" y="2133600"/>
            <a:ext cx="3982994" cy="2989766"/>
          </a:xfrm>
          <a:prstGeom prst="rect">
            <a:avLst/>
          </a:prstGeom>
        </p:spPr>
      </p:pic>
      <p:sp>
        <p:nvSpPr>
          <p:cNvPr id="6" name="Text Placeholder 3"/>
          <p:cNvSpPr txBox="1">
            <a:spLocks/>
          </p:cNvSpPr>
          <p:nvPr/>
        </p:nvSpPr>
        <p:spPr>
          <a:xfrm>
            <a:off x="4648200" y="1752600"/>
            <a:ext cx="4343400" cy="13223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mtClean="0"/>
              <a:t>Deer Exclosure Fences-Regeneration of Native Plants</a:t>
            </a:r>
            <a:endParaRPr lang="en-US" dirty="0"/>
          </a:p>
        </p:txBody>
      </p:sp>
      <p:pic>
        <p:nvPicPr>
          <p:cNvPr id="7" name="Content Placeholder 5"/>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4991100" y="3200400"/>
            <a:ext cx="3657600" cy="2746872"/>
          </a:xfrm>
          <a:prstGeom prst="rect">
            <a:avLst/>
          </a:prstGeom>
        </p:spPr>
      </p:pic>
    </p:spTree>
    <p:extLst>
      <p:ext uri="{BB962C8B-B14F-4D97-AF65-F5344CB8AC3E}">
        <p14:creationId xmlns:p14="http://schemas.microsoft.com/office/powerpoint/2010/main" xmlns="" val="2043957019"/>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324896-C0CE-4DFD-8BDA-EE98780FA8A1}" type="slidenum">
              <a:rPr lang="en-US" smtClean="0">
                <a:solidFill>
                  <a:prstClr val="white"/>
                </a:solidFill>
              </a:rPr>
              <a:pPr/>
              <a:t>38</a:t>
            </a:fld>
            <a:endParaRPr lang="en-US" dirty="0">
              <a:solidFill>
                <a:prstClr val="white"/>
              </a:solidFill>
            </a:endParaRPr>
          </a:p>
        </p:txBody>
      </p:sp>
      <p:sp>
        <p:nvSpPr>
          <p:cNvPr id="3" name="Text Placeholder 2"/>
          <p:cNvSpPr>
            <a:spLocks noGrp="1"/>
          </p:cNvSpPr>
          <p:nvPr>
            <p:ph type="body" sz="quarter" idx="15"/>
          </p:nvPr>
        </p:nvSpPr>
        <p:spPr/>
        <p:txBody>
          <a:bodyPr/>
          <a:lstStyle/>
          <a:p>
            <a:r>
              <a:rPr lang="en-US" dirty="0" smtClean="0"/>
              <a:t>Deer Management Benefits</a:t>
            </a:r>
            <a:endParaRPr lang="en-US" dirty="0"/>
          </a:p>
        </p:txBody>
      </p:sp>
      <p:sp>
        <p:nvSpPr>
          <p:cNvPr id="4" name="Text Placeholder 3"/>
          <p:cNvSpPr txBox="1">
            <a:spLocks/>
          </p:cNvSpPr>
          <p:nvPr/>
        </p:nvSpPr>
        <p:spPr>
          <a:xfrm>
            <a:off x="533400" y="990600"/>
            <a:ext cx="3490119" cy="10175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mtClean="0"/>
              <a:t>Diverse Forest Floor Plants Return</a:t>
            </a:r>
            <a:endParaRPr lang="en-US" dirty="0"/>
          </a:p>
        </p:txBody>
      </p:sp>
      <p:pic>
        <p:nvPicPr>
          <p:cNvPr id="5" name="Content Placeholder 7"/>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304800" y="2057400"/>
            <a:ext cx="4084221" cy="3066125"/>
          </a:xfrm>
          <a:prstGeom prst="rect">
            <a:avLst/>
          </a:prstGeom>
        </p:spPr>
      </p:pic>
      <p:sp>
        <p:nvSpPr>
          <p:cNvPr id="6" name="Text Placeholder 4"/>
          <p:cNvSpPr txBox="1">
            <a:spLocks/>
          </p:cNvSpPr>
          <p:nvPr/>
        </p:nvSpPr>
        <p:spPr>
          <a:xfrm>
            <a:off x="4572000" y="1339058"/>
            <a:ext cx="4419600" cy="133826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Purple Milkweed Appears – State Imperiled &amp; Rare Fairfax Species</a:t>
            </a:r>
            <a:endParaRPr lang="en-US" dirty="0"/>
          </a:p>
        </p:txBody>
      </p:sp>
      <p:pic>
        <p:nvPicPr>
          <p:cNvPr id="7" name="Content Placeholder 2"/>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4914900" y="3352800"/>
            <a:ext cx="3733800" cy="2802994"/>
          </a:xfrm>
          <a:prstGeom prst="rect">
            <a:avLst/>
          </a:prstGeom>
        </p:spPr>
      </p:pic>
    </p:spTree>
    <p:extLst>
      <p:ext uri="{BB962C8B-B14F-4D97-AF65-F5344CB8AC3E}">
        <p14:creationId xmlns:p14="http://schemas.microsoft.com/office/powerpoint/2010/main" xmlns="" val="2459792948"/>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324896-C0CE-4DFD-8BDA-EE98780FA8A1}" type="slidenum">
              <a:rPr lang="en-US" smtClean="0">
                <a:solidFill>
                  <a:prstClr val="white"/>
                </a:solidFill>
              </a:rPr>
              <a:pPr/>
              <a:t>39</a:t>
            </a:fld>
            <a:endParaRPr lang="en-US" dirty="0">
              <a:solidFill>
                <a:prstClr val="white"/>
              </a:solidFill>
            </a:endParaRPr>
          </a:p>
        </p:txBody>
      </p:sp>
      <p:sp>
        <p:nvSpPr>
          <p:cNvPr id="3" name="Text Placeholder 2"/>
          <p:cNvSpPr>
            <a:spLocks noGrp="1"/>
          </p:cNvSpPr>
          <p:nvPr>
            <p:ph type="body" sz="quarter" idx="15"/>
          </p:nvPr>
        </p:nvSpPr>
        <p:spPr/>
        <p:txBody>
          <a:bodyPr/>
          <a:lstStyle/>
          <a:p>
            <a:r>
              <a:rPr lang="en-US" dirty="0" smtClean="0"/>
              <a:t>Fire As A Management Tool: Forests</a:t>
            </a:r>
            <a:endParaRPr lang="en-US" dirty="0"/>
          </a:p>
        </p:txBody>
      </p:sp>
      <p:pic>
        <p:nvPicPr>
          <p:cNvPr id="4" name="Content Placeholder 4"/>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152400" y="1143000"/>
            <a:ext cx="4165601" cy="3124200"/>
          </a:xfrm>
          <a:prstGeom prst="rect">
            <a:avLst/>
          </a:prstGeom>
        </p:spPr>
      </p:pic>
      <p:pic>
        <p:nvPicPr>
          <p:cNvPr id="5" name="Content Placeholder 9"/>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4343400" y="2895600"/>
            <a:ext cx="4724400" cy="3149599"/>
          </a:xfrm>
          <a:prstGeom prst="rect">
            <a:avLst/>
          </a:prstGeom>
        </p:spPr>
      </p:pic>
    </p:spTree>
    <p:extLst>
      <p:ext uri="{BB962C8B-B14F-4D97-AF65-F5344CB8AC3E}">
        <p14:creationId xmlns:p14="http://schemas.microsoft.com/office/powerpoint/2010/main" xmlns="" val="1213005924"/>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324896-C0CE-4DFD-8BDA-EE98780FA8A1}" type="slidenum">
              <a:rPr lang="en-US" smtClean="0">
                <a:solidFill>
                  <a:prstClr val="white"/>
                </a:solidFill>
              </a:rPr>
              <a:pPr/>
              <a:t>4</a:t>
            </a:fld>
            <a:endParaRPr lang="en-US" dirty="0">
              <a:solidFill>
                <a:prstClr val="white"/>
              </a:solidFill>
            </a:endParaRPr>
          </a:p>
        </p:txBody>
      </p:sp>
      <p:sp>
        <p:nvSpPr>
          <p:cNvPr id="3" name="Text Placeholder 2"/>
          <p:cNvSpPr>
            <a:spLocks noGrp="1"/>
          </p:cNvSpPr>
          <p:nvPr>
            <p:ph type="body" sz="quarter" idx="15"/>
          </p:nvPr>
        </p:nvSpPr>
        <p:spPr/>
        <p:txBody>
          <a:bodyPr/>
          <a:lstStyle/>
          <a:p>
            <a:r>
              <a:rPr lang="en-US" dirty="0" smtClean="0"/>
              <a:t>funding pie chart</a:t>
            </a:r>
            <a:endParaRPr lang="en-US" dirty="0"/>
          </a:p>
        </p:txBody>
      </p:sp>
      <p:graphicFrame>
        <p:nvGraphicFramePr>
          <p:cNvPr id="4" name="Chart 3"/>
          <p:cNvGraphicFramePr>
            <a:graphicFrameLocks/>
          </p:cNvGraphicFramePr>
          <p:nvPr/>
        </p:nvGraphicFramePr>
        <p:xfrm>
          <a:off x="200025" y="1009650"/>
          <a:ext cx="8743950" cy="48387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427972698"/>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324896-C0CE-4DFD-8BDA-EE98780FA8A1}" type="slidenum">
              <a:rPr lang="en-US" smtClean="0">
                <a:solidFill>
                  <a:prstClr val="white"/>
                </a:solidFill>
              </a:rPr>
              <a:pPr/>
              <a:t>40</a:t>
            </a:fld>
            <a:endParaRPr lang="en-US" dirty="0">
              <a:solidFill>
                <a:prstClr val="white"/>
              </a:solidFill>
            </a:endParaRPr>
          </a:p>
        </p:txBody>
      </p:sp>
      <p:sp>
        <p:nvSpPr>
          <p:cNvPr id="3" name="Text Placeholder 2"/>
          <p:cNvSpPr>
            <a:spLocks noGrp="1"/>
          </p:cNvSpPr>
          <p:nvPr>
            <p:ph type="body" sz="quarter" idx="15"/>
          </p:nvPr>
        </p:nvSpPr>
        <p:spPr/>
        <p:txBody>
          <a:bodyPr/>
          <a:lstStyle/>
          <a:p>
            <a:r>
              <a:rPr lang="en-US" dirty="0" smtClean="0"/>
              <a:t>Established Meadows</a:t>
            </a:r>
            <a:endParaRPr lang="en-US" dirty="0"/>
          </a:p>
        </p:txBody>
      </p:sp>
      <p:pic>
        <p:nvPicPr>
          <p:cNvPr id="4" name="Content Placeholder 4"/>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121920" y="1066799"/>
            <a:ext cx="4329430" cy="3247073"/>
          </a:xfrm>
          <a:prstGeom prst="rect">
            <a:avLst/>
          </a:prstGeom>
        </p:spPr>
      </p:pic>
      <p:pic>
        <p:nvPicPr>
          <p:cNvPr id="5" name="Content Placeholder 5"/>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4451350" y="2667000"/>
            <a:ext cx="4546600" cy="3409950"/>
          </a:xfrm>
          <a:prstGeom prst="rect">
            <a:avLst/>
          </a:prstGeom>
        </p:spPr>
      </p:pic>
    </p:spTree>
    <p:extLst>
      <p:ext uri="{BB962C8B-B14F-4D97-AF65-F5344CB8AC3E}">
        <p14:creationId xmlns:p14="http://schemas.microsoft.com/office/powerpoint/2010/main" xmlns="" val="1742508299"/>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324896-C0CE-4DFD-8BDA-EE98780FA8A1}" type="slidenum">
              <a:rPr lang="en-US" smtClean="0">
                <a:solidFill>
                  <a:prstClr val="white"/>
                </a:solidFill>
              </a:rPr>
              <a:pPr/>
              <a:t>41</a:t>
            </a:fld>
            <a:endParaRPr lang="en-US" dirty="0">
              <a:solidFill>
                <a:prstClr val="white"/>
              </a:solidFill>
            </a:endParaRPr>
          </a:p>
        </p:txBody>
      </p:sp>
      <p:sp>
        <p:nvSpPr>
          <p:cNvPr id="3" name="Text Placeholder 2"/>
          <p:cNvSpPr>
            <a:spLocks noGrp="1"/>
          </p:cNvSpPr>
          <p:nvPr>
            <p:ph type="body" sz="quarter" idx="15"/>
          </p:nvPr>
        </p:nvSpPr>
        <p:spPr/>
        <p:txBody>
          <a:bodyPr/>
          <a:lstStyle/>
          <a:p>
            <a:r>
              <a:rPr lang="en-US" dirty="0" smtClean="0"/>
              <a:t>Experiment for Best Practices</a:t>
            </a:r>
            <a:endParaRPr lang="en-US" dirty="0"/>
          </a:p>
        </p:txBody>
      </p:sp>
      <p:sp>
        <p:nvSpPr>
          <p:cNvPr id="4" name="Rectangle 3"/>
          <p:cNvSpPr/>
          <p:nvPr/>
        </p:nvSpPr>
        <p:spPr>
          <a:xfrm>
            <a:off x="609600" y="1676400"/>
            <a:ext cx="7620000" cy="3785652"/>
          </a:xfrm>
          <a:prstGeom prst="rect">
            <a:avLst/>
          </a:prstGeom>
        </p:spPr>
        <p:txBody>
          <a:bodyPr wrap="square">
            <a:spAutoFit/>
          </a:bodyPr>
          <a:lstStyle/>
          <a:p>
            <a:pPr marL="342900" indent="-342900">
              <a:buFont typeface="Arial" panose="020B0604020202020204" pitchFamily="34" charset="0"/>
              <a:buChar char="•"/>
            </a:pPr>
            <a:r>
              <a:rPr lang="en-US" sz="2400" dirty="0"/>
              <a:t>Partnering with multiple NGO’s, County Agencies, Schools/Universities, Governments, and Contractors</a:t>
            </a:r>
            <a:r>
              <a:rPr lang="en-US" sz="2400" dirty="0" smtClean="0"/>
              <a: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Actions are multi-faceted to ensure repeatable results</a:t>
            </a:r>
            <a:r>
              <a:rPr lang="en-US" sz="2400" dirty="0" smtClean="0"/>
              <a: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Lessons learned will be applied </a:t>
            </a:r>
            <a:r>
              <a:rPr lang="en-US" sz="2400" dirty="0" smtClean="0"/>
              <a:t>at other places </a:t>
            </a:r>
            <a:r>
              <a:rPr lang="en-US" sz="2400" dirty="0"/>
              <a:t>to continue research and learning</a:t>
            </a:r>
            <a:r>
              <a:rPr lang="en-US" sz="2400" dirty="0" smtClean="0"/>
              <a: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Further research and actions by partners will be fed back to the Park Authority to inform best practices by staff</a:t>
            </a:r>
            <a:r>
              <a:rPr lang="en-US" sz="2400" dirty="0" smtClean="0"/>
              <a:t>.</a:t>
            </a:r>
            <a:endParaRPr lang="en-US" sz="2400" dirty="0"/>
          </a:p>
        </p:txBody>
      </p:sp>
    </p:spTree>
    <p:extLst>
      <p:ext uri="{BB962C8B-B14F-4D97-AF65-F5344CB8AC3E}">
        <p14:creationId xmlns:p14="http://schemas.microsoft.com/office/powerpoint/2010/main" xmlns="" val="3113736789"/>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324896-C0CE-4DFD-8BDA-EE98780FA8A1}" type="slidenum">
              <a:rPr lang="en-US" smtClean="0">
                <a:solidFill>
                  <a:prstClr val="white"/>
                </a:solidFill>
              </a:rPr>
              <a:pPr/>
              <a:t>42</a:t>
            </a:fld>
            <a:endParaRPr lang="en-US" dirty="0">
              <a:solidFill>
                <a:prstClr val="white"/>
              </a:solidFill>
            </a:endParaRPr>
          </a:p>
        </p:txBody>
      </p:sp>
      <p:sp>
        <p:nvSpPr>
          <p:cNvPr id="3" name="Text Placeholder 2"/>
          <p:cNvSpPr>
            <a:spLocks noGrp="1"/>
          </p:cNvSpPr>
          <p:nvPr>
            <p:ph type="body" sz="quarter" idx="15"/>
          </p:nvPr>
        </p:nvSpPr>
        <p:spPr/>
        <p:txBody>
          <a:bodyPr/>
          <a:lstStyle/>
          <a:p>
            <a:r>
              <a:rPr lang="en-US" dirty="0" smtClean="0"/>
              <a:t>Growth and change in Sully district</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2302459778"/>
              </p:ext>
            </p:extLst>
          </p:nvPr>
        </p:nvGraphicFramePr>
        <p:xfrm>
          <a:off x="1219200" y="1029877"/>
          <a:ext cx="3657600" cy="2317573"/>
        </p:xfrm>
        <a:graphic>
          <a:graphicData uri="http://schemas.openxmlformats.org/drawingml/2006/table">
            <a:tbl>
              <a:tblPr firstRow="1" firstCol="1" bandRow="1">
                <a:tableStyleId>{5C22544A-7EE6-4342-B048-85BDC9FD1C3A}</a:tableStyleId>
              </a:tblPr>
              <a:tblGrid>
                <a:gridCol w="914400"/>
                <a:gridCol w="914400"/>
                <a:gridCol w="914400"/>
                <a:gridCol w="914400"/>
              </a:tblGrid>
              <a:tr h="356225">
                <a:tc rowSpan="2">
                  <a:txBody>
                    <a:bodyPr/>
                    <a:lstStyle/>
                    <a:p>
                      <a:pPr marL="0" marR="0" algn="ctr">
                        <a:lnSpc>
                          <a:spcPct val="115000"/>
                        </a:lnSpc>
                        <a:spcBef>
                          <a:spcPts val="0"/>
                        </a:spcBef>
                        <a:spcAft>
                          <a:spcPts val="0"/>
                        </a:spcAft>
                      </a:pPr>
                      <a:r>
                        <a:rPr lang="en-US" sz="1400" dirty="0">
                          <a:effectLst/>
                        </a:rPr>
                        <a:t>Year </a:t>
                      </a:r>
                      <a:endParaRPr lang="en-US" sz="2000" dirty="0">
                        <a:effectLst/>
                        <a:latin typeface="Calibri"/>
                        <a:ea typeface="Calibri"/>
                        <a:cs typeface="Times New Roman"/>
                      </a:endParaRPr>
                    </a:p>
                  </a:txBody>
                  <a:tcPr marL="22860" marR="22860" marT="22860" marB="22860" anchor="ctr"/>
                </a:tc>
                <a:tc gridSpan="3">
                  <a:txBody>
                    <a:bodyPr/>
                    <a:lstStyle/>
                    <a:p>
                      <a:pPr marL="0" marR="0" algn="ctr">
                        <a:lnSpc>
                          <a:spcPct val="115000"/>
                        </a:lnSpc>
                        <a:spcBef>
                          <a:spcPts val="0"/>
                        </a:spcBef>
                        <a:spcAft>
                          <a:spcPts val="0"/>
                        </a:spcAft>
                      </a:pPr>
                      <a:r>
                        <a:rPr lang="en-US" sz="1600" dirty="0">
                          <a:effectLst/>
                        </a:rPr>
                        <a:t>Sully District </a:t>
                      </a:r>
                      <a:r>
                        <a:rPr lang="en-US" sz="1600" dirty="0" smtClean="0">
                          <a:effectLst/>
                        </a:rPr>
                        <a:t> Population</a:t>
                      </a:r>
                      <a:endParaRPr lang="en-US" sz="2400" dirty="0">
                        <a:effectLst/>
                        <a:latin typeface="Calibri"/>
                        <a:ea typeface="Calibri"/>
                        <a:cs typeface="Times New Roman"/>
                      </a:endParaRPr>
                    </a:p>
                  </a:txBody>
                  <a:tcPr marL="22860" marR="22860" marT="22860" marB="22860" anchor="ctr"/>
                </a:tc>
                <a:tc hMerge="1">
                  <a:txBody>
                    <a:bodyPr/>
                    <a:lstStyle/>
                    <a:p>
                      <a:endParaRPr lang="en-US"/>
                    </a:p>
                  </a:txBody>
                  <a:tcPr/>
                </a:tc>
                <a:tc hMerge="1">
                  <a:txBody>
                    <a:bodyPr/>
                    <a:lstStyle/>
                    <a:p>
                      <a:endParaRPr lang="en-US"/>
                    </a:p>
                  </a:txBody>
                  <a:tcPr/>
                </a:tc>
              </a:tr>
              <a:tr h="504874">
                <a:tc vMerge="1">
                  <a:txBody>
                    <a:bodyPr/>
                    <a:lstStyle/>
                    <a:p>
                      <a:endParaRPr lang="en-US"/>
                    </a:p>
                  </a:txBody>
                  <a:tcPr/>
                </a:tc>
                <a:tc>
                  <a:txBody>
                    <a:bodyPr/>
                    <a:lstStyle/>
                    <a:p>
                      <a:pPr marL="0" marR="0" algn="ctr">
                        <a:lnSpc>
                          <a:spcPct val="115000"/>
                        </a:lnSpc>
                        <a:spcBef>
                          <a:spcPts val="0"/>
                        </a:spcBef>
                        <a:spcAft>
                          <a:spcPts val="0"/>
                        </a:spcAft>
                      </a:pPr>
                      <a:r>
                        <a:rPr lang="en-US" sz="1400" dirty="0">
                          <a:effectLst/>
                        </a:rPr>
                        <a:t>Population </a:t>
                      </a:r>
                      <a:endParaRPr lang="en-US" sz="1400" dirty="0">
                        <a:effectLst/>
                        <a:latin typeface="Calibri"/>
                        <a:ea typeface="Calibri"/>
                        <a:cs typeface="Times New Roman"/>
                      </a:endParaRPr>
                    </a:p>
                  </a:txBody>
                  <a:tcPr marL="22860" marR="22860" marT="22860" marB="22860" anchor="ctr"/>
                </a:tc>
                <a:tc>
                  <a:txBody>
                    <a:bodyPr/>
                    <a:lstStyle/>
                    <a:p>
                      <a:pPr marL="0" marR="0" algn="ctr">
                        <a:lnSpc>
                          <a:spcPct val="115000"/>
                        </a:lnSpc>
                        <a:spcBef>
                          <a:spcPts val="0"/>
                        </a:spcBef>
                        <a:spcAft>
                          <a:spcPts val="0"/>
                        </a:spcAft>
                      </a:pPr>
                      <a:r>
                        <a:rPr lang="en-US" sz="1400">
                          <a:effectLst/>
                        </a:rPr>
                        <a:t>Households </a:t>
                      </a:r>
                      <a:endParaRPr lang="en-US" sz="1400">
                        <a:effectLst/>
                        <a:latin typeface="Calibri"/>
                        <a:ea typeface="Calibri"/>
                        <a:cs typeface="Times New Roman"/>
                      </a:endParaRPr>
                    </a:p>
                  </a:txBody>
                  <a:tcPr marL="22860" marR="22860" marT="22860" marB="22860" anchor="ctr"/>
                </a:tc>
                <a:tc>
                  <a:txBody>
                    <a:bodyPr/>
                    <a:lstStyle/>
                    <a:p>
                      <a:pPr marL="0" marR="0" algn="ctr">
                        <a:lnSpc>
                          <a:spcPct val="115000"/>
                        </a:lnSpc>
                        <a:spcBef>
                          <a:spcPts val="0"/>
                        </a:spcBef>
                        <a:spcAft>
                          <a:spcPts val="0"/>
                        </a:spcAft>
                      </a:pPr>
                      <a:r>
                        <a:rPr lang="en-US" sz="1400">
                          <a:effectLst/>
                        </a:rPr>
                        <a:t>Housing Units </a:t>
                      </a:r>
                      <a:endParaRPr lang="en-US" sz="1400">
                        <a:effectLst/>
                        <a:latin typeface="Calibri"/>
                        <a:ea typeface="Calibri"/>
                        <a:cs typeface="Times New Roman"/>
                      </a:endParaRPr>
                    </a:p>
                  </a:txBody>
                  <a:tcPr marL="22860" marR="22860" marT="22860" marB="22860" anchor="ctr"/>
                </a:tc>
              </a:tr>
              <a:tr h="356225">
                <a:tc>
                  <a:txBody>
                    <a:bodyPr/>
                    <a:lstStyle/>
                    <a:p>
                      <a:pPr marL="0" marR="0" algn="ctr">
                        <a:lnSpc>
                          <a:spcPct val="115000"/>
                        </a:lnSpc>
                        <a:spcBef>
                          <a:spcPts val="0"/>
                        </a:spcBef>
                        <a:spcAft>
                          <a:spcPts val="0"/>
                        </a:spcAft>
                      </a:pPr>
                      <a:r>
                        <a:rPr lang="en-US" sz="1400" dirty="0">
                          <a:effectLst/>
                        </a:rPr>
                        <a:t>2014 </a:t>
                      </a:r>
                      <a:endParaRPr lang="en-US" sz="2000" dirty="0">
                        <a:effectLst/>
                        <a:latin typeface="Calibri"/>
                        <a:ea typeface="Calibri"/>
                        <a:cs typeface="Times New Roman"/>
                      </a:endParaRPr>
                    </a:p>
                  </a:txBody>
                  <a:tcPr marL="22860" marR="22860" marT="22860" marB="22860" anchor="ctr"/>
                </a:tc>
                <a:tc>
                  <a:txBody>
                    <a:bodyPr/>
                    <a:lstStyle/>
                    <a:p>
                      <a:pPr marL="0" marR="0">
                        <a:lnSpc>
                          <a:spcPct val="115000"/>
                        </a:lnSpc>
                        <a:spcBef>
                          <a:spcPts val="0"/>
                        </a:spcBef>
                        <a:spcAft>
                          <a:spcPts val="0"/>
                        </a:spcAft>
                      </a:pPr>
                      <a:r>
                        <a:rPr lang="en-US" sz="1400" dirty="0">
                          <a:effectLst/>
                        </a:rPr>
                        <a:t>129,582 </a:t>
                      </a:r>
                      <a:endParaRPr lang="en-US" sz="1400" dirty="0">
                        <a:effectLst/>
                        <a:latin typeface="Calibri"/>
                        <a:ea typeface="Calibri"/>
                        <a:cs typeface="Times New Roman"/>
                      </a:endParaRPr>
                    </a:p>
                  </a:txBody>
                  <a:tcPr marL="22860" marR="22860" marT="22860" marB="22860" anchor="ctr"/>
                </a:tc>
                <a:tc>
                  <a:txBody>
                    <a:bodyPr/>
                    <a:lstStyle/>
                    <a:p>
                      <a:pPr marL="0" marR="0">
                        <a:lnSpc>
                          <a:spcPct val="115000"/>
                        </a:lnSpc>
                        <a:spcBef>
                          <a:spcPts val="0"/>
                        </a:spcBef>
                        <a:spcAft>
                          <a:spcPts val="0"/>
                        </a:spcAft>
                      </a:pPr>
                      <a:r>
                        <a:rPr lang="en-US" sz="1400" dirty="0">
                          <a:effectLst/>
                        </a:rPr>
                        <a:t>42,042 </a:t>
                      </a:r>
                      <a:endParaRPr lang="en-US" sz="1400" dirty="0">
                        <a:effectLst/>
                        <a:latin typeface="Calibri"/>
                        <a:ea typeface="Calibri"/>
                        <a:cs typeface="Times New Roman"/>
                      </a:endParaRPr>
                    </a:p>
                  </a:txBody>
                  <a:tcPr marL="22860" marR="22860" marT="22860" marB="22860" anchor="ctr"/>
                </a:tc>
                <a:tc>
                  <a:txBody>
                    <a:bodyPr/>
                    <a:lstStyle/>
                    <a:p>
                      <a:pPr marL="0" marR="0">
                        <a:lnSpc>
                          <a:spcPct val="115000"/>
                        </a:lnSpc>
                        <a:spcBef>
                          <a:spcPts val="0"/>
                        </a:spcBef>
                        <a:spcAft>
                          <a:spcPts val="0"/>
                        </a:spcAft>
                      </a:pPr>
                      <a:r>
                        <a:rPr lang="en-US" sz="1400">
                          <a:effectLst/>
                        </a:rPr>
                        <a:t>42,603 </a:t>
                      </a:r>
                      <a:endParaRPr lang="en-US" sz="1400">
                        <a:effectLst/>
                        <a:latin typeface="Calibri"/>
                        <a:ea typeface="Calibri"/>
                        <a:cs typeface="Times New Roman"/>
                      </a:endParaRPr>
                    </a:p>
                  </a:txBody>
                  <a:tcPr marL="22860" marR="22860" marT="22860" marB="22860" anchor="ctr"/>
                </a:tc>
              </a:tr>
              <a:tr h="356225">
                <a:tc>
                  <a:txBody>
                    <a:bodyPr/>
                    <a:lstStyle/>
                    <a:p>
                      <a:pPr marL="0" marR="0" algn="ctr">
                        <a:lnSpc>
                          <a:spcPct val="115000"/>
                        </a:lnSpc>
                        <a:spcBef>
                          <a:spcPts val="0"/>
                        </a:spcBef>
                        <a:spcAft>
                          <a:spcPts val="0"/>
                        </a:spcAft>
                      </a:pPr>
                      <a:r>
                        <a:rPr lang="en-US" sz="1400" dirty="0">
                          <a:effectLst/>
                        </a:rPr>
                        <a:t>2020 </a:t>
                      </a:r>
                      <a:endParaRPr lang="en-US" sz="2000" dirty="0">
                        <a:effectLst/>
                        <a:latin typeface="Calibri"/>
                        <a:ea typeface="Calibri"/>
                        <a:cs typeface="Times New Roman"/>
                      </a:endParaRPr>
                    </a:p>
                  </a:txBody>
                  <a:tcPr marL="22860" marR="22860" marT="22860" marB="22860" anchor="ctr"/>
                </a:tc>
                <a:tc>
                  <a:txBody>
                    <a:bodyPr/>
                    <a:lstStyle/>
                    <a:p>
                      <a:pPr marL="0" marR="0">
                        <a:lnSpc>
                          <a:spcPct val="115000"/>
                        </a:lnSpc>
                        <a:spcBef>
                          <a:spcPts val="0"/>
                        </a:spcBef>
                        <a:spcAft>
                          <a:spcPts val="0"/>
                        </a:spcAft>
                      </a:pPr>
                      <a:r>
                        <a:rPr lang="en-US" sz="1400">
                          <a:effectLst/>
                        </a:rPr>
                        <a:t>130,820 </a:t>
                      </a:r>
                      <a:endParaRPr lang="en-US" sz="1400">
                        <a:effectLst/>
                        <a:latin typeface="Calibri"/>
                        <a:ea typeface="Calibri"/>
                        <a:cs typeface="Times New Roman"/>
                      </a:endParaRPr>
                    </a:p>
                  </a:txBody>
                  <a:tcPr marL="22860" marR="22860" marT="22860" marB="22860" anchor="ctr"/>
                </a:tc>
                <a:tc>
                  <a:txBody>
                    <a:bodyPr/>
                    <a:lstStyle/>
                    <a:p>
                      <a:pPr marL="0" marR="0">
                        <a:lnSpc>
                          <a:spcPct val="115000"/>
                        </a:lnSpc>
                        <a:spcBef>
                          <a:spcPts val="0"/>
                        </a:spcBef>
                        <a:spcAft>
                          <a:spcPts val="0"/>
                        </a:spcAft>
                      </a:pPr>
                      <a:r>
                        <a:rPr lang="en-US" sz="1400" dirty="0">
                          <a:effectLst/>
                        </a:rPr>
                        <a:t>42,493 </a:t>
                      </a:r>
                      <a:endParaRPr lang="en-US" sz="1400" dirty="0">
                        <a:effectLst/>
                        <a:latin typeface="Calibri"/>
                        <a:ea typeface="Calibri"/>
                        <a:cs typeface="Times New Roman"/>
                      </a:endParaRPr>
                    </a:p>
                  </a:txBody>
                  <a:tcPr marL="22860" marR="22860" marT="22860" marB="22860" anchor="ctr"/>
                </a:tc>
                <a:tc>
                  <a:txBody>
                    <a:bodyPr/>
                    <a:lstStyle/>
                    <a:p>
                      <a:pPr marL="0" marR="0">
                        <a:lnSpc>
                          <a:spcPct val="115000"/>
                        </a:lnSpc>
                        <a:spcBef>
                          <a:spcPts val="0"/>
                        </a:spcBef>
                        <a:spcAft>
                          <a:spcPts val="0"/>
                        </a:spcAft>
                      </a:pPr>
                      <a:r>
                        <a:rPr lang="en-US" sz="1400" dirty="0">
                          <a:effectLst/>
                        </a:rPr>
                        <a:t>43,067 </a:t>
                      </a:r>
                      <a:endParaRPr lang="en-US" sz="1400" dirty="0">
                        <a:effectLst/>
                        <a:latin typeface="Calibri"/>
                        <a:ea typeface="Calibri"/>
                        <a:cs typeface="Times New Roman"/>
                      </a:endParaRPr>
                    </a:p>
                  </a:txBody>
                  <a:tcPr marL="22860" marR="22860" marT="22860" marB="22860" anchor="ctr"/>
                </a:tc>
              </a:tr>
              <a:tr h="356225">
                <a:tc>
                  <a:txBody>
                    <a:bodyPr/>
                    <a:lstStyle/>
                    <a:p>
                      <a:pPr marL="0" marR="0" algn="ctr">
                        <a:lnSpc>
                          <a:spcPct val="115000"/>
                        </a:lnSpc>
                        <a:spcBef>
                          <a:spcPts val="0"/>
                        </a:spcBef>
                        <a:spcAft>
                          <a:spcPts val="0"/>
                        </a:spcAft>
                      </a:pPr>
                      <a:r>
                        <a:rPr lang="en-US" sz="1400" dirty="0">
                          <a:effectLst/>
                        </a:rPr>
                        <a:t>2030 </a:t>
                      </a:r>
                      <a:endParaRPr lang="en-US" sz="2000" dirty="0">
                        <a:effectLst/>
                        <a:latin typeface="Calibri"/>
                        <a:ea typeface="Calibri"/>
                        <a:cs typeface="Times New Roman"/>
                      </a:endParaRPr>
                    </a:p>
                  </a:txBody>
                  <a:tcPr marL="22860" marR="22860" marT="22860" marB="22860" anchor="ctr"/>
                </a:tc>
                <a:tc>
                  <a:txBody>
                    <a:bodyPr/>
                    <a:lstStyle/>
                    <a:p>
                      <a:pPr marL="0" marR="0">
                        <a:lnSpc>
                          <a:spcPct val="115000"/>
                        </a:lnSpc>
                        <a:spcBef>
                          <a:spcPts val="0"/>
                        </a:spcBef>
                        <a:spcAft>
                          <a:spcPts val="0"/>
                        </a:spcAft>
                      </a:pPr>
                      <a:r>
                        <a:rPr lang="en-US" sz="1400">
                          <a:effectLst/>
                        </a:rPr>
                        <a:t>140,810 </a:t>
                      </a:r>
                      <a:endParaRPr lang="en-US" sz="1400">
                        <a:effectLst/>
                        <a:latin typeface="Calibri"/>
                        <a:ea typeface="Calibri"/>
                        <a:cs typeface="Times New Roman"/>
                      </a:endParaRPr>
                    </a:p>
                  </a:txBody>
                  <a:tcPr marL="22860" marR="22860" marT="22860" marB="22860" anchor="ctr"/>
                </a:tc>
                <a:tc>
                  <a:txBody>
                    <a:bodyPr/>
                    <a:lstStyle/>
                    <a:p>
                      <a:pPr marL="0" marR="0">
                        <a:lnSpc>
                          <a:spcPct val="115000"/>
                        </a:lnSpc>
                        <a:spcBef>
                          <a:spcPts val="0"/>
                        </a:spcBef>
                        <a:spcAft>
                          <a:spcPts val="0"/>
                        </a:spcAft>
                      </a:pPr>
                      <a:r>
                        <a:rPr lang="en-US" sz="1400" dirty="0">
                          <a:effectLst/>
                        </a:rPr>
                        <a:t>46,216 </a:t>
                      </a:r>
                      <a:endParaRPr lang="en-US" sz="1400" dirty="0">
                        <a:effectLst/>
                        <a:latin typeface="Calibri"/>
                        <a:ea typeface="Calibri"/>
                        <a:cs typeface="Times New Roman"/>
                      </a:endParaRPr>
                    </a:p>
                  </a:txBody>
                  <a:tcPr marL="22860" marR="22860" marT="22860" marB="22860" anchor="ctr"/>
                </a:tc>
                <a:tc>
                  <a:txBody>
                    <a:bodyPr/>
                    <a:lstStyle/>
                    <a:p>
                      <a:pPr marL="0" marR="0">
                        <a:lnSpc>
                          <a:spcPct val="115000"/>
                        </a:lnSpc>
                        <a:spcBef>
                          <a:spcPts val="0"/>
                        </a:spcBef>
                        <a:spcAft>
                          <a:spcPts val="0"/>
                        </a:spcAft>
                      </a:pPr>
                      <a:r>
                        <a:rPr lang="en-US" sz="1400" dirty="0">
                          <a:effectLst/>
                        </a:rPr>
                        <a:t>46,875 </a:t>
                      </a:r>
                      <a:endParaRPr lang="en-US" sz="1400" dirty="0">
                        <a:effectLst/>
                        <a:latin typeface="Calibri"/>
                        <a:ea typeface="Calibri"/>
                        <a:cs typeface="Times New Roman"/>
                      </a:endParaRPr>
                    </a:p>
                  </a:txBody>
                  <a:tcPr marL="22860" marR="22860" marT="22860" marB="22860" anchor="ctr"/>
                </a:tc>
              </a:tr>
              <a:tr h="356225">
                <a:tc>
                  <a:txBody>
                    <a:bodyPr/>
                    <a:lstStyle/>
                    <a:p>
                      <a:pPr marL="0" marR="0" algn="ctr">
                        <a:lnSpc>
                          <a:spcPct val="115000"/>
                        </a:lnSpc>
                        <a:spcBef>
                          <a:spcPts val="0"/>
                        </a:spcBef>
                        <a:spcAft>
                          <a:spcPts val="0"/>
                        </a:spcAft>
                      </a:pPr>
                      <a:r>
                        <a:rPr lang="en-US" sz="1400" dirty="0">
                          <a:effectLst/>
                        </a:rPr>
                        <a:t>2040 </a:t>
                      </a:r>
                      <a:endParaRPr lang="en-US" sz="2000" dirty="0">
                        <a:effectLst/>
                        <a:latin typeface="Calibri"/>
                        <a:ea typeface="Calibri"/>
                        <a:cs typeface="Times New Roman"/>
                      </a:endParaRPr>
                    </a:p>
                  </a:txBody>
                  <a:tcPr marL="22860" marR="22860" marT="22860" marB="22860" anchor="ctr"/>
                </a:tc>
                <a:tc>
                  <a:txBody>
                    <a:bodyPr/>
                    <a:lstStyle/>
                    <a:p>
                      <a:pPr marL="0" marR="0">
                        <a:lnSpc>
                          <a:spcPct val="115000"/>
                        </a:lnSpc>
                        <a:spcBef>
                          <a:spcPts val="0"/>
                        </a:spcBef>
                        <a:spcAft>
                          <a:spcPts val="0"/>
                        </a:spcAft>
                      </a:pPr>
                      <a:r>
                        <a:rPr lang="en-US" sz="1400">
                          <a:effectLst/>
                        </a:rPr>
                        <a:t>150,058 </a:t>
                      </a:r>
                      <a:endParaRPr lang="en-US" sz="1400">
                        <a:effectLst/>
                        <a:latin typeface="Calibri"/>
                        <a:ea typeface="Calibri"/>
                        <a:cs typeface="Times New Roman"/>
                      </a:endParaRPr>
                    </a:p>
                  </a:txBody>
                  <a:tcPr marL="22860" marR="22860" marT="22860" marB="22860" anchor="ctr"/>
                </a:tc>
                <a:tc>
                  <a:txBody>
                    <a:bodyPr/>
                    <a:lstStyle/>
                    <a:p>
                      <a:pPr marL="0" marR="0">
                        <a:lnSpc>
                          <a:spcPct val="115000"/>
                        </a:lnSpc>
                        <a:spcBef>
                          <a:spcPts val="0"/>
                        </a:spcBef>
                        <a:spcAft>
                          <a:spcPts val="0"/>
                        </a:spcAft>
                      </a:pPr>
                      <a:r>
                        <a:rPr lang="en-US" sz="1400">
                          <a:effectLst/>
                        </a:rPr>
                        <a:t>49,665 </a:t>
                      </a:r>
                      <a:endParaRPr lang="en-US" sz="1400">
                        <a:effectLst/>
                        <a:latin typeface="Calibri"/>
                        <a:ea typeface="Calibri"/>
                        <a:cs typeface="Times New Roman"/>
                      </a:endParaRPr>
                    </a:p>
                  </a:txBody>
                  <a:tcPr marL="22860" marR="22860" marT="22860" marB="22860" anchor="ctr"/>
                </a:tc>
                <a:tc>
                  <a:txBody>
                    <a:bodyPr/>
                    <a:lstStyle/>
                    <a:p>
                      <a:pPr marL="0" marR="0">
                        <a:lnSpc>
                          <a:spcPct val="115000"/>
                        </a:lnSpc>
                        <a:spcBef>
                          <a:spcPts val="0"/>
                        </a:spcBef>
                        <a:spcAft>
                          <a:spcPts val="0"/>
                        </a:spcAft>
                      </a:pPr>
                      <a:r>
                        <a:rPr lang="en-US" sz="1400" dirty="0">
                          <a:effectLst/>
                        </a:rPr>
                        <a:t>50,403 </a:t>
                      </a:r>
                      <a:endParaRPr lang="en-US" sz="1400" dirty="0">
                        <a:effectLst/>
                        <a:latin typeface="Calibri"/>
                        <a:ea typeface="Calibri"/>
                        <a:cs typeface="Times New Roman"/>
                      </a:endParaRPr>
                    </a:p>
                  </a:txBody>
                  <a:tcPr marL="22860" marR="22860" marT="22860" marB="22860" anchor="ct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xmlns="" val="1111546061"/>
              </p:ext>
            </p:extLst>
          </p:nvPr>
        </p:nvGraphicFramePr>
        <p:xfrm>
          <a:off x="5562600" y="1295400"/>
          <a:ext cx="2667000" cy="4416552"/>
        </p:xfrm>
        <a:graphic>
          <a:graphicData uri="http://schemas.openxmlformats.org/drawingml/2006/table">
            <a:tbl>
              <a:tblPr firstRow="1" firstCol="1" bandRow="1">
                <a:tableStyleId>{5C22544A-7EE6-4342-B048-85BDC9FD1C3A}</a:tableStyleId>
              </a:tblPr>
              <a:tblGrid>
                <a:gridCol w="1327439"/>
                <a:gridCol w="551584"/>
                <a:gridCol w="787977"/>
              </a:tblGrid>
              <a:tr h="720969">
                <a:tc>
                  <a:txBody>
                    <a:bodyPr/>
                    <a:lstStyle/>
                    <a:p>
                      <a:pPr marL="0" marR="0">
                        <a:lnSpc>
                          <a:spcPct val="115000"/>
                        </a:lnSpc>
                        <a:spcBef>
                          <a:spcPts val="0"/>
                        </a:spcBef>
                        <a:spcAft>
                          <a:spcPts val="0"/>
                        </a:spcAft>
                      </a:pPr>
                      <a:r>
                        <a:rPr lang="en-US" sz="1800" dirty="0" smtClean="0">
                          <a:effectLst/>
                        </a:rPr>
                        <a:t>Ages</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effectLst/>
                        </a:rPr>
                        <a:t>% </a:t>
                      </a:r>
                      <a:r>
                        <a:rPr lang="en-US" sz="1800" dirty="0" smtClean="0">
                          <a:effectLst/>
                        </a:rPr>
                        <a:t>in </a:t>
                      </a:r>
                      <a:r>
                        <a:rPr lang="en-US" sz="1800" dirty="0">
                          <a:effectLst/>
                        </a:rPr>
                        <a:t>2013</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effectLst/>
                        </a:rPr>
                        <a:t>% in </a:t>
                      </a:r>
                      <a:r>
                        <a:rPr lang="en-US" sz="1800" dirty="0">
                          <a:effectLst/>
                        </a:rPr>
                        <a:t>2030</a:t>
                      </a:r>
                      <a:endParaRPr lang="en-US" sz="1800" dirty="0">
                        <a:effectLst/>
                        <a:latin typeface="Calibri"/>
                        <a:ea typeface="Calibri"/>
                        <a:cs typeface="Times New Roman"/>
                      </a:endParaRPr>
                    </a:p>
                  </a:txBody>
                  <a:tcPr marL="68580" marR="68580" marT="0" marB="0"/>
                </a:tc>
              </a:tr>
              <a:tr h="240323">
                <a:tc>
                  <a:txBody>
                    <a:bodyPr/>
                    <a:lstStyle/>
                    <a:p>
                      <a:pPr marL="0" marR="0">
                        <a:lnSpc>
                          <a:spcPct val="115000"/>
                        </a:lnSpc>
                        <a:spcBef>
                          <a:spcPts val="0"/>
                        </a:spcBef>
                        <a:spcAft>
                          <a:spcPts val="0"/>
                        </a:spcAft>
                      </a:pPr>
                      <a:r>
                        <a:rPr lang="en-US" sz="1800" dirty="0">
                          <a:effectLst/>
                        </a:rPr>
                        <a:t>Under 5</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6.7</a:t>
                      </a:r>
                      <a:endParaRPr lang="en-US" sz="18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6.0</a:t>
                      </a:r>
                      <a:endParaRPr lang="en-US" sz="1800">
                        <a:effectLst/>
                        <a:latin typeface="Calibri"/>
                        <a:ea typeface="Calibri"/>
                        <a:cs typeface="Times New Roman"/>
                      </a:endParaRPr>
                    </a:p>
                  </a:txBody>
                  <a:tcPr marL="68580" marR="68580" marT="0" marB="0"/>
                </a:tc>
              </a:tr>
              <a:tr h="240323">
                <a:tc>
                  <a:txBody>
                    <a:bodyPr/>
                    <a:lstStyle/>
                    <a:p>
                      <a:pPr marL="0" marR="0">
                        <a:lnSpc>
                          <a:spcPct val="115000"/>
                        </a:lnSpc>
                        <a:spcBef>
                          <a:spcPts val="0"/>
                        </a:spcBef>
                        <a:spcAft>
                          <a:spcPts val="0"/>
                        </a:spcAft>
                      </a:pPr>
                      <a:r>
                        <a:rPr lang="en-US" sz="1800" dirty="0">
                          <a:effectLst/>
                        </a:rPr>
                        <a:t>5-9</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6.5</a:t>
                      </a:r>
                      <a:endParaRPr lang="en-US" sz="18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6.5</a:t>
                      </a:r>
                      <a:endParaRPr lang="en-US" sz="1800">
                        <a:effectLst/>
                        <a:latin typeface="Calibri"/>
                        <a:ea typeface="Calibri"/>
                        <a:cs typeface="Times New Roman"/>
                      </a:endParaRPr>
                    </a:p>
                  </a:txBody>
                  <a:tcPr marL="68580" marR="68580" marT="0" marB="0"/>
                </a:tc>
              </a:tr>
              <a:tr h="240323">
                <a:tc>
                  <a:txBody>
                    <a:bodyPr/>
                    <a:lstStyle/>
                    <a:p>
                      <a:pPr marL="0" marR="0">
                        <a:lnSpc>
                          <a:spcPct val="115000"/>
                        </a:lnSpc>
                        <a:spcBef>
                          <a:spcPts val="0"/>
                        </a:spcBef>
                        <a:spcAft>
                          <a:spcPts val="0"/>
                        </a:spcAft>
                      </a:pPr>
                      <a:r>
                        <a:rPr lang="en-US" sz="1800" dirty="0">
                          <a:effectLst/>
                        </a:rPr>
                        <a:t>10-14</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6.7</a:t>
                      </a:r>
                      <a:endParaRPr lang="en-US" sz="18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7.2</a:t>
                      </a:r>
                      <a:endParaRPr lang="en-US" sz="1800">
                        <a:effectLst/>
                        <a:latin typeface="Calibri"/>
                        <a:ea typeface="Calibri"/>
                        <a:cs typeface="Times New Roman"/>
                      </a:endParaRPr>
                    </a:p>
                  </a:txBody>
                  <a:tcPr marL="68580" marR="68580" marT="0" marB="0"/>
                </a:tc>
              </a:tr>
              <a:tr h="240323">
                <a:tc>
                  <a:txBody>
                    <a:bodyPr/>
                    <a:lstStyle/>
                    <a:p>
                      <a:pPr marL="0" marR="0">
                        <a:lnSpc>
                          <a:spcPct val="115000"/>
                        </a:lnSpc>
                        <a:spcBef>
                          <a:spcPts val="0"/>
                        </a:spcBef>
                        <a:spcAft>
                          <a:spcPts val="0"/>
                        </a:spcAft>
                      </a:pPr>
                      <a:r>
                        <a:rPr lang="en-US" sz="1800" dirty="0">
                          <a:effectLst/>
                        </a:rPr>
                        <a:t>15-20</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effectLst/>
                        </a:rPr>
                        <a:t>6.4</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6.1</a:t>
                      </a:r>
                      <a:endParaRPr lang="en-US" sz="1800">
                        <a:effectLst/>
                        <a:latin typeface="Calibri"/>
                        <a:ea typeface="Calibri"/>
                        <a:cs typeface="Times New Roman"/>
                      </a:endParaRPr>
                    </a:p>
                  </a:txBody>
                  <a:tcPr marL="68580" marR="68580" marT="0" marB="0"/>
                </a:tc>
              </a:tr>
              <a:tr h="240323">
                <a:tc>
                  <a:txBody>
                    <a:bodyPr/>
                    <a:lstStyle/>
                    <a:p>
                      <a:pPr marL="0" marR="0">
                        <a:lnSpc>
                          <a:spcPct val="115000"/>
                        </a:lnSpc>
                        <a:spcBef>
                          <a:spcPts val="0"/>
                        </a:spcBef>
                        <a:spcAft>
                          <a:spcPts val="0"/>
                        </a:spcAft>
                      </a:pPr>
                      <a:r>
                        <a:rPr lang="en-US" sz="1800" dirty="0">
                          <a:effectLst/>
                        </a:rPr>
                        <a:t>20-24</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effectLst/>
                        </a:rPr>
                        <a:t>5.5</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5.5</a:t>
                      </a:r>
                      <a:endParaRPr lang="en-US" sz="1800">
                        <a:effectLst/>
                        <a:latin typeface="Calibri"/>
                        <a:ea typeface="Calibri"/>
                        <a:cs typeface="Times New Roman"/>
                      </a:endParaRPr>
                    </a:p>
                  </a:txBody>
                  <a:tcPr marL="68580" marR="68580" marT="0" marB="0"/>
                </a:tc>
              </a:tr>
              <a:tr h="240323">
                <a:tc>
                  <a:txBody>
                    <a:bodyPr/>
                    <a:lstStyle/>
                    <a:p>
                      <a:pPr marL="0" marR="0">
                        <a:lnSpc>
                          <a:spcPct val="115000"/>
                        </a:lnSpc>
                        <a:spcBef>
                          <a:spcPts val="0"/>
                        </a:spcBef>
                        <a:spcAft>
                          <a:spcPts val="0"/>
                        </a:spcAft>
                      </a:pPr>
                      <a:r>
                        <a:rPr lang="en-US" sz="1800">
                          <a:effectLst/>
                        </a:rPr>
                        <a:t>25-34</a:t>
                      </a:r>
                      <a:endParaRPr lang="en-US" sz="18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effectLst/>
                        </a:rPr>
                        <a:t>14.7</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13.5</a:t>
                      </a:r>
                      <a:endParaRPr lang="en-US" sz="1800">
                        <a:effectLst/>
                        <a:latin typeface="Calibri"/>
                        <a:ea typeface="Calibri"/>
                        <a:cs typeface="Times New Roman"/>
                      </a:endParaRPr>
                    </a:p>
                  </a:txBody>
                  <a:tcPr marL="68580" marR="68580" marT="0" marB="0"/>
                </a:tc>
              </a:tr>
              <a:tr h="240323">
                <a:tc>
                  <a:txBody>
                    <a:bodyPr/>
                    <a:lstStyle/>
                    <a:p>
                      <a:pPr marL="0" marR="0">
                        <a:lnSpc>
                          <a:spcPct val="115000"/>
                        </a:lnSpc>
                        <a:spcBef>
                          <a:spcPts val="0"/>
                        </a:spcBef>
                        <a:spcAft>
                          <a:spcPts val="0"/>
                        </a:spcAft>
                      </a:pPr>
                      <a:r>
                        <a:rPr lang="en-US" sz="1800">
                          <a:effectLst/>
                        </a:rPr>
                        <a:t>35-44</a:t>
                      </a:r>
                      <a:endParaRPr lang="en-US" sz="18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effectLst/>
                        </a:rPr>
                        <a:t>14.0</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effectLst/>
                        </a:rPr>
                        <a:t>14.6</a:t>
                      </a:r>
                      <a:endParaRPr lang="en-US" sz="1800" dirty="0">
                        <a:effectLst/>
                        <a:latin typeface="Calibri"/>
                        <a:ea typeface="Calibri"/>
                        <a:cs typeface="Times New Roman"/>
                      </a:endParaRPr>
                    </a:p>
                  </a:txBody>
                  <a:tcPr marL="68580" marR="68580" marT="0" marB="0"/>
                </a:tc>
              </a:tr>
              <a:tr h="240323">
                <a:tc>
                  <a:txBody>
                    <a:bodyPr/>
                    <a:lstStyle/>
                    <a:p>
                      <a:pPr marL="0" marR="0">
                        <a:lnSpc>
                          <a:spcPct val="115000"/>
                        </a:lnSpc>
                        <a:spcBef>
                          <a:spcPts val="0"/>
                        </a:spcBef>
                        <a:spcAft>
                          <a:spcPts val="0"/>
                        </a:spcAft>
                      </a:pPr>
                      <a:r>
                        <a:rPr lang="en-US" sz="1800">
                          <a:effectLst/>
                        </a:rPr>
                        <a:t>45-54</a:t>
                      </a:r>
                      <a:endParaRPr lang="en-US" sz="18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15.6</a:t>
                      </a:r>
                      <a:endParaRPr lang="en-US" sz="18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effectLst/>
                        </a:rPr>
                        <a:t>14.3</a:t>
                      </a:r>
                      <a:endParaRPr lang="en-US" sz="1800" dirty="0">
                        <a:effectLst/>
                        <a:latin typeface="Calibri"/>
                        <a:ea typeface="Calibri"/>
                        <a:cs typeface="Times New Roman"/>
                      </a:endParaRPr>
                    </a:p>
                  </a:txBody>
                  <a:tcPr marL="68580" marR="68580" marT="0" marB="0"/>
                </a:tc>
              </a:tr>
              <a:tr h="240323">
                <a:tc>
                  <a:txBody>
                    <a:bodyPr/>
                    <a:lstStyle/>
                    <a:p>
                      <a:pPr marL="0" marR="0">
                        <a:lnSpc>
                          <a:spcPct val="115000"/>
                        </a:lnSpc>
                        <a:spcBef>
                          <a:spcPts val="0"/>
                        </a:spcBef>
                        <a:spcAft>
                          <a:spcPts val="0"/>
                        </a:spcAft>
                      </a:pPr>
                      <a:r>
                        <a:rPr lang="en-US" sz="1800">
                          <a:effectLst/>
                        </a:rPr>
                        <a:t>55-64-</a:t>
                      </a:r>
                      <a:endParaRPr lang="en-US" sz="18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12.4</a:t>
                      </a:r>
                      <a:endParaRPr lang="en-US" sz="18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effectLst/>
                        </a:rPr>
                        <a:t>11.0</a:t>
                      </a:r>
                      <a:endParaRPr lang="en-US" sz="1800" dirty="0">
                        <a:effectLst/>
                        <a:latin typeface="Calibri"/>
                        <a:ea typeface="Calibri"/>
                        <a:cs typeface="Times New Roman"/>
                      </a:endParaRPr>
                    </a:p>
                  </a:txBody>
                  <a:tcPr marL="68580" marR="68580" marT="0" marB="0"/>
                </a:tc>
              </a:tr>
              <a:tr h="240323">
                <a:tc>
                  <a:txBody>
                    <a:bodyPr/>
                    <a:lstStyle/>
                    <a:p>
                      <a:pPr marL="0" marR="0">
                        <a:lnSpc>
                          <a:spcPct val="115000"/>
                        </a:lnSpc>
                        <a:spcBef>
                          <a:spcPts val="0"/>
                        </a:spcBef>
                        <a:spcAft>
                          <a:spcPts val="0"/>
                        </a:spcAft>
                      </a:pPr>
                      <a:r>
                        <a:rPr lang="en-US" sz="1800">
                          <a:effectLst/>
                        </a:rPr>
                        <a:t>65 and above</a:t>
                      </a:r>
                      <a:endParaRPr lang="en-US" sz="18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10.7</a:t>
                      </a:r>
                      <a:endParaRPr lang="en-US" sz="18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effectLst/>
                        </a:rPr>
                        <a:t>15.2</a:t>
                      </a:r>
                      <a:endParaRPr lang="en-US" sz="1800" dirty="0">
                        <a:effectLst/>
                        <a:latin typeface="Calibri"/>
                        <a:ea typeface="Calibri"/>
                        <a:cs typeface="Times New Roman"/>
                      </a:endParaRPr>
                    </a:p>
                  </a:txBody>
                  <a:tcPr marL="68580" marR="68580" marT="0" marB="0"/>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xmlns="" val="2182739481"/>
              </p:ext>
            </p:extLst>
          </p:nvPr>
        </p:nvGraphicFramePr>
        <p:xfrm>
          <a:off x="1209773" y="3377980"/>
          <a:ext cx="3657599" cy="2944368"/>
        </p:xfrm>
        <a:graphic>
          <a:graphicData uri="http://schemas.openxmlformats.org/drawingml/2006/table">
            <a:tbl>
              <a:tblPr firstRow="1" firstCol="1" bandRow="1">
                <a:tableStyleId>{5C22544A-7EE6-4342-B048-85BDC9FD1C3A}</a:tableStyleId>
              </a:tblPr>
              <a:tblGrid>
                <a:gridCol w="2468879"/>
                <a:gridCol w="1188720"/>
              </a:tblGrid>
              <a:tr h="457200">
                <a:tc>
                  <a:txBody>
                    <a:bodyPr/>
                    <a:lstStyle/>
                    <a:p>
                      <a:pPr marL="0" marR="0">
                        <a:lnSpc>
                          <a:spcPct val="115000"/>
                        </a:lnSpc>
                        <a:spcBef>
                          <a:spcPts val="0"/>
                        </a:spcBef>
                        <a:spcAft>
                          <a:spcPts val="0"/>
                        </a:spcAft>
                      </a:pPr>
                      <a:r>
                        <a:rPr lang="en-US" sz="1400" dirty="0">
                          <a:effectLst/>
                        </a:rPr>
                        <a:t>Race or Ethnicity</a:t>
                      </a:r>
                      <a:endParaRPr lang="en-US" sz="14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dirty="0">
                          <a:effectLst/>
                        </a:rPr>
                        <a:t>% of Sully </a:t>
                      </a:r>
                      <a:r>
                        <a:rPr lang="en-US" sz="1400" dirty="0" smtClean="0">
                          <a:effectLst/>
                        </a:rPr>
                        <a:t>Population</a:t>
                      </a:r>
                      <a:endParaRPr lang="en-US" sz="1400" dirty="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1400" dirty="0">
                          <a:effectLst/>
                        </a:rPr>
                        <a:t>White alone</a:t>
                      </a:r>
                      <a:endParaRPr lang="en-US" sz="14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dirty="0">
                          <a:effectLst/>
                        </a:rPr>
                        <a:t>60.7</a:t>
                      </a:r>
                      <a:endParaRPr lang="en-US" sz="1400" dirty="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1400" dirty="0">
                          <a:effectLst/>
                        </a:rPr>
                        <a:t>African American alone</a:t>
                      </a:r>
                      <a:endParaRPr lang="en-US" sz="14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dirty="0">
                          <a:effectLst/>
                        </a:rPr>
                        <a:t>5.8</a:t>
                      </a:r>
                      <a:endParaRPr lang="en-US" sz="1400" dirty="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1400" dirty="0">
                          <a:effectLst/>
                        </a:rPr>
                        <a:t>American Indian and Alaska Native alone</a:t>
                      </a:r>
                      <a:endParaRPr lang="en-US" sz="14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dirty="0">
                          <a:effectLst/>
                        </a:rPr>
                        <a:t>.4</a:t>
                      </a:r>
                      <a:endParaRPr lang="en-US" sz="1400" dirty="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1400" dirty="0">
                          <a:effectLst/>
                        </a:rPr>
                        <a:t>Pacific Islander or Hawaiian native alone</a:t>
                      </a:r>
                      <a:endParaRPr lang="en-US" sz="14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dirty="0">
                          <a:effectLst/>
                        </a:rPr>
                        <a:t>.1</a:t>
                      </a:r>
                      <a:endParaRPr lang="en-US" sz="1400" dirty="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1400" dirty="0">
                          <a:effectLst/>
                        </a:rPr>
                        <a:t>Asian alone</a:t>
                      </a:r>
                      <a:endParaRPr lang="en-US" sz="14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dirty="0">
                          <a:effectLst/>
                        </a:rPr>
                        <a:t>23.1</a:t>
                      </a:r>
                      <a:endParaRPr lang="en-US" sz="1400" dirty="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1400" dirty="0">
                          <a:effectLst/>
                        </a:rPr>
                        <a:t>Some other race alone</a:t>
                      </a:r>
                      <a:endParaRPr lang="en-US" sz="14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dirty="0">
                          <a:effectLst/>
                        </a:rPr>
                        <a:t>6.0</a:t>
                      </a:r>
                      <a:endParaRPr lang="en-US" sz="1400" dirty="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1400">
                          <a:effectLst/>
                        </a:rPr>
                        <a:t>2 or more races</a:t>
                      </a:r>
                      <a:endParaRPr lang="en-US" sz="14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dirty="0">
                          <a:effectLst/>
                        </a:rPr>
                        <a:t>4</a:t>
                      </a:r>
                      <a:endParaRPr lang="en-US" sz="1400" dirty="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1400">
                          <a:effectLst/>
                        </a:rPr>
                        <a:t>Hispanic or Latino</a:t>
                      </a:r>
                      <a:endParaRPr lang="en-US" sz="14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dirty="0">
                          <a:effectLst/>
                        </a:rPr>
                        <a:t>15.5</a:t>
                      </a:r>
                      <a:endParaRPr lang="en-US" sz="14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xmlns="" val="3902212861"/>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324896-C0CE-4DFD-8BDA-EE98780FA8A1}" type="slidenum">
              <a:rPr lang="en-US" smtClean="0">
                <a:solidFill>
                  <a:prstClr val="white"/>
                </a:solidFill>
              </a:rPr>
              <a:pPr/>
              <a:t>43</a:t>
            </a:fld>
            <a:endParaRPr lang="en-US" dirty="0">
              <a:solidFill>
                <a:prstClr val="white"/>
              </a:solidFill>
            </a:endParaRPr>
          </a:p>
        </p:txBody>
      </p:sp>
      <p:sp>
        <p:nvSpPr>
          <p:cNvPr id="3" name="Text Placeholder 2"/>
          <p:cNvSpPr>
            <a:spLocks noGrp="1"/>
          </p:cNvSpPr>
          <p:nvPr>
            <p:ph type="body" sz="quarter" idx="15"/>
          </p:nvPr>
        </p:nvSpPr>
        <p:spPr/>
        <p:txBody>
          <a:bodyPr/>
          <a:lstStyle/>
          <a:p>
            <a:r>
              <a:rPr lang="en-US" dirty="0" smtClean="0"/>
              <a:t>Planned Transportation Improvements</a:t>
            </a:r>
            <a:endParaRPr lang="en-US" dirty="0"/>
          </a:p>
        </p:txBody>
      </p:sp>
      <p:pic>
        <p:nvPicPr>
          <p:cNvPr id="7170" name="Picture 2" descr="P:\Park Planning\Supervisory Districts\Sully\Sully Land Use Commitee Winter 2015\Potential park impacts in Sully District\Manassas Battlefield Bypas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1099008"/>
            <a:ext cx="3822244" cy="52578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4800600" y="1600200"/>
            <a:ext cx="3429000" cy="1754326"/>
          </a:xfrm>
          <a:prstGeom prst="rect">
            <a:avLst/>
          </a:prstGeom>
          <a:noFill/>
        </p:spPr>
        <p:txBody>
          <a:bodyPr wrap="square" rtlCol="0">
            <a:spAutoFit/>
          </a:bodyPr>
          <a:lstStyle/>
          <a:p>
            <a:r>
              <a:rPr lang="en-US" dirty="0" smtClean="0"/>
              <a:t>Manassas Battlefield Bypass</a:t>
            </a:r>
          </a:p>
          <a:p>
            <a:pPr marL="342900" indent="-342900">
              <a:buFont typeface="Arial" panose="020B0604020202020204" pitchFamily="34" charset="0"/>
              <a:buChar char="•"/>
            </a:pPr>
            <a:r>
              <a:rPr lang="en-US" dirty="0" smtClean="0"/>
              <a:t>Closes Rt. 29 through Park</a:t>
            </a:r>
          </a:p>
          <a:p>
            <a:pPr marL="342900" indent="-342900">
              <a:buFont typeface="Arial" panose="020B0604020202020204" pitchFamily="34" charset="0"/>
              <a:buChar char="•"/>
            </a:pPr>
            <a:r>
              <a:rPr lang="en-US" dirty="0" smtClean="0"/>
              <a:t>To be federally funded</a:t>
            </a:r>
          </a:p>
          <a:p>
            <a:pPr marL="342900" indent="-342900">
              <a:buFont typeface="Arial" panose="020B0604020202020204" pitchFamily="34" charset="0"/>
              <a:buChar char="•"/>
            </a:pPr>
            <a:r>
              <a:rPr lang="en-US" dirty="0" smtClean="0"/>
              <a:t>Requires mitigation</a:t>
            </a:r>
          </a:p>
          <a:p>
            <a:endParaRPr lang="en-US" dirty="0" smtClean="0"/>
          </a:p>
          <a:p>
            <a:pPr marL="342900" indent="-342900">
              <a:buFont typeface="Arial" panose="020B0604020202020204" pitchFamily="34" charset="0"/>
              <a:buChar char="•"/>
            </a:pPr>
            <a:endParaRPr lang="en-US" dirty="0"/>
          </a:p>
        </p:txBody>
      </p:sp>
      <p:sp>
        <p:nvSpPr>
          <p:cNvPr id="5" name="Oval 4"/>
          <p:cNvSpPr/>
          <p:nvPr/>
        </p:nvSpPr>
        <p:spPr>
          <a:xfrm>
            <a:off x="1828800" y="2061865"/>
            <a:ext cx="2057400" cy="151953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99712957"/>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324896-C0CE-4DFD-8BDA-EE98780FA8A1}" type="slidenum">
              <a:rPr lang="en-US" smtClean="0">
                <a:solidFill>
                  <a:prstClr val="white"/>
                </a:solidFill>
              </a:rPr>
              <a:pPr/>
              <a:t>44</a:t>
            </a:fld>
            <a:endParaRPr lang="en-US" dirty="0">
              <a:solidFill>
                <a:prstClr val="white"/>
              </a:solidFill>
            </a:endParaRPr>
          </a:p>
        </p:txBody>
      </p:sp>
      <p:sp>
        <p:nvSpPr>
          <p:cNvPr id="3" name="Text Placeholder 2"/>
          <p:cNvSpPr>
            <a:spLocks noGrp="1"/>
          </p:cNvSpPr>
          <p:nvPr>
            <p:ph type="body" sz="quarter" idx="15"/>
          </p:nvPr>
        </p:nvSpPr>
        <p:spPr/>
        <p:txBody>
          <a:bodyPr/>
          <a:lstStyle/>
          <a:p>
            <a:r>
              <a:rPr lang="en-US" dirty="0" smtClean="0"/>
              <a:t>I-66 and rt. 28 improvements</a:t>
            </a:r>
            <a:endParaRPr lang="en-US" dirty="0"/>
          </a:p>
        </p:txBody>
      </p:sp>
      <p:pic>
        <p:nvPicPr>
          <p:cNvPr id="5122" name="Picture 2" descr="\\s51b204\planning\Park Planning\Development Plan Review\VDOT Plan Review\Rt 28@66 interchange improvements\2013-04-VDOT-Concept\VDOT-Rt28-66InterchangeConcepts2013-04-P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1151" y="1600200"/>
            <a:ext cx="6458249" cy="43434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6629400" y="1828800"/>
            <a:ext cx="2209800"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Impacts ECL entrances on east and west sides of park</a:t>
            </a:r>
          </a:p>
          <a:p>
            <a:pPr marL="285750" indent="-285750">
              <a:buFont typeface="Arial" panose="020B0604020202020204" pitchFamily="34" charset="0"/>
              <a:buChar char="•"/>
            </a:pPr>
            <a:r>
              <a:rPr lang="en-US" dirty="0" smtClean="0"/>
              <a:t>Still in design/study phase</a:t>
            </a:r>
          </a:p>
          <a:p>
            <a:pPr marL="285750" indent="-285750">
              <a:buFont typeface="Arial" panose="020B0604020202020204" pitchFamily="34" charset="0"/>
              <a:buChar char="•"/>
            </a:pPr>
            <a:r>
              <a:rPr lang="en-US" dirty="0" smtClean="0"/>
              <a:t>VDOT is coordinating closely with FCPA</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xmlns="" val="492777342"/>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324896-C0CE-4DFD-8BDA-EE98780FA8A1}" type="slidenum">
              <a:rPr lang="en-US" smtClean="0">
                <a:solidFill>
                  <a:prstClr val="white"/>
                </a:solidFill>
              </a:rPr>
              <a:pPr/>
              <a:t>45</a:t>
            </a:fld>
            <a:endParaRPr lang="en-US" dirty="0">
              <a:solidFill>
                <a:prstClr val="white"/>
              </a:solidFill>
            </a:endParaRPr>
          </a:p>
        </p:txBody>
      </p:sp>
      <p:sp>
        <p:nvSpPr>
          <p:cNvPr id="3" name="Text Placeholder 2"/>
          <p:cNvSpPr>
            <a:spLocks noGrp="1"/>
          </p:cNvSpPr>
          <p:nvPr>
            <p:ph type="body" sz="quarter" idx="15"/>
          </p:nvPr>
        </p:nvSpPr>
        <p:spPr/>
        <p:txBody>
          <a:bodyPr/>
          <a:lstStyle/>
          <a:p>
            <a:r>
              <a:rPr lang="en-US" dirty="0" smtClean="0"/>
              <a:t>Eastern Loudoun county planned growth</a:t>
            </a: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6525" y="1111250"/>
            <a:ext cx="6330950" cy="4635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291915010"/>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324896-C0CE-4DFD-8BDA-EE98780FA8A1}" type="slidenum">
              <a:rPr lang="en-US" smtClean="0">
                <a:solidFill>
                  <a:prstClr val="white"/>
                </a:solidFill>
              </a:rPr>
              <a:pPr/>
              <a:t>46</a:t>
            </a:fld>
            <a:endParaRPr lang="en-US" dirty="0">
              <a:solidFill>
                <a:prstClr val="white"/>
              </a:solidFill>
            </a:endParaRPr>
          </a:p>
        </p:txBody>
      </p:sp>
      <p:sp>
        <p:nvSpPr>
          <p:cNvPr id="3" name="Text Placeholder 2"/>
          <p:cNvSpPr>
            <a:spLocks noGrp="1"/>
          </p:cNvSpPr>
          <p:nvPr>
            <p:ph type="body" sz="quarter" idx="15"/>
          </p:nvPr>
        </p:nvSpPr>
        <p:spPr/>
        <p:txBody>
          <a:bodyPr/>
          <a:lstStyle/>
          <a:p>
            <a:r>
              <a:rPr lang="en-US" dirty="0" smtClean="0"/>
              <a:t>Meet staff managers </a:t>
            </a:r>
            <a:endParaRPr lang="en-US" dirty="0"/>
          </a:p>
        </p:txBody>
      </p:sp>
      <p:sp>
        <p:nvSpPr>
          <p:cNvPr id="4" name="TextBox 3"/>
          <p:cNvSpPr txBox="1"/>
          <p:nvPr/>
        </p:nvSpPr>
        <p:spPr>
          <a:xfrm>
            <a:off x="838200" y="1676399"/>
            <a:ext cx="7696200" cy="2677656"/>
          </a:xfrm>
          <a:prstGeom prst="rect">
            <a:avLst/>
          </a:prstGeom>
          <a:noFill/>
        </p:spPr>
        <p:txBody>
          <a:bodyPr wrap="square" rtlCol="0">
            <a:spAutoFit/>
          </a:bodyPr>
          <a:lstStyle/>
          <a:p>
            <a:r>
              <a:rPr lang="en-US" sz="2800" dirty="0" smtClean="0"/>
              <a:t>Peter </a:t>
            </a:r>
            <a:r>
              <a:rPr lang="en-US" sz="2800" dirty="0" err="1" smtClean="0"/>
              <a:t>Furey</a:t>
            </a:r>
            <a:r>
              <a:rPr lang="en-US" sz="2800" dirty="0" smtClean="0"/>
              <a:t>, Manager of Golf Enterprises</a:t>
            </a:r>
          </a:p>
          <a:p>
            <a:r>
              <a:rPr lang="en-US" sz="2800" dirty="0" smtClean="0"/>
              <a:t>Barbara Cosgrove, Twin Lakes Golf Course </a:t>
            </a:r>
          </a:p>
          <a:p>
            <a:r>
              <a:rPr lang="en-US" sz="2800" dirty="0" smtClean="0"/>
              <a:t>Doreen Henry, Cub Run </a:t>
            </a:r>
            <a:r>
              <a:rPr lang="en-US" sz="2800" dirty="0" err="1" smtClean="0"/>
              <a:t>RECenter</a:t>
            </a:r>
            <a:endParaRPr lang="en-US" sz="2800" dirty="0" smtClean="0"/>
          </a:p>
          <a:p>
            <a:r>
              <a:rPr lang="en-US" sz="2800" dirty="0" smtClean="0"/>
              <a:t>John Shafer, </a:t>
            </a:r>
            <a:r>
              <a:rPr lang="en-US" sz="2800" dirty="0" err="1" smtClean="0"/>
              <a:t>Ellanor</a:t>
            </a:r>
            <a:r>
              <a:rPr lang="en-US" sz="2800" dirty="0" smtClean="0"/>
              <a:t> C. Lawrence/Historic Centreville</a:t>
            </a:r>
          </a:p>
          <a:p>
            <a:r>
              <a:rPr lang="en-US" sz="2800" dirty="0" smtClean="0"/>
              <a:t>Carol McDonnell, Sully Historic Site</a:t>
            </a:r>
          </a:p>
          <a:p>
            <a:r>
              <a:rPr lang="en-US" sz="2800" dirty="0" smtClean="0"/>
              <a:t>Kevin Williams, Former Area 5 Manager</a:t>
            </a:r>
            <a:endParaRPr lang="en-US" sz="2800" dirty="0"/>
          </a:p>
        </p:txBody>
      </p:sp>
    </p:spTree>
    <p:extLst>
      <p:ext uri="{BB962C8B-B14F-4D97-AF65-F5344CB8AC3E}">
        <p14:creationId xmlns:p14="http://schemas.microsoft.com/office/powerpoint/2010/main" xmlns="" val="2246832702"/>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324896-C0CE-4DFD-8BDA-EE98780FA8A1}" type="slidenum">
              <a:rPr lang="en-US" smtClean="0">
                <a:solidFill>
                  <a:prstClr val="white"/>
                </a:solidFill>
              </a:rPr>
              <a:pPr/>
              <a:t>47</a:t>
            </a:fld>
            <a:endParaRPr lang="en-US" dirty="0">
              <a:solidFill>
                <a:prstClr val="white"/>
              </a:solidFill>
            </a:endParaRPr>
          </a:p>
        </p:txBody>
      </p:sp>
      <p:sp>
        <p:nvSpPr>
          <p:cNvPr id="3" name="Text Placeholder 2"/>
          <p:cNvSpPr>
            <a:spLocks noGrp="1"/>
          </p:cNvSpPr>
          <p:nvPr>
            <p:ph type="body" sz="quarter" idx="15"/>
          </p:nvPr>
        </p:nvSpPr>
        <p:spPr/>
        <p:txBody>
          <a:bodyPr/>
          <a:lstStyle/>
          <a:p>
            <a:r>
              <a:rPr lang="en-US" dirty="0" smtClean="0"/>
              <a:t>Questions?????</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xmlns="" val="0"/>
              </a:ext>
            </a:extLst>
          </a:blip>
          <a:srcRect l="5332" t="-13203" r="3266" b="23039"/>
          <a:stretch/>
        </p:blipFill>
        <p:spPr>
          <a:xfrm>
            <a:off x="0" y="75533"/>
            <a:ext cx="9144000" cy="6249068"/>
          </a:xfrm>
          <a:prstGeom prst="rect">
            <a:avLst/>
          </a:prstGeom>
        </p:spPr>
      </p:pic>
    </p:spTree>
    <p:extLst>
      <p:ext uri="{BB962C8B-B14F-4D97-AF65-F5344CB8AC3E}">
        <p14:creationId xmlns:p14="http://schemas.microsoft.com/office/powerpoint/2010/main" xmlns="" val="1198608885"/>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324896-C0CE-4DFD-8BDA-EE98780FA8A1}" type="slidenum">
              <a:rPr lang="en-US" smtClean="0">
                <a:solidFill>
                  <a:prstClr val="white"/>
                </a:solidFill>
              </a:rPr>
              <a:pPr/>
              <a:t>5</a:t>
            </a:fld>
            <a:endParaRPr lang="en-US" dirty="0">
              <a:solidFill>
                <a:prstClr val="white"/>
              </a:solidFill>
            </a:endParaRPr>
          </a:p>
        </p:txBody>
      </p:sp>
      <p:sp>
        <p:nvSpPr>
          <p:cNvPr id="3" name="Text Placeholder 2"/>
          <p:cNvSpPr>
            <a:spLocks noGrp="1"/>
          </p:cNvSpPr>
          <p:nvPr>
            <p:ph type="body" sz="quarter" idx="15"/>
          </p:nvPr>
        </p:nvSpPr>
        <p:spPr/>
        <p:txBody>
          <a:bodyPr/>
          <a:lstStyle/>
          <a:p>
            <a:r>
              <a:rPr lang="en-US" dirty="0" smtClean="0"/>
              <a:t>General fund reductions since FY2008</a:t>
            </a:r>
            <a:endParaRPr lang="en-US" dirty="0"/>
          </a:p>
        </p:txBody>
      </p:sp>
      <p:sp>
        <p:nvSpPr>
          <p:cNvPr id="4" name="Notched Right Arrow 3"/>
          <p:cNvSpPr/>
          <p:nvPr/>
        </p:nvSpPr>
        <p:spPr>
          <a:xfrm rot="5400000">
            <a:off x="647700" y="2324100"/>
            <a:ext cx="3429000" cy="18288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581400" y="2133600"/>
            <a:ext cx="3810000" cy="2215991"/>
          </a:xfrm>
          <a:prstGeom prst="rect">
            <a:avLst/>
          </a:prstGeom>
          <a:noFill/>
        </p:spPr>
        <p:txBody>
          <a:bodyPr wrap="square" rtlCol="0">
            <a:spAutoFit/>
          </a:bodyPr>
          <a:lstStyle/>
          <a:p>
            <a:r>
              <a:rPr lang="en-US" sz="13800" dirty="0" smtClean="0"/>
              <a:t>26%</a:t>
            </a:r>
            <a:endParaRPr lang="en-US" sz="13800" dirty="0"/>
          </a:p>
        </p:txBody>
      </p:sp>
    </p:spTree>
    <p:extLst>
      <p:ext uri="{BB962C8B-B14F-4D97-AF65-F5344CB8AC3E}">
        <p14:creationId xmlns:p14="http://schemas.microsoft.com/office/powerpoint/2010/main" xmlns="" val="1407001641"/>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324896-C0CE-4DFD-8BDA-EE98780FA8A1}" type="slidenum">
              <a:rPr lang="en-US" smtClean="0">
                <a:solidFill>
                  <a:prstClr val="white"/>
                </a:solidFill>
              </a:rPr>
              <a:pPr/>
              <a:t>6</a:t>
            </a:fld>
            <a:endParaRPr lang="en-US" dirty="0">
              <a:solidFill>
                <a:prstClr val="white"/>
              </a:solidFill>
            </a:endParaRPr>
          </a:p>
        </p:txBody>
      </p:sp>
      <p:sp>
        <p:nvSpPr>
          <p:cNvPr id="3" name="Text Placeholder 2"/>
          <p:cNvSpPr>
            <a:spLocks noGrp="1"/>
          </p:cNvSpPr>
          <p:nvPr>
            <p:ph type="body" sz="quarter" idx="4294967295"/>
          </p:nvPr>
        </p:nvSpPr>
        <p:spPr>
          <a:xfrm>
            <a:off x="152400" y="304800"/>
            <a:ext cx="8845550" cy="523875"/>
          </a:xfrm>
        </p:spPr>
        <p:txBody>
          <a:bodyPr vert="horz" lIns="91440" tIns="45720" rIns="91440" bIns="45720" rtlCol="0">
            <a:noAutofit/>
          </a:bodyPr>
          <a:lstStyle/>
          <a:p>
            <a:pPr marL="0" indent="0">
              <a:buNone/>
            </a:pPr>
            <a:r>
              <a:rPr lang="en-US" sz="2800" cap="all" dirty="0">
                <a:solidFill>
                  <a:schemeClr val="bg1"/>
                </a:solidFill>
                <a:effectLst>
                  <a:outerShdw blurRad="38100" dist="38100" dir="2700000" algn="tl">
                    <a:srgbClr val="000000">
                      <a:alpha val="43137"/>
                    </a:srgbClr>
                  </a:outerShdw>
                </a:effectLst>
                <a:latin typeface="Century Gothic" panose="020B0502020202020204" pitchFamily="34" charset="0"/>
              </a:rPr>
              <a:t>AGE OF PARK STRUCTURES</a:t>
            </a:r>
          </a:p>
        </p:txBody>
      </p:sp>
      <p:graphicFrame>
        <p:nvGraphicFramePr>
          <p:cNvPr id="5" name="Chart 4"/>
          <p:cNvGraphicFramePr/>
          <p:nvPr>
            <p:extLst>
              <p:ext uri="{D42A27DB-BD31-4B8C-83A1-F6EECF244321}">
                <p14:modId xmlns:p14="http://schemas.microsoft.com/office/powerpoint/2010/main" xmlns="" val="3247336384"/>
              </p:ext>
            </p:extLst>
          </p:nvPr>
        </p:nvGraphicFramePr>
        <p:xfrm>
          <a:off x="501316" y="-685800"/>
          <a:ext cx="9296400" cy="737151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333500" y="1143000"/>
            <a:ext cx="6477000" cy="646331"/>
          </a:xfrm>
          <a:prstGeom prst="rect">
            <a:avLst/>
          </a:prstGeom>
          <a:noFill/>
        </p:spPr>
        <p:txBody>
          <a:bodyPr wrap="square" rtlCol="0">
            <a:spAutoFit/>
          </a:bodyPr>
          <a:lstStyle/>
          <a:p>
            <a:r>
              <a:rPr lang="en-US" sz="3600" b="1" dirty="0">
                <a:ln w="6350">
                  <a:solidFill>
                    <a:prstClr val="black"/>
                  </a:solidFill>
                  <a:prstDash val="solid"/>
                </a:ln>
                <a:solidFill>
                  <a:srgbClr val="C00000"/>
                </a:solidFill>
                <a:effectLst>
                  <a:outerShdw blurRad="50800" dist="38100" dir="2700000" algn="tl" rotWithShape="0">
                    <a:prstClr val="black">
                      <a:alpha val="40000"/>
                    </a:prstClr>
                  </a:outerShdw>
                </a:effectLst>
              </a:rPr>
              <a:t>58%</a:t>
            </a:r>
            <a:r>
              <a:rPr lang="en-US" dirty="0">
                <a:solidFill>
                  <a:prstClr val="black"/>
                </a:solidFill>
              </a:rPr>
              <a:t>  OF  </a:t>
            </a:r>
            <a:r>
              <a:rPr lang="en-US" sz="3600" b="1" dirty="0">
                <a:ln w="6350">
                  <a:solidFill>
                    <a:srgbClr val="4584D3"/>
                  </a:solidFill>
                  <a:prstDash val="solid"/>
                </a:ln>
                <a:solidFill>
                  <a:srgbClr val="4584D3">
                    <a:lumMod val="40000"/>
                    <a:lumOff val="60000"/>
                  </a:srgbClr>
                </a:solidFill>
                <a:effectLst>
                  <a:outerShdw blurRad="50800" dist="38100" dir="2700000" algn="tl" rotWithShape="0">
                    <a:prstClr val="black">
                      <a:alpha val="40000"/>
                    </a:prstClr>
                  </a:outerShdw>
                </a:effectLst>
              </a:rPr>
              <a:t>374</a:t>
            </a:r>
            <a:r>
              <a:rPr lang="en-US" dirty="0">
                <a:solidFill>
                  <a:prstClr val="black"/>
                </a:solidFill>
              </a:rPr>
              <a:t>  PARK STRUCTURES ARE </a:t>
            </a:r>
            <a:r>
              <a:rPr lang="en-US" sz="3600" b="1" dirty="0">
                <a:ln w="6350">
                  <a:solidFill>
                    <a:srgbClr val="4584D3"/>
                  </a:solidFill>
                  <a:prstDash val="solid"/>
                </a:ln>
                <a:solidFill>
                  <a:srgbClr val="4584D3">
                    <a:lumMod val="40000"/>
                    <a:lumOff val="60000"/>
                  </a:srgbClr>
                </a:solidFill>
                <a:effectLst>
                  <a:outerShdw blurRad="50800" dist="38100" dir="2700000" algn="tl" rotWithShape="0">
                    <a:prstClr val="black">
                      <a:alpha val="40000"/>
                    </a:prstClr>
                  </a:outerShdw>
                </a:effectLst>
              </a:rPr>
              <a:t>&gt; 30 </a:t>
            </a:r>
            <a:r>
              <a:rPr lang="en-US" dirty="0">
                <a:solidFill>
                  <a:prstClr val="black"/>
                </a:solidFill>
              </a:rPr>
              <a:t>YEARS OLD</a:t>
            </a:r>
          </a:p>
        </p:txBody>
      </p:sp>
      <p:sp>
        <p:nvSpPr>
          <p:cNvPr id="7" name="TextBox 6"/>
          <p:cNvSpPr txBox="1"/>
          <p:nvPr/>
        </p:nvSpPr>
        <p:spPr>
          <a:xfrm>
            <a:off x="1394026" y="5116978"/>
            <a:ext cx="6400800" cy="646331"/>
          </a:xfrm>
          <a:prstGeom prst="rect">
            <a:avLst/>
          </a:prstGeom>
          <a:noFill/>
        </p:spPr>
        <p:txBody>
          <a:bodyPr wrap="square" rtlCol="0">
            <a:spAutoFit/>
          </a:bodyPr>
          <a:lstStyle/>
          <a:p>
            <a:r>
              <a:rPr lang="en-US" sz="3600" b="1" dirty="0">
                <a:ln w="6350">
                  <a:solidFill>
                    <a:srgbClr val="4584D3"/>
                  </a:solidFill>
                  <a:prstDash val="solid"/>
                </a:ln>
                <a:solidFill>
                  <a:srgbClr val="4584D3">
                    <a:lumMod val="40000"/>
                    <a:lumOff val="60000"/>
                  </a:srgbClr>
                </a:solidFill>
                <a:effectLst>
                  <a:outerShdw blurRad="50800" dist="38100" dir="2700000" algn="tl" rotWithShape="0">
                    <a:prstClr val="black">
                      <a:alpha val="40000"/>
                    </a:prstClr>
                  </a:outerShdw>
                </a:effectLst>
              </a:rPr>
              <a:t>80% </a:t>
            </a:r>
            <a:r>
              <a:rPr lang="en-US" dirty="0">
                <a:solidFill>
                  <a:prstClr val="black"/>
                </a:solidFill>
              </a:rPr>
              <a:t>OF THOSE STRUCTURES ARE HISTORIC STRUCTURES</a:t>
            </a:r>
          </a:p>
        </p:txBody>
      </p:sp>
      <p:sp>
        <p:nvSpPr>
          <p:cNvPr id="8" name="TextBox 7"/>
          <p:cNvSpPr txBox="1"/>
          <p:nvPr/>
        </p:nvSpPr>
        <p:spPr>
          <a:xfrm>
            <a:off x="1577774" y="5763309"/>
            <a:ext cx="6033304" cy="338554"/>
          </a:xfrm>
          <a:prstGeom prst="rect">
            <a:avLst/>
          </a:prstGeom>
          <a:noFill/>
        </p:spPr>
        <p:txBody>
          <a:bodyPr wrap="square" rtlCol="0">
            <a:spAutoFit/>
          </a:bodyPr>
          <a:lstStyle/>
          <a:p>
            <a:r>
              <a:rPr lang="en-US" sz="1600" dirty="0">
                <a:solidFill>
                  <a:prstClr val="black"/>
                </a:solidFill>
              </a:rPr>
              <a:t>SULLY HISTORIC SITE STRUCTURES DATE BETWEEN 1794 - 1801</a:t>
            </a:r>
          </a:p>
        </p:txBody>
      </p:sp>
    </p:spTree>
    <p:extLst>
      <p:ext uri="{BB962C8B-B14F-4D97-AF65-F5344CB8AC3E}">
        <p14:creationId xmlns:p14="http://schemas.microsoft.com/office/powerpoint/2010/main" xmlns="" val="2200535362"/>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xmlns="" val="2327604589"/>
              </p:ext>
            </p:extLst>
          </p:nvPr>
        </p:nvGraphicFramePr>
        <p:xfrm>
          <a:off x="304800" y="2681288"/>
          <a:ext cx="3400926" cy="3643312"/>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12"/>
          </p:nvPr>
        </p:nvSpPr>
        <p:spPr/>
        <p:txBody>
          <a:bodyPr/>
          <a:lstStyle/>
          <a:p>
            <a:fld id="{1F324896-C0CE-4DFD-8BDA-EE98780FA8A1}" type="slidenum">
              <a:rPr lang="en-US" smtClean="0"/>
              <a:pPr/>
              <a:t>7</a:t>
            </a:fld>
            <a:endParaRPr lang="en-US" dirty="0"/>
          </a:p>
        </p:txBody>
      </p:sp>
      <p:sp>
        <p:nvSpPr>
          <p:cNvPr id="3" name="Text Placeholder 2"/>
          <p:cNvSpPr>
            <a:spLocks noGrp="1"/>
          </p:cNvSpPr>
          <p:nvPr>
            <p:ph type="body" sz="quarter" idx="4294967295"/>
          </p:nvPr>
        </p:nvSpPr>
        <p:spPr>
          <a:xfrm>
            <a:off x="152400" y="304800"/>
            <a:ext cx="8845550" cy="523875"/>
          </a:xfrm>
        </p:spPr>
        <p:txBody>
          <a:bodyPr vert="horz" lIns="91440" tIns="45720" rIns="91440" bIns="45720" rtlCol="0">
            <a:noAutofit/>
          </a:bodyPr>
          <a:lstStyle/>
          <a:p>
            <a:pPr marL="0" indent="0">
              <a:buNone/>
            </a:pPr>
            <a:r>
              <a:rPr lang="en-US" sz="2800" cap="all" dirty="0">
                <a:solidFill>
                  <a:schemeClr val="bg1"/>
                </a:solidFill>
                <a:effectLst>
                  <a:outerShdw blurRad="38100" dist="38100" dir="2700000" algn="tl">
                    <a:srgbClr val="000000">
                      <a:alpha val="43137"/>
                    </a:srgbClr>
                  </a:outerShdw>
                </a:effectLst>
                <a:latin typeface="Century Gothic" panose="020B0502020202020204" pitchFamily="34" charset="0"/>
              </a:rPr>
              <a:t>Allocation of park Bonds 2004-2012</a:t>
            </a:r>
          </a:p>
        </p:txBody>
      </p:sp>
      <p:sp>
        <p:nvSpPr>
          <p:cNvPr id="4" name="Content Placeholder 2"/>
          <p:cNvSpPr txBox="1">
            <a:spLocks/>
          </p:cNvSpPr>
          <p:nvPr/>
        </p:nvSpPr>
        <p:spPr bwMode="auto">
          <a:xfrm>
            <a:off x="-176939" y="1365200"/>
            <a:ext cx="4761818" cy="1200329"/>
          </a:xfrm>
          <a:prstGeom prst="rect">
            <a:avLst/>
          </a:prstGeom>
          <a:noFill/>
        </p:spPr>
        <p:txBody>
          <a:bodyPr wrap="square" rtlCol="0">
            <a:spAutoFit/>
          </a:bodyPr>
          <a:lstStyle>
            <a:defPPr>
              <a:defRPr lang="en-US"/>
            </a:defPPr>
            <a:lvl1pPr marL="285750" indent="-285750">
              <a:buClr>
                <a:srgbClr val="92D050"/>
              </a:buClr>
              <a:buFont typeface="Wingdings" panose="05000000000000000000" pitchFamily="2" charset="2"/>
              <a:buChar char="§"/>
              <a:defRPr sz="1600"/>
            </a:lvl1pPr>
          </a:lstStyle>
          <a:p>
            <a:pPr lvl="1">
              <a:tabLst>
                <a:tab pos="3425825" algn="l"/>
              </a:tabLst>
            </a:pPr>
            <a:r>
              <a:rPr lang="en-US" dirty="0" smtClean="0"/>
              <a:t>2004 </a:t>
            </a:r>
            <a:r>
              <a:rPr lang="en-US" dirty="0"/>
              <a:t>Park </a:t>
            </a:r>
            <a:r>
              <a:rPr lang="en-US" dirty="0" smtClean="0"/>
              <a:t>Bond</a:t>
            </a:r>
            <a:r>
              <a:rPr lang="en-US" u="sng" dirty="0" smtClean="0"/>
              <a:t> 	</a:t>
            </a:r>
            <a:r>
              <a:rPr lang="en-US" dirty="0" smtClean="0"/>
              <a:t>$65.0 M</a:t>
            </a:r>
            <a:endParaRPr lang="en-US" dirty="0"/>
          </a:p>
          <a:p>
            <a:pPr lvl="1">
              <a:tabLst>
                <a:tab pos="3425825" algn="l"/>
              </a:tabLst>
            </a:pPr>
            <a:r>
              <a:rPr lang="en-US" dirty="0"/>
              <a:t>2006 Park Bond </a:t>
            </a:r>
            <a:r>
              <a:rPr lang="en-US" u="sng" dirty="0"/>
              <a:t>	</a:t>
            </a:r>
            <a:r>
              <a:rPr lang="en-US" dirty="0" smtClean="0"/>
              <a:t>$25.0 M</a:t>
            </a:r>
            <a:endParaRPr lang="en-US" dirty="0"/>
          </a:p>
          <a:p>
            <a:pPr lvl="1">
              <a:tabLst>
                <a:tab pos="3425825" algn="l"/>
              </a:tabLst>
            </a:pPr>
            <a:r>
              <a:rPr lang="en-US" dirty="0"/>
              <a:t>2008 Park </a:t>
            </a:r>
            <a:r>
              <a:rPr lang="en-US" dirty="0" smtClean="0"/>
              <a:t>Bond &amp; Premium </a:t>
            </a:r>
            <a:r>
              <a:rPr lang="en-US" u="sng" dirty="0" smtClean="0"/>
              <a:t>	</a:t>
            </a:r>
            <a:r>
              <a:rPr lang="en-US" dirty="0" smtClean="0"/>
              <a:t>$75.6 </a:t>
            </a:r>
            <a:r>
              <a:rPr lang="en-US" dirty="0"/>
              <a:t>M</a:t>
            </a:r>
          </a:p>
          <a:p>
            <a:pPr lvl="1">
              <a:tabLst>
                <a:tab pos="3425825" algn="l"/>
              </a:tabLst>
            </a:pPr>
            <a:r>
              <a:rPr lang="en-US" dirty="0" smtClean="0"/>
              <a:t>2012 Park Bond </a:t>
            </a:r>
            <a:r>
              <a:rPr lang="en-US" u="sng" dirty="0"/>
              <a:t>	</a:t>
            </a:r>
            <a:r>
              <a:rPr lang="en-US" dirty="0" smtClean="0"/>
              <a:t>$63.0 M</a:t>
            </a:r>
            <a:endParaRPr lang="en-US" dirty="0"/>
          </a:p>
        </p:txBody>
      </p:sp>
      <p:graphicFrame>
        <p:nvGraphicFramePr>
          <p:cNvPr id="7" name="Chart 6"/>
          <p:cNvGraphicFramePr/>
          <p:nvPr>
            <p:extLst>
              <p:ext uri="{D42A27DB-BD31-4B8C-83A1-F6EECF244321}">
                <p14:modId xmlns:p14="http://schemas.microsoft.com/office/powerpoint/2010/main" xmlns="" val="2177697911"/>
              </p:ext>
            </p:extLst>
          </p:nvPr>
        </p:nvGraphicFramePr>
        <p:xfrm>
          <a:off x="3467100" y="-758199"/>
          <a:ext cx="6934200" cy="6537324"/>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4312152" y="5291601"/>
            <a:ext cx="4438881" cy="830997"/>
          </a:xfrm>
          <a:prstGeom prst="rect">
            <a:avLst/>
          </a:prstGeom>
          <a:noFill/>
        </p:spPr>
        <p:txBody>
          <a:bodyPr wrap="square" rtlCol="0">
            <a:spAutoFit/>
          </a:bodyPr>
          <a:lstStyle/>
          <a:p>
            <a:pPr marL="285750" indent="-285750">
              <a:buClr>
                <a:srgbClr val="92D050"/>
              </a:buClr>
              <a:buFont typeface="Wingdings" panose="05000000000000000000" pitchFamily="2" charset="2"/>
              <a:buChar char="§"/>
            </a:pPr>
            <a:r>
              <a:rPr lang="en-US" sz="1600" dirty="0" smtClean="0"/>
              <a:t>A broad range of park bond projects address a broad range of needs</a:t>
            </a:r>
          </a:p>
          <a:p>
            <a:pPr marL="285750" indent="-285750">
              <a:buClr>
                <a:srgbClr val="92D050"/>
              </a:buClr>
              <a:buFont typeface="Wingdings" panose="05000000000000000000" pitchFamily="2" charset="2"/>
              <a:buChar char="§"/>
            </a:pPr>
            <a:r>
              <a:rPr lang="en-US" sz="1600" dirty="0" smtClean="0"/>
              <a:t>Yet unable to meet need based on </a:t>
            </a:r>
            <a:r>
              <a:rPr lang="en-US" sz="1400" dirty="0" smtClean="0"/>
              <a:t>funding</a:t>
            </a:r>
            <a:endParaRPr lang="en-US" sz="1600" dirty="0"/>
          </a:p>
        </p:txBody>
      </p:sp>
      <p:sp>
        <p:nvSpPr>
          <p:cNvPr id="5" name="TextBox 4"/>
          <p:cNvSpPr txBox="1"/>
          <p:nvPr/>
        </p:nvSpPr>
        <p:spPr>
          <a:xfrm>
            <a:off x="4397993" y="4645270"/>
            <a:ext cx="4267200" cy="646331"/>
          </a:xfrm>
          <a:prstGeom prst="rect">
            <a:avLst/>
          </a:prstGeom>
          <a:noFill/>
        </p:spPr>
        <p:txBody>
          <a:bodyPr wrap="square" rtlCol="0">
            <a:spAutoFit/>
          </a:bodyPr>
          <a:lstStyle/>
          <a:p>
            <a:pPr algn="ctr"/>
            <a:r>
              <a:rPr lang="en-US" dirty="0" smtClean="0">
                <a:latin typeface="Century Gothic" panose="020B0502020202020204" pitchFamily="34" charset="0"/>
              </a:rPr>
              <a:t>2012 Park Bond</a:t>
            </a:r>
          </a:p>
          <a:p>
            <a:pPr algn="ctr"/>
            <a:r>
              <a:rPr lang="en-US" dirty="0" smtClean="0">
                <a:latin typeface="Century Gothic" panose="020B0502020202020204" pitchFamily="34" charset="0"/>
              </a:rPr>
              <a:t>$63 Million</a:t>
            </a:r>
            <a:endParaRPr lang="en-US" dirty="0">
              <a:latin typeface="Century Gothic" panose="020B0502020202020204" pitchFamily="34" charset="0"/>
            </a:endParaRPr>
          </a:p>
        </p:txBody>
      </p:sp>
    </p:spTree>
    <p:extLst>
      <p:ext uri="{BB962C8B-B14F-4D97-AF65-F5344CB8AC3E}">
        <p14:creationId xmlns:p14="http://schemas.microsoft.com/office/powerpoint/2010/main" xmlns="" val="373775496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324896-C0CE-4DFD-8BDA-EE98780FA8A1}" type="slidenum">
              <a:rPr lang="en-US" smtClean="0">
                <a:solidFill>
                  <a:prstClr val="white"/>
                </a:solidFill>
              </a:rPr>
              <a:pPr/>
              <a:t>8</a:t>
            </a:fld>
            <a:endParaRPr lang="en-US">
              <a:solidFill>
                <a:prstClr val="white"/>
              </a:solidFill>
            </a:endParaRPr>
          </a:p>
        </p:txBody>
      </p:sp>
      <p:sp>
        <p:nvSpPr>
          <p:cNvPr id="3" name="Text Placeholder 2"/>
          <p:cNvSpPr>
            <a:spLocks noGrp="1"/>
          </p:cNvSpPr>
          <p:nvPr>
            <p:ph type="body" sz="quarter" idx="15"/>
          </p:nvPr>
        </p:nvSpPr>
        <p:spPr/>
        <p:txBody>
          <a:bodyPr vert="horz" lIns="91440" tIns="45720" rIns="91440" bIns="45720" rtlCol="0">
            <a:noAutofit/>
          </a:bodyPr>
          <a:lstStyle/>
          <a:p>
            <a:pPr marL="0" indent="0">
              <a:buNone/>
            </a:pPr>
            <a:r>
              <a:rPr lang="en-US" sz="2400" cap="all" dirty="0">
                <a:solidFill>
                  <a:schemeClr val="bg1"/>
                </a:solidFill>
                <a:effectLst>
                  <a:outerShdw blurRad="38100" dist="38100" dir="2700000" algn="tl">
                    <a:srgbClr val="000000">
                      <a:alpha val="43137"/>
                    </a:srgbClr>
                  </a:outerShdw>
                </a:effectLst>
                <a:latin typeface="Century Gothic" panose="020B0502020202020204" pitchFamily="34" charset="0"/>
              </a:rPr>
              <a:t>deferred and planned lifecycle need by facility type</a:t>
            </a:r>
          </a:p>
        </p:txBody>
      </p:sp>
      <p:graphicFrame>
        <p:nvGraphicFramePr>
          <p:cNvPr id="6" name="Table 5"/>
          <p:cNvGraphicFramePr>
            <a:graphicFrameLocks noGrp="1"/>
          </p:cNvGraphicFramePr>
          <p:nvPr>
            <p:extLst>
              <p:ext uri="{D42A27DB-BD31-4B8C-83A1-F6EECF244321}">
                <p14:modId xmlns:p14="http://schemas.microsoft.com/office/powerpoint/2010/main" xmlns="" val="2144667370"/>
              </p:ext>
            </p:extLst>
          </p:nvPr>
        </p:nvGraphicFramePr>
        <p:xfrm>
          <a:off x="228600" y="1817132"/>
          <a:ext cx="3276599" cy="4154374"/>
        </p:xfrm>
        <a:graphic>
          <a:graphicData uri="http://schemas.openxmlformats.org/drawingml/2006/table">
            <a:tbl>
              <a:tblPr>
                <a:effectLst>
                  <a:outerShdw blurRad="50800" dist="38100" dir="2700000" algn="tl" rotWithShape="0">
                    <a:prstClr val="black">
                      <a:alpha val="40000"/>
                    </a:prstClr>
                  </a:outerShdw>
                </a:effectLst>
                <a:tableStyleId>{0660B408-B3CF-4A94-85FC-2B1E0A45F4A2}</a:tableStyleId>
              </a:tblPr>
              <a:tblGrid>
                <a:gridCol w="2391031"/>
                <a:gridCol w="885568"/>
              </a:tblGrid>
              <a:tr h="328912">
                <a:tc>
                  <a:txBody>
                    <a:bodyPr/>
                    <a:lstStyle/>
                    <a:p>
                      <a:pPr algn="l" fontAlgn="b"/>
                      <a:r>
                        <a:rPr lang="en-US" sz="1600" u="none" strike="noStrike" dirty="0">
                          <a:effectLst/>
                        </a:rPr>
                        <a:t>Building </a:t>
                      </a:r>
                      <a:r>
                        <a:rPr lang="en-US" sz="1600" u="none" strike="noStrike" dirty="0" smtClean="0">
                          <a:effectLst/>
                        </a:rPr>
                        <a:t>Renovations</a:t>
                      </a:r>
                      <a:endParaRPr lang="en-US" sz="1600" b="0" i="0" u="none" strike="noStrike" dirty="0">
                        <a:solidFill>
                          <a:srgbClr val="000000"/>
                        </a:solidFill>
                        <a:effectLst/>
                        <a:latin typeface="+mn-lt"/>
                      </a:endParaRPr>
                    </a:p>
                  </a:txBody>
                  <a:tcPr marL="9525" marR="9525" marT="9525" marB="0" anchor="b">
                    <a:lnL w="3175" cap="flat" cmpd="sng" algn="ctr">
                      <a:solidFill>
                        <a:schemeClr val="bg2">
                          <a:lumMod val="50000"/>
                        </a:schemeClr>
                      </a:solidFill>
                      <a:prstDash val="solid"/>
                      <a:round/>
                      <a:headEnd type="none" w="med" len="med"/>
                      <a:tailEnd type="none" w="med" len="med"/>
                    </a:lnL>
                    <a:lnT w="3175" cap="flat" cmpd="sng" algn="ctr">
                      <a:solidFill>
                        <a:schemeClr val="bg2">
                          <a:lumMod val="50000"/>
                        </a:schemeClr>
                      </a:solidFill>
                      <a:prstDash val="solid"/>
                      <a:round/>
                      <a:headEnd type="none" w="med" len="med"/>
                      <a:tailEnd type="none" w="med" len="med"/>
                    </a:lnT>
                  </a:tcPr>
                </a:tc>
                <a:tc>
                  <a:txBody>
                    <a:bodyPr/>
                    <a:lstStyle/>
                    <a:p>
                      <a:pPr algn="r" fontAlgn="b"/>
                      <a:r>
                        <a:rPr lang="en-US" sz="1600" u="none" strike="noStrike" dirty="0">
                          <a:effectLst/>
                        </a:rPr>
                        <a:t>$</a:t>
                      </a:r>
                      <a:r>
                        <a:rPr lang="en-US" sz="1600" u="none" strike="noStrike" dirty="0" smtClean="0">
                          <a:effectLst/>
                        </a:rPr>
                        <a:t>27M </a:t>
                      </a:r>
                      <a:endParaRPr lang="en-US" sz="1600" b="0" i="0" u="none" strike="noStrike" dirty="0">
                        <a:solidFill>
                          <a:srgbClr val="000000"/>
                        </a:solidFill>
                        <a:effectLst/>
                        <a:latin typeface="+mn-lt"/>
                      </a:endParaRPr>
                    </a:p>
                  </a:txBody>
                  <a:tcPr marL="9525" marR="9525" marT="9525" marB="0" anchor="b">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tcPr>
                </a:tc>
              </a:tr>
              <a:tr h="328912">
                <a:tc>
                  <a:txBody>
                    <a:bodyPr/>
                    <a:lstStyle/>
                    <a:p>
                      <a:pPr algn="l" fontAlgn="b"/>
                      <a:r>
                        <a:rPr lang="en-US" sz="1600" u="none" strike="noStrike" dirty="0">
                          <a:effectLst/>
                        </a:rPr>
                        <a:t>Playgrounds</a:t>
                      </a:r>
                      <a:endParaRPr lang="en-US" sz="1600" b="0" i="0" u="none" strike="noStrike" dirty="0">
                        <a:solidFill>
                          <a:srgbClr val="000000"/>
                        </a:solidFill>
                        <a:effectLst/>
                        <a:latin typeface="+mn-lt"/>
                      </a:endParaRPr>
                    </a:p>
                  </a:txBody>
                  <a:tcPr marL="9525" marR="9525" marT="9525" marB="0" anchor="b">
                    <a:lnL w="3175" cap="flat" cmpd="sng" algn="ctr">
                      <a:solidFill>
                        <a:schemeClr val="bg2">
                          <a:lumMod val="50000"/>
                        </a:schemeClr>
                      </a:solidFill>
                      <a:prstDash val="solid"/>
                      <a:round/>
                      <a:headEnd type="none" w="med" len="med"/>
                      <a:tailEnd type="none" w="med" len="med"/>
                    </a:lnL>
                  </a:tcPr>
                </a:tc>
                <a:tc>
                  <a:txBody>
                    <a:bodyPr/>
                    <a:lstStyle/>
                    <a:p>
                      <a:pPr algn="r" fontAlgn="b"/>
                      <a:r>
                        <a:rPr lang="en-US" sz="1600" u="none" strike="noStrike" dirty="0">
                          <a:effectLst/>
                        </a:rPr>
                        <a:t>$</a:t>
                      </a:r>
                      <a:r>
                        <a:rPr lang="en-US" sz="1600" u="none" strike="noStrike" dirty="0" smtClean="0">
                          <a:effectLst/>
                        </a:rPr>
                        <a:t>18M </a:t>
                      </a:r>
                      <a:endParaRPr lang="en-US" sz="1600" b="0" i="0" u="none" strike="noStrike" dirty="0">
                        <a:solidFill>
                          <a:srgbClr val="000000"/>
                        </a:solidFill>
                        <a:effectLst/>
                        <a:latin typeface="+mn-lt"/>
                      </a:endParaRPr>
                    </a:p>
                  </a:txBody>
                  <a:tcPr marL="9525" marR="9525" marT="9525" marB="0" anchor="b">
                    <a:lnR w="3175" cap="flat" cmpd="sng" algn="ctr">
                      <a:solidFill>
                        <a:schemeClr val="bg2">
                          <a:lumMod val="50000"/>
                        </a:schemeClr>
                      </a:solidFill>
                      <a:prstDash val="solid"/>
                      <a:round/>
                      <a:headEnd type="none" w="med" len="med"/>
                      <a:tailEnd type="none" w="med" len="med"/>
                    </a:lnR>
                  </a:tcPr>
                </a:tc>
              </a:tr>
              <a:tr h="328912">
                <a:tc>
                  <a:txBody>
                    <a:bodyPr/>
                    <a:lstStyle/>
                    <a:p>
                      <a:pPr algn="l" fontAlgn="b"/>
                      <a:r>
                        <a:rPr lang="en-US" sz="1600" u="none" strike="noStrike" dirty="0">
                          <a:effectLst/>
                        </a:rPr>
                        <a:t>Trails</a:t>
                      </a:r>
                      <a:endParaRPr lang="en-US" sz="1600" b="0" i="0" u="none" strike="noStrike" dirty="0">
                        <a:solidFill>
                          <a:srgbClr val="000000"/>
                        </a:solidFill>
                        <a:effectLst/>
                        <a:latin typeface="+mn-lt"/>
                      </a:endParaRPr>
                    </a:p>
                  </a:txBody>
                  <a:tcPr marL="9525" marR="9525" marT="9525" marB="0" anchor="b">
                    <a:lnL w="3175" cap="flat" cmpd="sng" algn="ctr">
                      <a:solidFill>
                        <a:schemeClr val="bg2">
                          <a:lumMod val="50000"/>
                        </a:schemeClr>
                      </a:solidFill>
                      <a:prstDash val="solid"/>
                      <a:round/>
                      <a:headEnd type="none" w="med" len="med"/>
                      <a:tailEnd type="none" w="med" len="med"/>
                    </a:lnL>
                  </a:tcPr>
                </a:tc>
                <a:tc>
                  <a:txBody>
                    <a:bodyPr/>
                    <a:lstStyle/>
                    <a:p>
                      <a:pPr algn="r" fontAlgn="b"/>
                      <a:r>
                        <a:rPr lang="en-US" sz="1600" u="none" strike="noStrike" dirty="0">
                          <a:effectLst/>
                        </a:rPr>
                        <a:t>$</a:t>
                      </a:r>
                      <a:r>
                        <a:rPr lang="en-US" sz="1600" u="none" strike="noStrike" dirty="0" smtClean="0">
                          <a:effectLst/>
                        </a:rPr>
                        <a:t>14M </a:t>
                      </a:r>
                      <a:endParaRPr lang="en-US" sz="1600" b="0" i="0" u="none" strike="noStrike" dirty="0">
                        <a:solidFill>
                          <a:srgbClr val="000000"/>
                        </a:solidFill>
                        <a:effectLst/>
                        <a:latin typeface="+mn-lt"/>
                      </a:endParaRPr>
                    </a:p>
                  </a:txBody>
                  <a:tcPr marL="9525" marR="9525" marT="9525" marB="0" anchor="b">
                    <a:lnR w="3175" cap="flat" cmpd="sng" algn="ctr">
                      <a:solidFill>
                        <a:schemeClr val="bg2">
                          <a:lumMod val="50000"/>
                        </a:schemeClr>
                      </a:solidFill>
                      <a:prstDash val="solid"/>
                      <a:round/>
                      <a:headEnd type="none" w="med" len="med"/>
                      <a:tailEnd type="none" w="med" len="med"/>
                    </a:lnR>
                  </a:tcPr>
                </a:tc>
              </a:tr>
              <a:tr h="328912">
                <a:tc>
                  <a:txBody>
                    <a:bodyPr/>
                    <a:lstStyle/>
                    <a:p>
                      <a:pPr algn="l" fontAlgn="b"/>
                      <a:r>
                        <a:rPr lang="en-US" sz="1600" u="none" strike="noStrike" dirty="0">
                          <a:effectLst/>
                        </a:rPr>
                        <a:t>Road &amp; Parking Lots</a:t>
                      </a:r>
                      <a:endParaRPr lang="en-US" sz="1600" b="0" i="0" u="none" strike="noStrike" dirty="0">
                        <a:solidFill>
                          <a:srgbClr val="000000"/>
                        </a:solidFill>
                        <a:effectLst/>
                        <a:latin typeface="+mn-lt"/>
                      </a:endParaRPr>
                    </a:p>
                  </a:txBody>
                  <a:tcPr marL="9525" marR="9525" marT="9525" marB="0" anchor="b">
                    <a:lnL w="3175" cap="flat" cmpd="sng" algn="ctr">
                      <a:solidFill>
                        <a:schemeClr val="bg2">
                          <a:lumMod val="50000"/>
                        </a:schemeClr>
                      </a:solidFill>
                      <a:prstDash val="solid"/>
                      <a:round/>
                      <a:headEnd type="none" w="med" len="med"/>
                      <a:tailEnd type="none" w="med" len="med"/>
                    </a:lnL>
                  </a:tcPr>
                </a:tc>
                <a:tc>
                  <a:txBody>
                    <a:bodyPr/>
                    <a:lstStyle/>
                    <a:p>
                      <a:pPr algn="r" fontAlgn="b"/>
                      <a:r>
                        <a:rPr lang="en-US" sz="1600" u="none" strike="noStrike" dirty="0">
                          <a:effectLst/>
                        </a:rPr>
                        <a:t>$</a:t>
                      </a:r>
                      <a:r>
                        <a:rPr lang="en-US" sz="1600" u="none" strike="noStrike" dirty="0" smtClean="0">
                          <a:effectLst/>
                        </a:rPr>
                        <a:t>13M </a:t>
                      </a:r>
                      <a:endParaRPr lang="en-US" sz="1600" b="0" i="0" u="none" strike="noStrike" dirty="0">
                        <a:solidFill>
                          <a:srgbClr val="000000"/>
                        </a:solidFill>
                        <a:effectLst/>
                        <a:latin typeface="+mn-lt"/>
                      </a:endParaRPr>
                    </a:p>
                  </a:txBody>
                  <a:tcPr marL="9525" marR="9525" marT="9525" marB="0" anchor="b">
                    <a:lnR w="3175" cap="flat" cmpd="sng" algn="ctr">
                      <a:solidFill>
                        <a:schemeClr val="bg2">
                          <a:lumMod val="50000"/>
                        </a:schemeClr>
                      </a:solidFill>
                      <a:prstDash val="solid"/>
                      <a:round/>
                      <a:headEnd type="none" w="med" len="med"/>
                      <a:tailEnd type="none" w="med" len="med"/>
                    </a:lnR>
                  </a:tcPr>
                </a:tc>
              </a:tr>
              <a:tr h="328912">
                <a:tc>
                  <a:txBody>
                    <a:bodyPr/>
                    <a:lstStyle/>
                    <a:p>
                      <a:pPr algn="l" fontAlgn="b"/>
                      <a:r>
                        <a:rPr lang="en-US" sz="1600" u="none" strike="noStrike" dirty="0">
                          <a:effectLst/>
                        </a:rPr>
                        <a:t>Athletic Fields, Synthetic</a:t>
                      </a:r>
                      <a:endParaRPr lang="en-US" sz="1600" b="0" i="0" u="none" strike="noStrike" dirty="0">
                        <a:solidFill>
                          <a:srgbClr val="000000"/>
                        </a:solidFill>
                        <a:effectLst/>
                        <a:latin typeface="+mn-lt"/>
                      </a:endParaRPr>
                    </a:p>
                  </a:txBody>
                  <a:tcPr marL="9525" marR="9525" marT="9525" marB="0" anchor="b">
                    <a:lnL w="3175" cap="flat" cmpd="sng" algn="ctr">
                      <a:solidFill>
                        <a:schemeClr val="bg2">
                          <a:lumMod val="50000"/>
                        </a:schemeClr>
                      </a:solidFill>
                      <a:prstDash val="solid"/>
                      <a:round/>
                      <a:headEnd type="none" w="med" len="med"/>
                      <a:tailEnd type="none" w="med" len="med"/>
                    </a:lnL>
                  </a:tcPr>
                </a:tc>
                <a:tc>
                  <a:txBody>
                    <a:bodyPr/>
                    <a:lstStyle/>
                    <a:p>
                      <a:pPr algn="r" fontAlgn="b"/>
                      <a:r>
                        <a:rPr lang="en-US" sz="1600" u="none" strike="noStrike" dirty="0">
                          <a:effectLst/>
                        </a:rPr>
                        <a:t>$</a:t>
                      </a:r>
                      <a:r>
                        <a:rPr lang="en-US" sz="1600" u="none" strike="noStrike" dirty="0" smtClean="0">
                          <a:effectLst/>
                        </a:rPr>
                        <a:t>11M </a:t>
                      </a:r>
                      <a:endParaRPr lang="en-US" sz="1600" b="0" i="0" u="none" strike="noStrike" dirty="0">
                        <a:solidFill>
                          <a:srgbClr val="000000"/>
                        </a:solidFill>
                        <a:effectLst/>
                        <a:latin typeface="+mn-lt"/>
                      </a:endParaRPr>
                    </a:p>
                  </a:txBody>
                  <a:tcPr marL="9525" marR="9525" marT="9525" marB="0" anchor="b">
                    <a:lnR w="3175" cap="flat" cmpd="sng" algn="ctr">
                      <a:solidFill>
                        <a:schemeClr val="bg2">
                          <a:lumMod val="50000"/>
                        </a:schemeClr>
                      </a:solidFill>
                      <a:prstDash val="solid"/>
                      <a:round/>
                      <a:headEnd type="none" w="med" len="med"/>
                      <a:tailEnd type="none" w="med" len="med"/>
                    </a:lnR>
                  </a:tcPr>
                </a:tc>
              </a:tr>
              <a:tr h="364210">
                <a:tc>
                  <a:txBody>
                    <a:bodyPr/>
                    <a:lstStyle/>
                    <a:p>
                      <a:pPr algn="l" fontAlgn="b"/>
                      <a:r>
                        <a:rPr lang="en-US" sz="1600" u="none" strike="noStrike" dirty="0">
                          <a:effectLst/>
                        </a:rPr>
                        <a:t>Lighting &amp; Irrigation Systems</a:t>
                      </a:r>
                      <a:endParaRPr lang="en-US" sz="1600" b="0" i="0" u="none" strike="noStrike" dirty="0">
                        <a:solidFill>
                          <a:srgbClr val="000000"/>
                        </a:solidFill>
                        <a:effectLst/>
                        <a:latin typeface="+mn-lt"/>
                      </a:endParaRPr>
                    </a:p>
                  </a:txBody>
                  <a:tcPr marL="9525" marR="9525" marT="9525" marB="0" anchor="b">
                    <a:lnL w="3175" cap="flat" cmpd="sng" algn="ctr">
                      <a:solidFill>
                        <a:schemeClr val="bg2">
                          <a:lumMod val="50000"/>
                        </a:schemeClr>
                      </a:solidFill>
                      <a:prstDash val="solid"/>
                      <a:round/>
                      <a:headEnd type="none" w="med" len="med"/>
                      <a:tailEnd type="none" w="med" len="med"/>
                    </a:lnL>
                  </a:tcPr>
                </a:tc>
                <a:tc>
                  <a:txBody>
                    <a:bodyPr/>
                    <a:lstStyle/>
                    <a:p>
                      <a:pPr algn="r" fontAlgn="b"/>
                      <a:r>
                        <a:rPr lang="en-US" sz="1600" u="none" strike="noStrike" dirty="0" smtClean="0">
                          <a:effectLst/>
                        </a:rPr>
                        <a:t>$11M </a:t>
                      </a:r>
                      <a:endParaRPr lang="en-US" sz="1600" b="0" i="0" u="none" strike="noStrike" dirty="0">
                        <a:solidFill>
                          <a:srgbClr val="000000"/>
                        </a:solidFill>
                        <a:effectLst/>
                        <a:latin typeface="+mn-lt"/>
                      </a:endParaRPr>
                    </a:p>
                  </a:txBody>
                  <a:tcPr marL="9525" marR="9525" marT="9525" marB="0" anchor="b">
                    <a:lnR w="3175" cap="flat" cmpd="sng" algn="ctr">
                      <a:solidFill>
                        <a:schemeClr val="bg2">
                          <a:lumMod val="50000"/>
                        </a:schemeClr>
                      </a:solidFill>
                      <a:prstDash val="solid"/>
                      <a:round/>
                      <a:headEnd type="none" w="med" len="med"/>
                      <a:tailEnd type="none" w="med" len="med"/>
                    </a:lnR>
                  </a:tcPr>
                </a:tc>
              </a:tr>
              <a:tr h="328912">
                <a:tc>
                  <a:txBody>
                    <a:bodyPr/>
                    <a:lstStyle/>
                    <a:p>
                      <a:pPr algn="l" fontAlgn="b"/>
                      <a:r>
                        <a:rPr lang="en-US" sz="1600" u="none" strike="noStrike" dirty="0">
                          <a:effectLst/>
                        </a:rPr>
                        <a:t>Athletic Courts</a:t>
                      </a:r>
                      <a:endParaRPr lang="en-US" sz="1600" b="0" i="0" u="none" strike="noStrike" dirty="0">
                        <a:solidFill>
                          <a:srgbClr val="000000"/>
                        </a:solidFill>
                        <a:effectLst/>
                        <a:latin typeface="+mn-lt"/>
                      </a:endParaRPr>
                    </a:p>
                  </a:txBody>
                  <a:tcPr marL="9525" marR="9525" marT="9525" marB="0" anchor="b">
                    <a:lnL w="3175" cap="flat" cmpd="sng" algn="ctr">
                      <a:solidFill>
                        <a:schemeClr val="bg2">
                          <a:lumMod val="50000"/>
                        </a:schemeClr>
                      </a:solidFill>
                      <a:prstDash val="solid"/>
                      <a:round/>
                      <a:headEnd type="none" w="med" len="med"/>
                      <a:tailEnd type="none" w="med" len="med"/>
                    </a:lnL>
                  </a:tcPr>
                </a:tc>
                <a:tc>
                  <a:txBody>
                    <a:bodyPr/>
                    <a:lstStyle/>
                    <a:p>
                      <a:pPr marL="0" algn="r" defTabSz="914400" rtl="0" eaLnBrk="1" fontAlgn="b" latinLnBrk="0" hangingPunct="1"/>
                      <a:r>
                        <a:rPr lang="en-US" sz="1600" u="none" strike="noStrike" kern="1200" dirty="0" smtClean="0">
                          <a:effectLst/>
                        </a:rPr>
                        <a:t>$7M</a:t>
                      </a:r>
                      <a:endParaRPr lang="en-US" sz="1600" u="none" strike="noStrike" kern="1200" dirty="0">
                        <a:solidFill>
                          <a:schemeClr val="tx1"/>
                        </a:solidFill>
                        <a:effectLst/>
                        <a:latin typeface="+mn-lt"/>
                        <a:ea typeface="+mn-ea"/>
                        <a:cs typeface="+mn-cs"/>
                      </a:endParaRPr>
                    </a:p>
                  </a:txBody>
                  <a:tcPr marL="9525" marR="9525" marT="9525" marB="0" anchor="b">
                    <a:lnR w="3175" cap="flat" cmpd="sng" algn="ctr">
                      <a:solidFill>
                        <a:schemeClr val="bg2">
                          <a:lumMod val="50000"/>
                        </a:schemeClr>
                      </a:solidFill>
                      <a:prstDash val="solid"/>
                      <a:round/>
                      <a:headEnd type="none" w="med" len="med"/>
                      <a:tailEnd type="none" w="med" len="med"/>
                    </a:lnR>
                  </a:tcPr>
                </a:tc>
              </a:tr>
              <a:tr h="328912">
                <a:tc>
                  <a:txBody>
                    <a:bodyPr/>
                    <a:lstStyle/>
                    <a:p>
                      <a:pPr algn="l" fontAlgn="b"/>
                      <a:r>
                        <a:rPr lang="en-US" sz="1600" u="none" strike="noStrike" dirty="0">
                          <a:effectLst/>
                        </a:rPr>
                        <a:t>Roofs</a:t>
                      </a:r>
                      <a:endParaRPr lang="en-US" sz="1600" b="0" i="0" u="none" strike="noStrike" dirty="0">
                        <a:solidFill>
                          <a:srgbClr val="000000"/>
                        </a:solidFill>
                        <a:effectLst/>
                        <a:latin typeface="+mn-lt"/>
                      </a:endParaRPr>
                    </a:p>
                  </a:txBody>
                  <a:tcPr marL="9525" marR="9525" marT="9525" marB="0" anchor="b">
                    <a:lnL w="3175" cap="flat" cmpd="sng" algn="ctr">
                      <a:solidFill>
                        <a:schemeClr val="bg2">
                          <a:lumMod val="50000"/>
                        </a:schemeClr>
                      </a:solidFill>
                      <a:prstDash val="solid"/>
                      <a:round/>
                      <a:headEnd type="none" w="med" len="med"/>
                      <a:tailEnd type="none" w="med" len="med"/>
                    </a:lnL>
                  </a:tcPr>
                </a:tc>
                <a:tc>
                  <a:txBody>
                    <a:bodyPr/>
                    <a:lstStyle/>
                    <a:p>
                      <a:pPr marL="0" algn="r" defTabSz="914400" rtl="0" eaLnBrk="1" fontAlgn="b" latinLnBrk="0" hangingPunct="1"/>
                      <a:r>
                        <a:rPr lang="en-US" sz="1600" u="none" strike="noStrike" kern="1200" dirty="0" smtClean="0">
                          <a:effectLst/>
                        </a:rPr>
                        <a:t>$4M</a:t>
                      </a:r>
                      <a:endParaRPr lang="en-US" sz="1600" u="none" strike="noStrike" kern="1200" dirty="0">
                        <a:solidFill>
                          <a:schemeClr val="tx1"/>
                        </a:solidFill>
                        <a:effectLst/>
                        <a:latin typeface="+mn-lt"/>
                        <a:ea typeface="+mn-ea"/>
                        <a:cs typeface="+mn-cs"/>
                      </a:endParaRPr>
                    </a:p>
                  </a:txBody>
                  <a:tcPr marL="9525" marR="9525" marT="9525" marB="0" anchor="b">
                    <a:lnR w="3175" cap="flat" cmpd="sng" algn="ctr">
                      <a:solidFill>
                        <a:schemeClr val="bg2">
                          <a:lumMod val="50000"/>
                        </a:schemeClr>
                      </a:solidFill>
                      <a:prstDash val="solid"/>
                      <a:round/>
                      <a:headEnd type="none" w="med" len="med"/>
                      <a:tailEnd type="none" w="med" len="med"/>
                    </a:lnR>
                  </a:tcPr>
                </a:tc>
              </a:tr>
              <a:tr h="328912">
                <a:tc>
                  <a:txBody>
                    <a:bodyPr/>
                    <a:lstStyle/>
                    <a:p>
                      <a:pPr algn="l" fontAlgn="b"/>
                      <a:r>
                        <a:rPr lang="en-US" sz="1600" u="none" strike="noStrike" dirty="0">
                          <a:effectLst/>
                        </a:rPr>
                        <a:t>HVAC</a:t>
                      </a:r>
                      <a:endParaRPr lang="en-US" sz="1600" b="0" i="0" u="none" strike="noStrike" dirty="0">
                        <a:solidFill>
                          <a:srgbClr val="000000"/>
                        </a:solidFill>
                        <a:effectLst/>
                        <a:latin typeface="+mn-lt"/>
                      </a:endParaRPr>
                    </a:p>
                  </a:txBody>
                  <a:tcPr marL="9525" marR="9525" marT="9525" marB="0" anchor="b">
                    <a:lnL w="3175" cap="flat" cmpd="sng" algn="ctr">
                      <a:solidFill>
                        <a:schemeClr val="bg2">
                          <a:lumMod val="50000"/>
                        </a:schemeClr>
                      </a:solidFill>
                      <a:prstDash val="solid"/>
                      <a:round/>
                      <a:headEnd type="none" w="med" len="med"/>
                      <a:tailEnd type="none" w="med" len="med"/>
                    </a:lnL>
                  </a:tcPr>
                </a:tc>
                <a:tc>
                  <a:txBody>
                    <a:bodyPr/>
                    <a:lstStyle/>
                    <a:p>
                      <a:pPr marL="0" algn="r" defTabSz="914400" rtl="0" eaLnBrk="1" fontAlgn="b" latinLnBrk="0" hangingPunct="1"/>
                      <a:r>
                        <a:rPr lang="en-US" sz="1600" u="none" strike="noStrike" kern="1200" dirty="0" smtClean="0">
                          <a:effectLst/>
                        </a:rPr>
                        <a:t>$3M</a:t>
                      </a:r>
                      <a:endParaRPr lang="en-US" sz="1600" u="none" strike="noStrike" kern="1200" dirty="0">
                        <a:solidFill>
                          <a:schemeClr val="tx1"/>
                        </a:solidFill>
                        <a:effectLst/>
                        <a:latin typeface="+mn-lt"/>
                        <a:ea typeface="+mn-ea"/>
                        <a:cs typeface="+mn-cs"/>
                      </a:endParaRPr>
                    </a:p>
                  </a:txBody>
                  <a:tcPr marL="9525" marR="9525" marT="9525" marB="0" anchor="b">
                    <a:lnR w="3175" cap="flat" cmpd="sng" algn="ctr">
                      <a:solidFill>
                        <a:schemeClr val="bg2">
                          <a:lumMod val="50000"/>
                        </a:schemeClr>
                      </a:solidFill>
                      <a:prstDash val="solid"/>
                      <a:round/>
                      <a:headEnd type="none" w="med" len="med"/>
                      <a:tailEnd type="none" w="med" len="med"/>
                    </a:lnR>
                  </a:tcPr>
                </a:tc>
              </a:tr>
              <a:tr h="328912">
                <a:tc>
                  <a:txBody>
                    <a:bodyPr/>
                    <a:lstStyle/>
                    <a:p>
                      <a:pPr algn="l" fontAlgn="b"/>
                      <a:r>
                        <a:rPr lang="en-US" sz="1600" u="none" strike="noStrike" dirty="0">
                          <a:effectLst/>
                        </a:rPr>
                        <a:t>Fire and Security</a:t>
                      </a:r>
                      <a:endParaRPr lang="en-US" sz="1600" b="0" i="0" u="none" strike="noStrike" dirty="0">
                        <a:solidFill>
                          <a:srgbClr val="000000"/>
                        </a:solidFill>
                        <a:effectLst/>
                        <a:latin typeface="+mn-lt"/>
                      </a:endParaRPr>
                    </a:p>
                  </a:txBody>
                  <a:tcPr marL="9525" marR="9525" marT="9525" marB="0" anchor="b">
                    <a:lnL w="3175" cap="flat" cmpd="sng" algn="ctr">
                      <a:solidFill>
                        <a:schemeClr val="bg2">
                          <a:lumMod val="50000"/>
                        </a:schemeClr>
                      </a:solidFill>
                      <a:prstDash val="solid"/>
                      <a:round/>
                      <a:headEnd type="none" w="med" len="med"/>
                      <a:tailEnd type="none" w="med" len="med"/>
                    </a:lnL>
                  </a:tcPr>
                </a:tc>
                <a:tc>
                  <a:txBody>
                    <a:bodyPr/>
                    <a:lstStyle/>
                    <a:p>
                      <a:pPr marL="0" algn="r" defTabSz="914400" rtl="0" eaLnBrk="1" fontAlgn="b" latinLnBrk="0" hangingPunct="1"/>
                      <a:r>
                        <a:rPr lang="en-US" sz="1600" u="none" strike="noStrike" kern="1200" dirty="0" smtClean="0">
                          <a:effectLst/>
                        </a:rPr>
                        <a:t>$1M</a:t>
                      </a:r>
                      <a:endParaRPr lang="en-US" sz="1600" u="none" strike="noStrike" kern="1200" dirty="0" smtClean="0">
                        <a:solidFill>
                          <a:schemeClr val="tx1"/>
                        </a:solidFill>
                        <a:effectLst/>
                        <a:latin typeface="+mn-lt"/>
                        <a:ea typeface="+mn-ea"/>
                        <a:cs typeface="+mn-cs"/>
                      </a:endParaRPr>
                    </a:p>
                  </a:txBody>
                  <a:tcPr marL="9525" marR="9525" marT="9525" marB="0" anchor="b">
                    <a:lnR w="3175" cap="flat" cmpd="sng" algn="ctr">
                      <a:solidFill>
                        <a:schemeClr val="bg2">
                          <a:lumMod val="50000"/>
                        </a:schemeClr>
                      </a:solidFill>
                      <a:prstDash val="solid"/>
                      <a:round/>
                      <a:headEnd type="none" w="med" len="med"/>
                      <a:tailEnd type="none" w="med" len="med"/>
                    </a:lnR>
                  </a:tcPr>
                </a:tc>
              </a:tr>
              <a:tr h="328912">
                <a:tc>
                  <a:txBody>
                    <a:bodyPr/>
                    <a:lstStyle/>
                    <a:p>
                      <a:pPr algn="l" fontAlgn="b"/>
                      <a:r>
                        <a:rPr lang="en-US" sz="1600" u="none" strike="noStrike" dirty="0">
                          <a:effectLst/>
                        </a:rPr>
                        <a:t>Golf </a:t>
                      </a:r>
                      <a:r>
                        <a:rPr lang="en-US" sz="1600" u="none" strike="noStrike" dirty="0" smtClean="0">
                          <a:effectLst/>
                        </a:rPr>
                        <a:t>Renovation</a:t>
                      </a:r>
                      <a:endParaRPr lang="en-US" sz="1600" b="0" i="0" u="none" strike="noStrike" dirty="0">
                        <a:solidFill>
                          <a:srgbClr val="000000"/>
                        </a:solidFill>
                        <a:effectLst/>
                        <a:latin typeface="+mn-lt"/>
                      </a:endParaRPr>
                    </a:p>
                  </a:txBody>
                  <a:tcPr marL="9525" marR="9525" marT="9525" marB="0" anchor="b">
                    <a:lnL w="3175" cap="flat" cmpd="sng" algn="ctr">
                      <a:solidFill>
                        <a:schemeClr val="bg2">
                          <a:lumMod val="50000"/>
                        </a:schemeClr>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algn="r" defTabSz="914400" rtl="0" eaLnBrk="1" fontAlgn="b" latinLnBrk="0" hangingPunct="1"/>
                      <a:r>
                        <a:rPr lang="en-US" sz="1600" u="none" strike="noStrike" kern="1200" dirty="0" smtClean="0">
                          <a:effectLst/>
                        </a:rPr>
                        <a:t>$1M</a:t>
                      </a:r>
                      <a:endParaRPr lang="en-US" sz="1600" u="none" strike="noStrike" kern="1200" dirty="0" smtClean="0">
                        <a:solidFill>
                          <a:schemeClr val="tx1"/>
                        </a:solidFill>
                        <a:effectLst/>
                        <a:latin typeface="+mn-lt"/>
                        <a:ea typeface="+mn-ea"/>
                        <a:cs typeface="+mn-cs"/>
                      </a:endParaRPr>
                    </a:p>
                  </a:txBody>
                  <a:tcPr marL="9525" marR="9525" marT="9525" marB="0" anchor="b">
                    <a:lnR w="3175" cap="flat" cmpd="sng" algn="ctr">
                      <a:solidFill>
                        <a:schemeClr val="bg2">
                          <a:lumMod val="5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501044">
                <a:tc>
                  <a:txBody>
                    <a:bodyPr/>
                    <a:lstStyle/>
                    <a:p>
                      <a:pPr algn="l" fontAlgn="b"/>
                      <a:r>
                        <a:rPr lang="en-US" sz="1600" b="1" u="none" strike="noStrike" dirty="0" smtClean="0">
                          <a:effectLst/>
                        </a:rPr>
                        <a:t>Total</a:t>
                      </a:r>
                      <a:r>
                        <a:rPr lang="en-US" sz="1600" b="1" u="none" strike="noStrike" baseline="0" dirty="0" smtClean="0">
                          <a:effectLst/>
                        </a:rPr>
                        <a:t> </a:t>
                      </a:r>
                    </a:p>
                    <a:p>
                      <a:pPr algn="l" fontAlgn="b"/>
                      <a:r>
                        <a:rPr lang="en-US" sz="1600" b="1" u="none" strike="noStrike" baseline="0" dirty="0" smtClean="0">
                          <a:effectLst/>
                        </a:rPr>
                        <a:t>(excluding 8 </a:t>
                      </a:r>
                      <a:r>
                        <a:rPr lang="en-US" sz="1600" b="1" u="none" strike="noStrike" baseline="0" dirty="0" err="1" smtClean="0">
                          <a:effectLst/>
                        </a:rPr>
                        <a:t>RECenters</a:t>
                      </a:r>
                      <a:r>
                        <a:rPr lang="en-US" sz="1600" b="1" u="none" strike="noStrike" baseline="0" dirty="0" smtClean="0">
                          <a:effectLst/>
                        </a:rPr>
                        <a:t>)</a:t>
                      </a:r>
                      <a:endParaRPr lang="en-US" sz="1600" b="1" i="0" u="none" strike="noStrike" dirty="0">
                        <a:solidFill>
                          <a:srgbClr val="000000"/>
                        </a:solidFill>
                        <a:effectLst/>
                        <a:latin typeface="+mn-lt"/>
                      </a:endParaRPr>
                    </a:p>
                  </a:txBody>
                  <a:tcPr marL="9525" marR="9525" marT="9525" marB="0" anchor="b">
                    <a:lnL w="3175" cap="flat" cmpd="sng" algn="ctr">
                      <a:solidFill>
                        <a:schemeClr val="bg2">
                          <a:lumMod val="50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tc>
                  <a:txBody>
                    <a:bodyPr/>
                    <a:lstStyle/>
                    <a:p>
                      <a:pPr algn="r" fontAlgn="b"/>
                      <a:r>
                        <a:rPr lang="en-US" sz="1600" b="1" u="none" strike="noStrike" dirty="0" smtClean="0">
                          <a:effectLst/>
                        </a:rPr>
                        <a:t>$109M</a:t>
                      </a:r>
                      <a:endParaRPr lang="en-US" sz="1600" b="1" i="0" u="none" strike="noStrike" dirty="0">
                        <a:solidFill>
                          <a:srgbClr val="000000"/>
                        </a:solidFill>
                        <a:effectLst/>
                        <a:latin typeface="+mn-lt"/>
                      </a:endParaRPr>
                    </a:p>
                  </a:txBody>
                  <a:tcPr marL="9525" marR="9525" marT="9525" marB="0" anchor="b">
                    <a:lnR w="3175" cap="flat" cmpd="sng" algn="ctr">
                      <a:solidFill>
                        <a:schemeClr val="bg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tr>
            </a:tbl>
          </a:graphicData>
        </a:graphic>
      </p:graphicFrame>
      <p:graphicFrame>
        <p:nvGraphicFramePr>
          <p:cNvPr id="7" name="Chart 6"/>
          <p:cNvGraphicFramePr>
            <a:graphicFrameLocks/>
          </p:cNvGraphicFramePr>
          <p:nvPr>
            <p:extLst>
              <p:ext uri="{D42A27DB-BD31-4B8C-83A1-F6EECF244321}">
                <p14:modId xmlns:p14="http://schemas.microsoft.com/office/powerpoint/2010/main" xmlns="" val="2598288283"/>
              </p:ext>
            </p:extLst>
          </p:nvPr>
        </p:nvGraphicFramePr>
        <p:xfrm>
          <a:off x="3124200" y="1700213"/>
          <a:ext cx="6172200" cy="3914774"/>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155812" y="1295400"/>
            <a:ext cx="5669501" cy="369332"/>
          </a:xfrm>
          <a:prstGeom prst="rect">
            <a:avLst/>
          </a:prstGeom>
        </p:spPr>
        <p:txBody>
          <a:bodyPr wrap="none">
            <a:spAutoFit/>
          </a:bodyPr>
          <a:lstStyle/>
          <a:p>
            <a:r>
              <a:rPr lang="en-US" dirty="0">
                <a:solidFill>
                  <a:prstClr val="black"/>
                </a:solidFill>
              </a:rPr>
              <a:t>Facilities Beyond/At Life Expectancy Costs  </a:t>
            </a:r>
            <a:r>
              <a:rPr lang="en-US">
                <a:solidFill>
                  <a:prstClr val="black"/>
                </a:solidFill>
              </a:rPr>
              <a:t>through FY 2020</a:t>
            </a:r>
            <a:endParaRPr lang="en-US" dirty="0">
              <a:solidFill>
                <a:prstClr val="black"/>
              </a:solidFill>
            </a:endParaRPr>
          </a:p>
        </p:txBody>
      </p:sp>
    </p:spTree>
    <p:extLst>
      <p:ext uri="{BB962C8B-B14F-4D97-AF65-F5344CB8AC3E}">
        <p14:creationId xmlns:p14="http://schemas.microsoft.com/office/powerpoint/2010/main" xmlns="" val="2995006159"/>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324896-C0CE-4DFD-8BDA-EE98780FA8A1}" type="slidenum">
              <a:rPr lang="en-US" smtClean="0">
                <a:solidFill>
                  <a:prstClr val="white"/>
                </a:solidFill>
              </a:rPr>
              <a:pPr/>
              <a:t>9</a:t>
            </a:fld>
            <a:endParaRPr lang="en-US" dirty="0">
              <a:solidFill>
                <a:prstClr val="white"/>
              </a:solidFill>
            </a:endParaRPr>
          </a:p>
        </p:txBody>
      </p:sp>
      <p:sp>
        <p:nvSpPr>
          <p:cNvPr id="3" name="Text Placeholder 2"/>
          <p:cNvSpPr>
            <a:spLocks noGrp="1"/>
          </p:cNvSpPr>
          <p:nvPr>
            <p:ph type="body" sz="quarter" idx="15"/>
          </p:nvPr>
        </p:nvSpPr>
        <p:spPr/>
        <p:txBody>
          <a:bodyPr/>
          <a:lstStyle/>
          <a:p>
            <a:r>
              <a:rPr lang="en-US" dirty="0" smtClean="0"/>
              <a:t>Sully District Parks and facilities </a:t>
            </a:r>
            <a:endParaRPr lang="en-US"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6784" y="1066799"/>
            <a:ext cx="4469852" cy="56229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aphicFrame>
        <p:nvGraphicFramePr>
          <p:cNvPr id="8" name="Diagram 7"/>
          <p:cNvGraphicFramePr/>
          <p:nvPr>
            <p:extLst>
              <p:ext uri="{D42A27DB-BD31-4B8C-83A1-F6EECF244321}">
                <p14:modId xmlns:p14="http://schemas.microsoft.com/office/powerpoint/2010/main" xmlns="" val="2528924410"/>
              </p:ext>
            </p:extLst>
          </p:nvPr>
        </p:nvGraphicFramePr>
        <p:xfrm>
          <a:off x="4730750" y="1063962"/>
          <a:ext cx="4267200" cy="52107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419671971"/>
      </p:ext>
    </p:extLst>
  </p:cSld>
  <p:clrMapOvr>
    <a:masterClrMapping/>
  </p:clrMapOvr>
  <p:transition spd="slow">
    <p:wipe dir="r"/>
  </p:transition>
</p:sld>
</file>

<file path=ppt/theme/_rels/them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1_Office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TotalTime>
  <Words>2474</Words>
  <Application>Microsoft Office PowerPoint</Application>
  <PresentationFormat>On-screen Show (4:3)</PresentationFormat>
  <Paragraphs>448</Paragraphs>
  <Slides>47</Slides>
  <Notes>11</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47</vt:i4>
      </vt:variant>
    </vt:vector>
  </HeadingPairs>
  <TitlesOfParts>
    <vt:vector size="51" baseType="lpstr">
      <vt:lpstr>1_Office Theme</vt:lpstr>
      <vt:lpstr>Office Theme</vt:lpstr>
      <vt:lpstr>1_Civic</vt:lpstr>
      <vt:lpstr>Acrobat Document</vt:lpstr>
      <vt:lpstr>Slide 1</vt:lpstr>
      <vt:lpstr>  PARKS BY THE NUMBERS</vt:lpstr>
      <vt:lpstr>  PARKS BY THE NUMBERS</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Stewardship Education Center</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vector>
  </TitlesOfParts>
  <Company>Fairfax County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PARKS BY THE NUMBERS</dc:title>
  <dc:creator>Stallman, Sandra</dc:creator>
  <cp:lastModifiedBy>Jeff Parnes</cp:lastModifiedBy>
  <cp:revision>36</cp:revision>
  <cp:lastPrinted>2015-02-25T18:21:56Z</cp:lastPrinted>
  <dcterms:created xsi:type="dcterms:W3CDTF">2015-02-24T22:28:01Z</dcterms:created>
  <dcterms:modified xsi:type="dcterms:W3CDTF">2015-03-01T05:47:12Z</dcterms:modified>
</cp:coreProperties>
</file>