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24"/>
  </p:notesMasterIdLst>
  <p:sldIdLst>
    <p:sldId id="256" r:id="rId2"/>
    <p:sldId id="317" r:id="rId3"/>
    <p:sldId id="326" r:id="rId4"/>
    <p:sldId id="318" r:id="rId5"/>
    <p:sldId id="286" r:id="rId6"/>
    <p:sldId id="303" r:id="rId7"/>
    <p:sldId id="300" r:id="rId8"/>
    <p:sldId id="299" r:id="rId9"/>
    <p:sldId id="264" r:id="rId10"/>
    <p:sldId id="323" r:id="rId11"/>
    <p:sldId id="265" r:id="rId12"/>
    <p:sldId id="324" r:id="rId13"/>
    <p:sldId id="266" r:id="rId14"/>
    <p:sldId id="322" r:id="rId15"/>
    <p:sldId id="267" r:id="rId16"/>
    <p:sldId id="321" r:id="rId17"/>
    <p:sldId id="268" r:id="rId18"/>
    <p:sldId id="325" r:id="rId19"/>
    <p:sldId id="316" r:id="rId20"/>
    <p:sldId id="320" r:id="rId21"/>
    <p:sldId id="273" r:id="rId22"/>
    <p:sldId id="319" r:id="rId2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CDEC"/>
    <a:srgbClr val="005392"/>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130" autoAdjust="0"/>
  </p:normalViewPr>
  <p:slideViewPr>
    <p:cSldViewPr>
      <p:cViewPr>
        <p:scale>
          <a:sx n="93" d="100"/>
          <a:sy n="93" d="100"/>
        </p:scale>
        <p:origin x="-2154" y="-15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B395F2-DCFF-43F2-949F-EDC742112C93}" type="doc">
      <dgm:prSet loTypeId="urn:microsoft.com/office/officeart/2005/8/layout/vList6" loCatId="process" qsTypeId="urn:microsoft.com/office/officeart/2005/8/quickstyle/3d9" qsCatId="3D" csTypeId="urn:microsoft.com/office/officeart/2005/8/colors/colorful2" csCatId="colorful" phldr="1"/>
      <dgm:spPr>
        <a:scene3d>
          <a:camera prst="perspectiveRelaxed">
            <a:rot lat="21594000" lon="0" rev="0"/>
          </a:camera>
          <a:lightRig rig="soft" dir="t"/>
          <a:backdrop>
            <a:anchor x="0" y="0" z="-210000"/>
            <a:norm dx="0" dy="0" dz="914400"/>
            <a:up dx="0" dy="914400" dz="0"/>
          </a:backdrop>
        </a:scene3d>
      </dgm:spPr>
      <dgm:t>
        <a:bodyPr/>
        <a:lstStyle/>
        <a:p>
          <a:endParaRPr lang="en-US"/>
        </a:p>
      </dgm:t>
    </dgm:pt>
    <dgm:pt modelId="{F4951456-0DD7-4B3D-AF0E-58CFBAA24D85}">
      <dgm:prSet phldrT="[Text]"/>
      <dgm:spPr/>
      <dgm:t>
        <a:bodyPr/>
        <a:lstStyle/>
        <a:p>
          <a:r>
            <a:rPr lang="en-US" b="1" dirty="0" smtClean="0"/>
            <a:t>January - April</a:t>
          </a:r>
        </a:p>
        <a:p>
          <a:r>
            <a:rPr lang="en-US" b="0" dirty="0" smtClean="0"/>
            <a:t>2014</a:t>
          </a:r>
          <a:endParaRPr lang="en-US" b="0" dirty="0"/>
        </a:p>
      </dgm:t>
    </dgm:pt>
    <dgm:pt modelId="{EF353289-089E-4861-BB77-F7954EAEEAF9}" type="parTrans" cxnId="{B4208A5F-3E22-4691-83F4-3303E1082177}">
      <dgm:prSet/>
      <dgm:spPr/>
      <dgm:t>
        <a:bodyPr/>
        <a:lstStyle/>
        <a:p>
          <a:endParaRPr lang="en-US"/>
        </a:p>
      </dgm:t>
    </dgm:pt>
    <dgm:pt modelId="{4B083B5F-091F-4510-9266-89E46D61599D}" type="sibTrans" cxnId="{B4208A5F-3E22-4691-83F4-3303E1082177}">
      <dgm:prSet/>
      <dgm:spPr/>
      <dgm:t>
        <a:bodyPr/>
        <a:lstStyle/>
        <a:p>
          <a:endParaRPr lang="en-US"/>
        </a:p>
      </dgm:t>
    </dgm:pt>
    <dgm:pt modelId="{EADB344E-F1D1-4ACD-9F1F-DF3F12D506A5}">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dirty="0" smtClean="0"/>
            <a:t>Public Outreach</a:t>
          </a:r>
        </a:p>
      </dgm:t>
    </dgm:pt>
    <dgm:pt modelId="{46624B73-E082-41F2-B8CC-33C4B28D9043}" type="parTrans" cxnId="{EE4C7419-B48E-4263-B2BD-3238ECBA24F3}">
      <dgm:prSet/>
      <dgm:spPr/>
      <dgm:t>
        <a:bodyPr/>
        <a:lstStyle/>
        <a:p>
          <a:endParaRPr lang="en-US"/>
        </a:p>
      </dgm:t>
    </dgm:pt>
    <dgm:pt modelId="{95274612-BA29-4725-8BFD-5974BA34BBA3}" type="sibTrans" cxnId="{EE4C7419-B48E-4263-B2BD-3238ECBA24F3}">
      <dgm:prSet/>
      <dgm:spPr/>
      <dgm:t>
        <a:bodyPr/>
        <a:lstStyle/>
        <a:p>
          <a:endParaRPr lang="en-US"/>
        </a:p>
      </dgm:t>
    </dgm:pt>
    <dgm:pt modelId="{20140783-26F2-4129-A99E-CDD24801F300}">
      <dgm:prSet phldrT="[Text]"/>
      <dgm:spPr/>
      <dgm:t>
        <a:bodyPr/>
        <a:lstStyle/>
        <a:p>
          <a:r>
            <a:rPr lang="en-US" b="1" dirty="0" smtClean="0"/>
            <a:t>April </a:t>
          </a:r>
          <a:r>
            <a:rPr lang="en-US" dirty="0" smtClean="0"/>
            <a:t/>
          </a:r>
          <a:br>
            <a:rPr lang="en-US" dirty="0" smtClean="0"/>
          </a:br>
          <a:r>
            <a:rPr lang="en-US" dirty="0" smtClean="0"/>
            <a:t>2104</a:t>
          </a:r>
          <a:endParaRPr lang="en-US" dirty="0"/>
        </a:p>
      </dgm:t>
    </dgm:pt>
    <dgm:pt modelId="{AE1EE1E6-E201-4819-AE1B-C4A0C4644F4A}" type="parTrans" cxnId="{BDAF2AAE-1FAA-40FB-86D7-53F58CA8F6B9}">
      <dgm:prSet/>
      <dgm:spPr/>
      <dgm:t>
        <a:bodyPr/>
        <a:lstStyle/>
        <a:p>
          <a:endParaRPr lang="en-US"/>
        </a:p>
      </dgm:t>
    </dgm:pt>
    <dgm:pt modelId="{4D70429C-A19D-467A-9ED6-EAAD7CB203F6}" type="sibTrans" cxnId="{BDAF2AAE-1FAA-40FB-86D7-53F58CA8F6B9}">
      <dgm:prSet/>
      <dgm:spPr/>
      <dgm:t>
        <a:bodyPr/>
        <a:lstStyle/>
        <a:p>
          <a:endParaRPr lang="en-US"/>
        </a:p>
      </dgm:t>
    </dgm:pt>
    <dgm:pt modelId="{CF37F80D-C8D6-4FCB-8809-AFE71FBF97DF}">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dirty="0" smtClean="0"/>
            <a:t>Public Information and Input</a:t>
          </a:r>
          <a:endParaRPr lang="en-US" sz="1400" dirty="0"/>
        </a:p>
      </dgm:t>
    </dgm:pt>
    <dgm:pt modelId="{71549019-ADF9-4EB5-BEA7-28740E495665}" type="parTrans" cxnId="{C547A0ED-122C-4B5B-9782-EAE77C8C207E}">
      <dgm:prSet/>
      <dgm:spPr/>
      <dgm:t>
        <a:bodyPr/>
        <a:lstStyle/>
        <a:p>
          <a:endParaRPr lang="en-US"/>
        </a:p>
      </dgm:t>
    </dgm:pt>
    <dgm:pt modelId="{39A85778-E2CF-4DC4-B4F2-E69739FAFB05}" type="sibTrans" cxnId="{C547A0ED-122C-4B5B-9782-EAE77C8C207E}">
      <dgm:prSet/>
      <dgm:spPr/>
      <dgm:t>
        <a:bodyPr/>
        <a:lstStyle/>
        <a:p>
          <a:endParaRPr lang="en-US"/>
        </a:p>
      </dgm:t>
    </dgm:pt>
    <dgm:pt modelId="{CB0A59CA-60C1-4B0C-8B5F-1544F22C100A}">
      <dgm:prSet phldrT="[Text]"/>
      <dgm:spPr/>
      <dgm:t>
        <a:bodyPr/>
        <a:lstStyle/>
        <a:p>
          <a:r>
            <a:rPr lang="en-US" b="1" dirty="0" smtClean="0"/>
            <a:t>April - June </a:t>
          </a:r>
          <a:r>
            <a:rPr lang="en-US" dirty="0" smtClean="0"/>
            <a:t/>
          </a:r>
          <a:br>
            <a:rPr lang="en-US" dirty="0" smtClean="0"/>
          </a:br>
          <a:r>
            <a:rPr lang="en-US" dirty="0" smtClean="0"/>
            <a:t>2014</a:t>
          </a:r>
          <a:endParaRPr lang="en-US" dirty="0"/>
        </a:p>
      </dgm:t>
    </dgm:pt>
    <dgm:pt modelId="{BE31A56C-202D-4A0A-89E3-A842569E904E}" type="parTrans" cxnId="{0706EDA6-A646-4313-95AD-640765B815BE}">
      <dgm:prSet/>
      <dgm:spPr/>
      <dgm:t>
        <a:bodyPr/>
        <a:lstStyle/>
        <a:p>
          <a:endParaRPr lang="en-US"/>
        </a:p>
      </dgm:t>
    </dgm:pt>
    <dgm:pt modelId="{7BE93445-8835-484C-BD6A-5F83839BDBED}" type="sibTrans" cxnId="{0706EDA6-A646-4313-95AD-640765B815BE}">
      <dgm:prSet/>
      <dgm:spPr/>
      <dgm:t>
        <a:bodyPr/>
        <a:lstStyle/>
        <a:p>
          <a:endParaRPr lang="en-US"/>
        </a:p>
      </dgm:t>
    </dgm:pt>
    <dgm:pt modelId="{2D16274B-8A88-48F1-A9D1-875DA850BFB3}">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500" dirty="0" smtClean="0"/>
            <a:t>Revisions/develop draft plan for Sappington</a:t>
          </a:r>
          <a:endParaRPr lang="en-US" sz="1500" dirty="0"/>
        </a:p>
      </dgm:t>
    </dgm:pt>
    <dgm:pt modelId="{CCB96B4D-A565-42CC-9E6A-B66318A08048}" type="parTrans" cxnId="{21BC122B-3FBF-4716-B74F-77C5A0B0E59D}">
      <dgm:prSet/>
      <dgm:spPr/>
      <dgm:t>
        <a:bodyPr/>
        <a:lstStyle/>
        <a:p>
          <a:endParaRPr lang="en-US"/>
        </a:p>
      </dgm:t>
    </dgm:pt>
    <dgm:pt modelId="{DF3F4F71-9552-4957-A06C-C59D13FFF293}" type="sibTrans" cxnId="{21BC122B-3FBF-4716-B74F-77C5A0B0E59D}">
      <dgm:prSet/>
      <dgm:spPr/>
      <dgm:t>
        <a:bodyPr/>
        <a:lstStyle/>
        <a:p>
          <a:endParaRPr lang="en-US"/>
        </a:p>
      </dgm:t>
    </dgm:pt>
    <dgm:pt modelId="{737DA201-2447-4F31-A279-893585FB559B}">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dirty="0" smtClean="0"/>
            <a:t>4 draft plans</a:t>
          </a:r>
        </a:p>
      </dgm:t>
    </dgm:pt>
    <dgm:pt modelId="{04296343-E2D7-4AA2-BFC0-B8AA146E37EC}" type="parTrans" cxnId="{CD4E7F05-BF55-4708-97A6-1CF698750B2D}">
      <dgm:prSet/>
      <dgm:spPr/>
      <dgm:t>
        <a:bodyPr/>
        <a:lstStyle/>
        <a:p>
          <a:endParaRPr lang="en-US"/>
        </a:p>
      </dgm:t>
    </dgm:pt>
    <dgm:pt modelId="{0F91AAC0-24B4-42AD-929D-409492596DBC}" type="sibTrans" cxnId="{CD4E7F05-BF55-4708-97A6-1CF698750B2D}">
      <dgm:prSet/>
      <dgm:spPr/>
      <dgm:t>
        <a:bodyPr/>
        <a:lstStyle/>
        <a:p>
          <a:endParaRPr lang="en-US"/>
        </a:p>
      </dgm:t>
    </dgm:pt>
    <dgm:pt modelId="{EAD5020F-D586-49D3-9FE6-690B227D8CAD}">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October</a:t>
          </a:r>
          <a:br>
            <a:rPr lang="en-US" dirty="0" smtClean="0"/>
          </a:br>
          <a:r>
            <a:rPr lang="en-US" dirty="0" smtClean="0"/>
            <a:t>2014</a:t>
          </a:r>
          <a:endParaRPr lang="en-US" dirty="0"/>
        </a:p>
      </dgm:t>
    </dgm:pt>
    <dgm:pt modelId="{D053E817-491F-4962-8AB0-2A3AD77E261C}" type="parTrans" cxnId="{DEB6B660-E551-4CE9-9118-6F8673E7703E}">
      <dgm:prSet/>
      <dgm:spPr/>
      <dgm:t>
        <a:bodyPr/>
        <a:lstStyle/>
        <a:p>
          <a:endParaRPr lang="en-US"/>
        </a:p>
      </dgm:t>
    </dgm:pt>
    <dgm:pt modelId="{D9D1562A-591B-4DB6-9BB8-01CADB3FCE4B}" type="sibTrans" cxnId="{DEB6B660-E551-4CE9-9118-6F8673E7703E}">
      <dgm:prSet/>
      <dgm:spPr/>
      <dgm:t>
        <a:bodyPr/>
        <a:lstStyle/>
        <a:p>
          <a:endParaRPr lang="en-US"/>
        </a:p>
      </dgm:t>
    </dgm:pt>
    <dgm:pt modelId="{4A1ABF6F-9BF9-4100-96C5-BC96509D576E}">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October/November</a:t>
          </a:r>
          <a:br>
            <a:rPr lang="en-US" dirty="0" smtClean="0"/>
          </a:br>
          <a:r>
            <a:rPr lang="en-US" dirty="0" smtClean="0"/>
            <a:t>2014</a:t>
          </a:r>
          <a:endParaRPr lang="en-US" dirty="0"/>
        </a:p>
      </dgm:t>
    </dgm:pt>
    <dgm:pt modelId="{92B4468B-E60C-4F42-B538-22A83ADD25B1}" type="parTrans" cxnId="{D88D7041-199E-4779-9942-F18E2CAED2EF}">
      <dgm:prSet/>
      <dgm:spPr/>
      <dgm:t>
        <a:bodyPr/>
        <a:lstStyle/>
        <a:p>
          <a:endParaRPr lang="en-US"/>
        </a:p>
      </dgm:t>
    </dgm:pt>
    <dgm:pt modelId="{16330BD2-6BC6-4741-9E5F-A458D0A5A0B1}" type="sibTrans" cxnId="{D88D7041-199E-4779-9942-F18E2CAED2EF}">
      <dgm:prSet/>
      <dgm:spPr/>
      <dgm:t>
        <a:bodyPr/>
        <a:lstStyle/>
        <a:p>
          <a:endParaRPr lang="en-US"/>
        </a:p>
      </dgm:t>
    </dgm:pt>
    <dgm:pt modelId="{86D41D7E-8F05-42B5-96FF-BBEC2E60B0F0}">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Winter</a:t>
          </a:r>
          <a:br>
            <a:rPr lang="en-US" dirty="0" smtClean="0"/>
          </a:br>
          <a:r>
            <a:rPr lang="en-US" dirty="0" smtClean="0"/>
            <a:t>2015</a:t>
          </a:r>
          <a:endParaRPr lang="en-US" dirty="0"/>
        </a:p>
      </dgm:t>
    </dgm:pt>
    <dgm:pt modelId="{4A13802B-8C8D-426F-8DA9-E23A77A966A4}" type="parTrans" cxnId="{009F7952-D313-4EE4-A5BD-D5223766D6A4}">
      <dgm:prSet/>
      <dgm:spPr/>
      <dgm:t>
        <a:bodyPr/>
        <a:lstStyle/>
        <a:p>
          <a:endParaRPr lang="en-US"/>
        </a:p>
      </dgm:t>
    </dgm:pt>
    <dgm:pt modelId="{714DB08F-3576-4F42-8E21-A7E61A3E2A72}" type="sibTrans" cxnId="{009F7952-D313-4EE4-A5BD-D5223766D6A4}">
      <dgm:prSet/>
      <dgm:spPr/>
      <dgm:t>
        <a:bodyPr/>
        <a:lstStyle/>
        <a:p>
          <a:endParaRPr lang="en-US"/>
        </a:p>
      </dgm:t>
    </dgm:pt>
    <dgm:pt modelId="{FB0421AC-BAD4-44EE-BDC1-A81580EB6FE9}">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Present draft Sappington plan and</a:t>
          </a:r>
          <a:endParaRPr lang="en-US" dirty="0"/>
        </a:p>
      </dgm:t>
    </dgm:pt>
    <dgm:pt modelId="{E2D06F2C-D1A9-4D55-9F3D-620FECDD0340}" type="parTrans" cxnId="{DEB68A6A-11AF-423B-9AB0-79AB00E9CD18}">
      <dgm:prSet/>
      <dgm:spPr/>
      <dgm:t>
        <a:bodyPr/>
        <a:lstStyle/>
        <a:p>
          <a:endParaRPr lang="en-US"/>
        </a:p>
      </dgm:t>
    </dgm:pt>
    <dgm:pt modelId="{97C2C170-84EB-4859-8BF0-DEB1EB9A7C53}" type="sibTrans" cxnId="{DEB68A6A-11AF-423B-9AB0-79AB00E9CD18}">
      <dgm:prSet/>
      <dgm:spPr/>
      <dgm:t>
        <a:bodyPr/>
        <a:lstStyle/>
        <a:p>
          <a:endParaRPr lang="en-US"/>
        </a:p>
      </dgm:t>
    </dgm:pt>
    <dgm:pt modelId="{4BB76781-3FDA-4CF4-845F-58776B80E6B1}">
      <dgm:prSet phldrT="[Text]"/>
      <dgm:spPr>
        <a:ln w="25400">
          <a:solidFill>
            <a:schemeClr val="accent5">
              <a:lumMod val="75000"/>
            </a:schemeClr>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60-day Public comment period</a:t>
          </a:r>
          <a:endParaRPr lang="en-US" dirty="0"/>
        </a:p>
      </dgm:t>
    </dgm:pt>
    <dgm:pt modelId="{5D1BA958-E612-4B26-8008-A1E7205876BE}" type="parTrans" cxnId="{A24F1A85-2B7D-419E-A136-2C4692F1BA6A}">
      <dgm:prSet/>
      <dgm:spPr/>
      <dgm:t>
        <a:bodyPr/>
        <a:lstStyle/>
        <a:p>
          <a:endParaRPr lang="en-US"/>
        </a:p>
      </dgm:t>
    </dgm:pt>
    <dgm:pt modelId="{5DD045E6-2D52-4859-9BA5-E9EB0D1975A6}" type="sibTrans" cxnId="{A24F1A85-2B7D-419E-A136-2C4692F1BA6A}">
      <dgm:prSet/>
      <dgm:spPr/>
      <dgm:t>
        <a:bodyPr/>
        <a:lstStyle/>
        <a:p>
          <a:endParaRPr lang="en-US"/>
        </a:p>
      </dgm:t>
    </dgm:pt>
    <dgm:pt modelId="{C2944A5C-71D6-4317-86EF-94EB7494228C}">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PA Board action on all properties</a:t>
          </a:r>
          <a:endParaRPr lang="en-US" dirty="0"/>
        </a:p>
      </dgm:t>
    </dgm:pt>
    <dgm:pt modelId="{2A833718-1AED-4976-8A20-AA7B1A2BF3CA}" type="parTrans" cxnId="{C288F15F-884A-404D-B1EA-C43AC6ACE0EA}">
      <dgm:prSet/>
      <dgm:spPr/>
      <dgm:t>
        <a:bodyPr/>
        <a:lstStyle/>
        <a:p>
          <a:endParaRPr lang="en-US"/>
        </a:p>
      </dgm:t>
    </dgm:pt>
    <dgm:pt modelId="{2C83839F-C16F-40E9-92DF-47F01C8030DD}" type="sibTrans" cxnId="{C288F15F-884A-404D-B1EA-C43AC6ACE0EA}">
      <dgm:prSet/>
      <dgm:spPr/>
      <dgm:t>
        <a:bodyPr/>
        <a:lstStyle/>
        <a:p>
          <a:endParaRPr lang="en-US"/>
        </a:p>
      </dgm:t>
    </dgm:pt>
    <dgm:pt modelId="{9D3A0D76-57F0-407E-8FCD-E78630351323}">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dirty="0" smtClean="0"/>
            <a:t> Present existing conditions for Sappington</a:t>
          </a:r>
        </a:p>
      </dgm:t>
    </dgm:pt>
    <dgm:pt modelId="{0BC1B806-C1DC-4AF6-AE07-E35A033E51FF}" type="parTrans" cxnId="{0FF438E3-E250-4DE1-BA52-ADD4E2E9A9EC}">
      <dgm:prSet/>
      <dgm:spPr/>
      <dgm:t>
        <a:bodyPr/>
        <a:lstStyle/>
        <a:p>
          <a:endParaRPr lang="en-US"/>
        </a:p>
      </dgm:t>
    </dgm:pt>
    <dgm:pt modelId="{6392CEC6-BEDF-473B-A249-ED3186A65303}" type="sibTrans" cxnId="{0FF438E3-E250-4DE1-BA52-ADD4E2E9A9EC}">
      <dgm:prSet/>
      <dgm:spPr/>
      <dgm:t>
        <a:bodyPr/>
        <a:lstStyle/>
        <a:p>
          <a:endParaRPr lang="en-US"/>
        </a:p>
      </dgm:t>
    </dgm:pt>
    <dgm:pt modelId="{117ED159-BC14-479C-AF9C-44E632A9AE42}">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500" dirty="0" smtClean="0"/>
            <a:t>60-day public comment for 4 draft plans</a:t>
          </a:r>
          <a:endParaRPr lang="en-US" sz="1500" dirty="0"/>
        </a:p>
      </dgm:t>
    </dgm:pt>
    <dgm:pt modelId="{596F86B5-A6FC-4F59-81FF-0E14C33CDD1B}" type="parTrans" cxnId="{C91B2588-8C67-4C8D-8196-F5EC3C1E033B}">
      <dgm:prSet/>
      <dgm:spPr/>
      <dgm:t>
        <a:bodyPr/>
        <a:lstStyle/>
        <a:p>
          <a:endParaRPr lang="en-US"/>
        </a:p>
      </dgm:t>
    </dgm:pt>
    <dgm:pt modelId="{9C7567AD-DB17-4182-96D5-3C3745375B17}" type="sibTrans" cxnId="{C91B2588-8C67-4C8D-8196-F5EC3C1E033B}">
      <dgm:prSet/>
      <dgm:spPr/>
      <dgm:t>
        <a:bodyPr/>
        <a:lstStyle/>
        <a:p>
          <a:endParaRPr lang="en-US"/>
        </a:p>
      </dgm:t>
    </dgm:pt>
    <dgm:pt modelId="{7DECF65A-57EE-4504-9661-EB9D0F5506DF}">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Final plans for Core Properties</a:t>
          </a:r>
          <a:endParaRPr lang="en-US" dirty="0"/>
        </a:p>
      </dgm:t>
    </dgm:pt>
    <dgm:pt modelId="{7B8D94E3-D0B5-40F6-8B38-404D42983CFE}" type="parTrans" cxnId="{3E5930C2-CC1C-4520-8F48-D019A92FD542}">
      <dgm:prSet/>
      <dgm:spPr/>
      <dgm:t>
        <a:bodyPr/>
        <a:lstStyle/>
        <a:p>
          <a:endParaRPr lang="en-US"/>
        </a:p>
      </dgm:t>
    </dgm:pt>
    <dgm:pt modelId="{C5373374-9FF4-47A5-B381-8890232B08F9}" type="sibTrans" cxnId="{3E5930C2-CC1C-4520-8F48-D019A92FD542}">
      <dgm:prSet/>
      <dgm:spPr/>
      <dgm:t>
        <a:bodyPr/>
        <a:lstStyle/>
        <a:p>
          <a:endParaRPr lang="en-US"/>
        </a:p>
      </dgm:t>
    </dgm:pt>
    <dgm:pt modelId="{E5D9ECC6-C973-47E8-8B0E-0C3949887580}" type="pres">
      <dgm:prSet presAssocID="{BFB395F2-DCFF-43F2-949F-EDC742112C93}" presName="Name0" presStyleCnt="0">
        <dgm:presLayoutVars>
          <dgm:dir/>
          <dgm:animLvl val="lvl"/>
          <dgm:resizeHandles/>
        </dgm:presLayoutVars>
      </dgm:prSet>
      <dgm:spPr/>
      <dgm:t>
        <a:bodyPr/>
        <a:lstStyle/>
        <a:p>
          <a:endParaRPr lang="en-US"/>
        </a:p>
      </dgm:t>
    </dgm:pt>
    <dgm:pt modelId="{078DCDB9-E570-4630-8E8B-285B0E0AE79C}" type="pres">
      <dgm:prSet presAssocID="{F4951456-0DD7-4B3D-AF0E-58CFBAA24D85}" presName="linNode" presStyleCnt="0"/>
      <dgm:spPr/>
    </dgm:pt>
    <dgm:pt modelId="{5953B08C-00FC-4323-B340-3F94217C858A}" type="pres">
      <dgm:prSet presAssocID="{F4951456-0DD7-4B3D-AF0E-58CFBAA24D85}" presName="parentShp" presStyleLbl="node1" presStyleIdx="0" presStyleCnt="6">
        <dgm:presLayoutVars>
          <dgm:bulletEnabled val="1"/>
        </dgm:presLayoutVars>
      </dgm:prSet>
      <dgm:spPr/>
      <dgm:t>
        <a:bodyPr/>
        <a:lstStyle/>
        <a:p>
          <a:endParaRPr lang="en-US"/>
        </a:p>
      </dgm:t>
    </dgm:pt>
    <dgm:pt modelId="{FB76EE49-61C7-4913-BE11-44A082A2936F}" type="pres">
      <dgm:prSet presAssocID="{F4951456-0DD7-4B3D-AF0E-58CFBAA24D85}" presName="childShp" presStyleLbl="bgAccFollowNode1" presStyleIdx="0" presStyleCnt="6">
        <dgm:presLayoutVars>
          <dgm:bulletEnabled val="1"/>
        </dgm:presLayoutVars>
      </dgm:prSet>
      <dgm:spPr/>
      <dgm:t>
        <a:bodyPr/>
        <a:lstStyle/>
        <a:p>
          <a:endParaRPr lang="en-US"/>
        </a:p>
      </dgm:t>
    </dgm:pt>
    <dgm:pt modelId="{CBAEAE18-BD40-4811-9788-3DD36CDAADF4}" type="pres">
      <dgm:prSet presAssocID="{4B083B5F-091F-4510-9266-89E46D61599D}" presName="spacing" presStyleCnt="0"/>
      <dgm:spPr/>
    </dgm:pt>
    <dgm:pt modelId="{FC1D4448-112A-476F-94DE-A3713092227B}" type="pres">
      <dgm:prSet presAssocID="{20140783-26F2-4129-A99E-CDD24801F300}" presName="linNode" presStyleCnt="0"/>
      <dgm:spPr/>
    </dgm:pt>
    <dgm:pt modelId="{E1F9A0BB-B5A0-43B2-9708-D3B629A794A5}" type="pres">
      <dgm:prSet presAssocID="{20140783-26F2-4129-A99E-CDD24801F300}" presName="parentShp" presStyleLbl="node1" presStyleIdx="1" presStyleCnt="6" custScaleY="140555">
        <dgm:presLayoutVars>
          <dgm:bulletEnabled val="1"/>
        </dgm:presLayoutVars>
      </dgm:prSet>
      <dgm:spPr/>
      <dgm:t>
        <a:bodyPr/>
        <a:lstStyle/>
        <a:p>
          <a:endParaRPr lang="en-US"/>
        </a:p>
      </dgm:t>
    </dgm:pt>
    <dgm:pt modelId="{58A01297-1097-40BC-B34A-EA65A9E90140}" type="pres">
      <dgm:prSet presAssocID="{20140783-26F2-4129-A99E-CDD24801F300}" presName="childShp" presStyleLbl="bgAccFollowNode1" presStyleIdx="1" presStyleCnt="6" custScaleY="147837">
        <dgm:presLayoutVars>
          <dgm:bulletEnabled val="1"/>
        </dgm:presLayoutVars>
      </dgm:prSet>
      <dgm:spPr/>
      <dgm:t>
        <a:bodyPr/>
        <a:lstStyle/>
        <a:p>
          <a:endParaRPr lang="en-US"/>
        </a:p>
      </dgm:t>
    </dgm:pt>
    <dgm:pt modelId="{C4D89ABF-1015-4E9D-AE3D-EB00A8CF10AA}" type="pres">
      <dgm:prSet presAssocID="{4D70429C-A19D-467A-9ED6-EAAD7CB203F6}" presName="spacing" presStyleCnt="0"/>
      <dgm:spPr/>
    </dgm:pt>
    <dgm:pt modelId="{9745F554-AD42-40DF-8D9C-8674C94F6955}" type="pres">
      <dgm:prSet presAssocID="{CB0A59CA-60C1-4B0C-8B5F-1544F22C100A}" presName="linNode" presStyleCnt="0"/>
      <dgm:spPr/>
    </dgm:pt>
    <dgm:pt modelId="{8131FF55-C947-4CFC-A5D0-6010D4B3D8C1}" type="pres">
      <dgm:prSet presAssocID="{CB0A59CA-60C1-4B0C-8B5F-1544F22C100A}" presName="parentShp" presStyleLbl="node1" presStyleIdx="2" presStyleCnt="6">
        <dgm:presLayoutVars>
          <dgm:bulletEnabled val="1"/>
        </dgm:presLayoutVars>
      </dgm:prSet>
      <dgm:spPr/>
      <dgm:t>
        <a:bodyPr/>
        <a:lstStyle/>
        <a:p>
          <a:endParaRPr lang="en-US"/>
        </a:p>
      </dgm:t>
    </dgm:pt>
    <dgm:pt modelId="{8093AF6B-93DD-4BF0-B2F2-6AC8E9FD664D}" type="pres">
      <dgm:prSet presAssocID="{CB0A59CA-60C1-4B0C-8B5F-1544F22C100A}" presName="childShp" presStyleLbl="bgAccFollowNode1" presStyleIdx="2" presStyleCnt="6">
        <dgm:presLayoutVars>
          <dgm:bulletEnabled val="1"/>
        </dgm:presLayoutVars>
      </dgm:prSet>
      <dgm:spPr/>
      <dgm:t>
        <a:bodyPr/>
        <a:lstStyle/>
        <a:p>
          <a:endParaRPr lang="en-US"/>
        </a:p>
      </dgm:t>
    </dgm:pt>
    <dgm:pt modelId="{5137C0DE-E068-44B1-AAAB-FE915FCBC9ED}" type="pres">
      <dgm:prSet presAssocID="{7BE93445-8835-484C-BD6A-5F83839BDBED}" presName="spacing" presStyleCnt="0"/>
      <dgm:spPr/>
    </dgm:pt>
    <dgm:pt modelId="{C9B5BC74-AEC3-4C8E-A7C3-E657B9AE607E}" type="pres">
      <dgm:prSet presAssocID="{EAD5020F-D586-49D3-9FE6-690B227D8CAD}" presName="linNode" presStyleCnt="0"/>
      <dgm:spPr/>
    </dgm:pt>
    <dgm:pt modelId="{CF275191-05EF-4C81-9A43-DFA3A2B90792}" type="pres">
      <dgm:prSet presAssocID="{EAD5020F-D586-49D3-9FE6-690B227D8CAD}" presName="parentShp" presStyleLbl="node1" presStyleIdx="3" presStyleCnt="6">
        <dgm:presLayoutVars>
          <dgm:bulletEnabled val="1"/>
        </dgm:presLayoutVars>
      </dgm:prSet>
      <dgm:spPr/>
      <dgm:t>
        <a:bodyPr/>
        <a:lstStyle/>
        <a:p>
          <a:endParaRPr lang="en-US"/>
        </a:p>
      </dgm:t>
    </dgm:pt>
    <dgm:pt modelId="{C43BBDB7-1C12-4A8A-A750-DC2B35B58D8B}" type="pres">
      <dgm:prSet presAssocID="{EAD5020F-D586-49D3-9FE6-690B227D8CAD}" presName="childShp" presStyleLbl="bgAccFollowNode1" presStyleIdx="3" presStyleCnt="6">
        <dgm:presLayoutVars>
          <dgm:bulletEnabled val="1"/>
        </dgm:presLayoutVars>
      </dgm:prSet>
      <dgm:spPr/>
      <dgm:t>
        <a:bodyPr/>
        <a:lstStyle/>
        <a:p>
          <a:endParaRPr lang="en-US"/>
        </a:p>
      </dgm:t>
    </dgm:pt>
    <dgm:pt modelId="{26F2E113-D4E0-49F7-BC23-08B17D7DA987}" type="pres">
      <dgm:prSet presAssocID="{D9D1562A-591B-4DB6-9BB8-01CADB3FCE4B}" presName="spacing" presStyleCnt="0"/>
      <dgm:spPr/>
    </dgm:pt>
    <dgm:pt modelId="{3C3015B7-483D-4571-B206-FDCD22E87195}" type="pres">
      <dgm:prSet presAssocID="{4A1ABF6F-9BF9-4100-96C5-BC96509D576E}" presName="linNode" presStyleCnt="0"/>
      <dgm:spPr/>
    </dgm:pt>
    <dgm:pt modelId="{4A056A1F-77F3-4E05-8D34-D98012025A1B}" type="pres">
      <dgm:prSet presAssocID="{4A1ABF6F-9BF9-4100-96C5-BC96509D576E}" presName="parentShp" presStyleLbl="node1" presStyleIdx="4" presStyleCnt="6">
        <dgm:presLayoutVars>
          <dgm:bulletEnabled val="1"/>
        </dgm:presLayoutVars>
      </dgm:prSet>
      <dgm:spPr/>
      <dgm:t>
        <a:bodyPr/>
        <a:lstStyle/>
        <a:p>
          <a:endParaRPr lang="en-US"/>
        </a:p>
      </dgm:t>
    </dgm:pt>
    <dgm:pt modelId="{2F0B5D94-239C-41D5-BC29-42EE55FEAFE7}" type="pres">
      <dgm:prSet presAssocID="{4A1ABF6F-9BF9-4100-96C5-BC96509D576E}" presName="childShp" presStyleLbl="bgAccFollowNode1" presStyleIdx="4" presStyleCnt="6">
        <dgm:presLayoutVars>
          <dgm:bulletEnabled val="1"/>
        </dgm:presLayoutVars>
      </dgm:prSet>
      <dgm:spPr/>
      <dgm:t>
        <a:bodyPr/>
        <a:lstStyle/>
        <a:p>
          <a:endParaRPr lang="en-US"/>
        </a:p>
      </dgm:t>
    </dgm:pt>
    <dgm:pt modelId="{E4EF0AF7-1664-41F5-A1BB-3C88B7D5ED80}" type="pres">
      <dgm:prSet presAssocID="{16330BD2-6BC6-4741-9E5F-A458D0A5A0B1}" presName="spacing" presStyleCnt="0"/>
      <dgm:spPr/>
    </dgm:pt>
    <dgm:pt modelId="{975BC415-BED0-4979-94EA-66674818F401}" type="pres">
      <dgm:prSet presAssocID="{86D41D7E-8F05-42B5-96FF-BBEC2E60B0F0}" presName="linNode" presStyleCnt="0"/>
      <dgm:spPr/>
    </dgm:pt>
    <dgm:pt modelId="{6A307B05-F89A-44F8-BB40-ED1B14A9696C}" type="pres">
      <dgm:prSet presAssocID="{86D41D7E-8F05-42B5-96FF-BBEC2E60B0F0}" presName="parentShp" presStyleLbl="node1" presStyleIdx="5" presStyleCnt="6">
        <dgm:presLayoutVars>
          <dgm:bulletEnabled val="1"/>
        </dgm:presLayoutVars>
      </dgm:prSet>
      <dgm:spPr/>
      <dgm:t>
        <a:bodyPr/>
        <a:lstStyle/>
        <a:p>
          <a:endParaRPr lang="en-US"/>
        </a:p>
      </dgm:t>
    </dgm:pt>
    <dgm:pt modelId="{421047C5-F37F-476F-97BA-E1BFB313D5AA}" type="pres">
      <dgm:prSet presAssocID="{86D41D7E-8F05-42B5-96FF-BBEC2E60B0F0}" presName="childShp" presStyleLbl="bgAccFollowNode1" presStyleIdx="5" presStyleCnt="6">
        <dgm:presLayoutVars>
          <dgm:bulletEnabled val="1"/>
        </dgm:presLayoutVars>
      </dgm:prSet>
      <dgm:spPr/>
      <dgm:t>
        <a:bodyPr/>
        <a:lstStyle/>
        <a:p>
          <a:endParaRPr lang="en-US"/>
        </a:p>
      </dgm:t>
    </dgm:pt>
  </dgm:ptLst>
  <dgm:cxnLst>
    <dgm:cxn modelId="{8EAC8CD4-7553-4B95-91B6-0F3AF3EE7680}" type="presOf" srcId="{BFB395F2-DCFF-43F2-949F-EDC742112C93}" destId="{E5D9ECC6-C973-47E8-8B0E-0C3949887580}" srcOrd="0" destOrd="0" presId="urn:microsoft.com/office/officeart/2005/8/layout/vList6"/>
    <dgm:cxn modelId="{6CEA7287-2F9E-47CA-B746-2CFE5CA9F7F0}" type="presOf" srcId="{2D16274B-8A88-48F1-A9D1-875DA850BFB3}" destId="{8093AF6B-93DD-4BF0-B2F2-6AC8E9FD664D}" srcOrd="0" destOrd="1" presId="urn:microsoft.com/office/officeart/2005/8/layout/vList6"/>
    <dgm:cxn modelId="{DEB68A6A-11AF-423B-9AB0-79AB00E9CD18}" srcId="{EAD5020F-D586-49D3-9FE6-690B227D8CAD}" destId="{FB0421AC-BAD4-44EE-BDC1-A81580EB6FE9}" srcOrd="0" destOrd="0" parTransId="{E2D06F2C-D1A9-4D55-9F3D-620FECDD0340}" sibTransId="{97C2C170-84EB-4859-8BF0-DEB1EB9A7C53}"/>
    <dgm:cxn modelId="{A29A081F-3AE2-442B-A7F8-C423A93431B8}" type="presOf" srcId="{737DA201-2447-4F31-A279-893585FB559B}" destId="{58A01297-1097-40BC-B34A-EA65A9E90140}" srcOrd="0" destOrd="1" presId="urn:microsoft.com/office/officeart/2005/8/layout/vList6"/>
    <dgm:cxn modelId="{009F7952-D313-4EE4-A5BD-D5223766D6A4}" srcId="{BFB395F2-DCFF-43F2-949F-EDC742112C93}" destId="{86D41D7E-8F05-42B5-96FF-BBEC2E60B0F0}" srcOrd="5" destOrd="0" parTransId="{4A13802B-8C8D-426F-8DA9-E23A77A966A4}" sibTransId="{714DB08F-3576-4F42-8E21-A7E61A3E2A72}"/>
    <dgm:cxn modelId="{D88D7041-199E-4779-9942-F18E2CAED2EF}" srcId="{BFB395F2-DCFF-43F2-949F-EDC742112C93}" destId="{4A1ABF6F-9BF9-4100-96C5-BC96509D576E}" srcOrd="4" destOrd="0" parTransId="{92B4468B-E60C-4F42-B538-22A83ADD25B1}" sibTransId="{16330BD2-6BC6-4741-9E5F-A458D0A5A0B1}"/>
    <dgm:cxn modelId="{C547A0ED-122C-4B5B-9782-EAE77C8C207E}" srcId="{20140783-26F2-4129-A99E-CDD24801F300}" destId="{CF37F80D-C8D6-4FCB-8809-AFE71FBF97DF}" srcOrd="0" destOrd="0" parTransId="{71549019-ADF9-4EB5-BEA7-28740E495665}" sibTransId="{39A85778-E2CF-4DC4-B4F2-E69739FAFB05}"/>
    <dgm:cxn modelId="{7F82C075-33D9-4C7E-8064-BDEFAF721ACD}" type="presOf" srcId="{EAD5020F-D586-49D3-9FE6-690B227D8CAD}" destId="{CF275191-05EF-4C81-9A43-DFA3A2B90792}" srcOrd="0" destOrd="0" presId="urn:microsoft.com/office/officeart/2005/8/layout/vList6"/>
    <dgm:cxn modelId="{3E5930C2-CC1C-4520-8F48-D019A92FD542}" srcId="{EAD5020F-D586-49D3-9FE6-690B227D8CAD}" destId="{7DECF65A-57EE-4504-9661-EB9D0F5506DF}" srcOrd="1" destOrd="0" parTransId="{7B8D94E3-D0B5-40F6-8B38-404D42983CFE}" sibTransId="{C5373374-9FF4-47A5-B381-8890232B08F9}"/>
    <dgm:cxn modelId="{EE4C7419-B48E-4263-B2BD-3238ECBA24F3}" srcId="{F4951456-0DD7-4B3D-AF0E-58CFBAA24D85}" destId="{EADB344E-F1D1-4ACD-9F1F-DF3F12D506A5}" srcOrd="0" destOrd="0" parTransId="{46624B73-E082-41F2-B8CC-33C4B28D9043}" sibTransId="{95274612-BA29-4725-8BFD-5974BA34BBA3}"/>
    <dgm:cxn modelId="{A24F1A85-2B7D-419E-A136-2C4692F1BA6A}" srcId="{4A1ABF6F-9BF9-4100-96C5-BC96509D576E}" destId="{4BB76781-3FDA-4CF4-845F-58776B80E6B1}" srcOrd="0" destOrd="0" parTransId="{5D1BA958-E612-4B26-8008-A1E7205876BE}" sibTransId="{5DD045E6-2D52-4859-9BA5-E9EB0D1975A6}"/>
    <dgm:cxn modelId="{B4208A5F-3E22-4691-83F4-3303E1082177}" srcId="{BFB395F2-DCFF-43F2-949F-EDC742112C93}" destId="{F4951456-0DD7-4B3D-AF0E-58CFBAA24D85}" srcOrd="0" destOrd="0" parTransId="{EF353289-089E-4861-BB77-F7954EAEEAF9}" sibTransId="{4B083B5F-091F-4510-9266-89E46D61599D}"/>
    <dgm:cxn modelId="{678AB038-6E6F-4A15-94DD-927262C774D5}" type="presOf" srcId="{4A1ABF6F-9BF9-4100-96C5-BC96509D576E}" destId="{4A056A1F-77F3-4E05-8D34-D98012025A1B}" srcOrd="0" destOrd="0" presId="urn:microsoft.com/office/officeart/2005/8/layout/vList6"/>
    <dgm:cxn modelId="{30193854-D314-45DA-A194-43F49E39EA23}" type="presOf" srcId="{FB0421AC-BAD4-44EE-BDC1-A81580EB6FE9}" destId="{C43BBDB7-1C12-4A8A-A750-DC2B35B58D8B}" srcOrd="0" destOrd="0" presId="urn:microsoft.com/office/officeart/2005/8/layout/vList6"/>
    <dgm:cxn modelId="{21BC122B-3FBF-4716-B74F-77C5A0B0E59D}" srcId="{CB0A59CA-60C1-4B0C-8B5F-1544F22C100A}" destId="{2D16274B-8A88-48F1-A9D1-875DA850BFB3}" srcOrd="1" destOrd="0" parTransId="{CCB96B4D-A565-42CC-9E6A-B66318A08048}" sibTransId="{DF3F4F71-9552-4957-A06C-C59D13FFF293}"/>
    <dgm:cxn modelId="{B560620C-4761-4310-8568-976E7507FAF7}" type="presOf" srcId="{20140783-26F2-4129-A99E-CDD24801F300}" destId="{E1F9A0BB-B5A0-43B2-9708-D3B629A794A5}" srcOrd="0" destOrd="0" presId="urn:microsoft.com/office/officeart/2005/8/layout/vList6"/>
    <dgm:cxn modelId="{8CE6F58D-4C93-48EB-8A56-B5518519CB66}" type="presOf" srcId="{EADB344E-F1D1-4ACD-9F1F-DF3F12D506A5}" destId="{FB76EE49-61C7-4913-BE11-44A082A2936F}" srcOrd="0" destOrd="0" presId="urn:microsoft.com/office/officeart/2005/8/layout/vList6"/>
    <dgm:cxn modelId="{4968433C-B39E-4601-BCA0-48A442EA749C}" type="presOf" srcId="{9D3A0D76-57F0-407E-8FCD-E78630351323}" destId="{58A01297-1097-40BC-B34A-EA65A9E90140}" srcOrd="0" destOrd="2" presId="urn:microsoft.com/office/officeart/2005/8/layout/vList6"/>
    <dgm:cxn modelId="{C288F15F-884A-404D-B1EA-C43AC6ACE0EA}" srcId="{86D41D7E-8F05-42B5-96FF-BBEC2E60B0F0}" destId="{C2944A5C-71D6-4317-86EF-94EB7494228C}" srcOrd="0" destOrd="0" parTransId="{2A833718-1AED-4976-8A20-AA7B1A2BF3CA}" sibTransId="{2C83839F-C16F-40E9-92DF-47F01C8030DD}"/>
    <dgm:cxn modelId="{5483596E-4A7C-43C7-932E-7F77FB96A6B0}" type="presOf" srcId="{CF37F80D-C8D6-4FCB-8809-AFE71FBF97DF}" destId="{58A01297-1097-40BC-B34A-EA65A9E90140}" srcOrd="0" destOrd="0" presId="urn:microsoft.com/office/officeart/2005/8/layout/vList6"/>
    <dgm:cxn modelId="{DEB6B660-E551-4CE9-9118-6F8673E7703E}" srcId="{BFB395F2-DCFF-43F2-949F-EDC742112C93}" destId="{EAD5020F-D586-49D3-9FE6-690B227D8CAD}" srcOrd="3" destOrd="0" parTransId="{D053E817-491F-4962-8AB0-2A3AD77E261C}" sibTransId="{D9D1562A-591B-4DB6-9BB8-01CADB3FCE4B}"/>
    <dgm:cxn modelId="{FD27F5D0-7A92-446F-A585-871F599FF3EF}" type="presOf" srcId="{4BB76781-3FDA-4CF4-845F-58776B80E6B1}" destId="{2F0B5D94-239C-41D5-BC29-42EE55FEAFE7}" srcOrd="0" destOrd="0" presId="urn:microsoft.com/office/officeart/2005/8/layout/vList6"/>
    <dgm:cxn modelId="{C91B2588-8C67-4C8D-8196-F5EC3C1E033B}" srcId="{CB0A59CA-60C1-4B0C-8B5F-1544F22C100A}" destId="{117ED159-BC14-479C-AF9C-44E632A9AE42}" srcOrd="0" destOrd="0" parTransId="{596F86B5-A6FC-4F59-81FF-0E14C33CDD1B}" sibTransId="{9C7567AD-DB17-4182-96D5-3C3745375B17}"/>
    <dgm:cxn modelId="{BDAF2AAE-1FAA-40FB-86D7-53F58CA8F6B9}" srcId="{BFB395F2-DCFF-43F2-949F-EDC742112C93}" destId="{20140783-26F2-4129-A99E-CDD24801F300}" srcOrd="1" destOrd="0" parTransId="{AE1EE1E6-E201-4819-AE1B-C4A0C4644F4A}" sibTransId="{4D70429C-A19D-467A-9ED6-EAAD7CB203F6}"/>
    <dgm:cxn modelId="{0FF438E3-E250-4DE1-BA52-ADD4E2E9A9EC}" srcId="{20140783-26F2-4129-A99E-CDD24801F300}" destId="{9D3A0D76-57F0-407E-8FCD-E78630351323}" srcOrd="2" destOrd="0" parTransId="{0BC1B806-C1DC-4AF6-AE07-E35A033E51FF}" sibTransId="{6392CEC6-BEDF-473B-A249-ED3186A65303}"/>
    <dgm:cxn modelId="{CD4E7F05-BF55-4708-97A6-1CF698750B2D}" srcId="{20140783-26F2-4129-A99E-CDD24801F300}" destId="{737DA201-2447-4F31-A279-893585FB559B}" srcOrd="1" destOrd="0" parTransId="{04296343-E2D7-4AA2-BFC0-B8AA146E37EC}" sibTransId="{0F91AAC0-24B4-42AD-929D-409492596DBC}"/>
    <dgm:cxn modelId="{CD317AEF-8CD7-4945-A8B3-99F6C664ECD5}" type="presOf" srcId="{CB0A59CA-60C1-4B0C-8B5F-1544F22C100A}" destId="{8131FF55-C947-4CFC-A5D0-6010D4B3D8C1}" srcOrd="0" destOrd="0" presId="urn:microsoft.com/office/officeart/2005/8/layout/vList6"/>
    <dgm:cxn modelId="{FA8038A0-64B8-4B30-8A06-D9C8EC8A9060}" type="presOf" srcId="{C2944A5C-71D6-4317-86EF-94EB7494228C}" destId="{421047C5-F37F-476F-97BA-E1BFB313D5AA}" srcOrd="0" destOrd="0" presId="urn:microsoft.com/office/officeart/2005/8/layout/vList6"/>
    <dgm:cxn modelId="{2DA90307-AD25-48E1-942C-19ED0998E48E}" type="presOf" srcId="{7DECF65A-57EE-4504-9661-EB9D0F5506DF}" destId="{C43BBDB7-1C12-4A8A-A750-DC2B35B58D8B}" srcOrd="0" destOrd="1" presId="urn:microsoft.com/office/officeart/2005/8/layout/vList6"/>
    <dgm:cxn modelId="{0706EDA6-A646-4313-95AD-640765B815BE}" srcId="{BFB395F2-DCFF-43F2-949F-EDC742112C93}" destId="{CB0A59CA-60C1-4B0C-8B5F-1544F22C100A}" srcOrd="2" destOrd="0" parTransId="{BE31A56C-202D-4A0A-89E3-A842569E904E}" sibTransId="{7BE93445-8835-484C-BD6A-5F83839BDBED}"/>
    <dgm:cxn modelId="{B2C6CCB4-A352-4D6D-A95E-EB9A33BA0482}" type="presOf" srcId="{F4951456-0DD7-4B3D-AF0E-58CFBAA24D85}" destId="{5953B08C-00FC-4323-B340-3F94217C858A}" srcOrd="0" destOrd="0" presId="urn:microsoft.com/office/officeart/2005/8/layout/vList6"/>
    <dgm:cxn modelId="{DBC4A083-BB86-436E-B131-0B021954C0F4}" type="presOf" srcId="{117ED159-BC14-479C-AF9C-44E632A9AE42}" destId="{8093AF6B-93DD-4BF0-B2F2-6AC8E9FD664D}" srcOrd="0" destOrd="0" presId="urn:microsoft.com/office/officeart/2005/8/layout/vList6"/>
    <dgm:cxn modelId="{F669DB89-CE93-4A2C-9BFF-656D0F056938}" type="presOf" srcId="{86D41D7E-8F05-42B5-96FF-BBEC2E60B0F0}" destId="{6A307B05-F89A-44F8-BB40-ED1B14A9696C}" srcOrd="0" destOrd="0" presId="urn:microsoft.com/office/officeart/2005/8/layout/vList6"/>
    <dgm:cxn modelId="{E3B0C51C-F20B-46B4-85D8-DBA4ECE0783B}" type="presParOf" srcId="{E5D9ECC6-C973-47E8-8B0E-0C3949887580}" destId="{078DCDB9-E570-4630-8E8B-285B0E0AE79C}" srcOrd="0" destOrd="0" presId="urn:microsoft.com/office/officeart/2005/8/layout/vList6"/>
    <dgm:cxn modelId="{763160EC-F39A-40CE-B13C-3FE4AD4BDAA5}" type="presParOf" srcId="{078DCDB9-E570-4630-8E8B-285B0E0AE79C}" destId="{5953B08C-00FC-4323-B340-3F94217C858A}" srcOrd="0" destOrd="0" presId="urn:microsoft.com/office/officeart/2005/8/layout/vList6"/>
    <dgm:cxn modelId="{416B79C0-E276-42B0-B093-07BA96B3DA28}" type="presParOf" srcId="{078DCDB9-E570-4630-8E8B-285B0E0AE79C}" destId="{FB76EE49-61C7-4913-BE11-44A082A2936F}" srcOrd="1" destOrd="0" presId="urn:microsoft.com/office/officeart/2005/8/layout/vList6"/>
    <dgm:cxn modelId="{5C957CD0-F6F7-43A1-9890-623C798F3C8F}" type="presParOf" srcId="{E5D9ECC6-C973-47E8-8B0E-0C3949887580}" destId="{CBAEAE18-BD40-4811-9788-3DD36CDAADF4}" srcOrd="1" destOrd="0" presId="urn:microsoft.com/office/officeart/2005/8/layout/vList6"/>
    <dgm:cxn modelId="{8F37710F-F81F-40A3-940A-CA1443FF88A1}" type="presParOf" srcId="{E5D9ECC6-C973-47E8-8B0E-0C3949887580}" destId="{FC1D4448-112A-476F-94DE-A3713092227B}" srcOrd="2" destOrd="0" presId="urn:microsoft.com/office/officeart/2005/8/layout/vList6"/>
    <dgm:cxn modelId="{5FB750EF-72AA-4F30-9BBF-260FE16130A4}" type="presParOf" srcId="{FC1D4448-112A-476F-94DE-A3713092227B}" destId="{E1F9A0BB-B5A0-43B2-9708-D3B629A794A5}" srcOrd="0" destOrd="0" presId="urn:microsoft.com/office/officeart/2005/8/layout/vList6"/>
    <dgm:cxn modelId="{94C52AD0-4C29-4D9E-8768-0966B9A9F7F3}" type="presParOf" srcId="{FC1D4448-112A-476F-94DE-A3713092227B}" destId="{58A01297-1097-40BC-B34A-EA65A9E90140}" srcOrd="1" destOrd="0" presId="urn:microsoft.com/office/officeart/2005/8/layout/vList6"/>
    <dgm:cxn modelId="{F654CBAA-F81C-4529-BE94-F515ABA4FA3A}" type="presParOf" srcId="{E5D9ECC6-C973-47E8-8B0E-0C3949887580}" destId="{C4D89ABF-1015-4E9D-AE3D-EB00A8CF10AA}" srcOrd="3" destOrd="0" presId="urn:microsoft.com/office/officeart/2005/8/layout/vList6"/>
    <dgm:cxn modelId="{8A714827-AC69-49AA-9827-3C86AF99860B}" type="presParOf" srcId="{E5D9ECC6-C973-47E8-8B0E-0C3949887580}" destId="{9745F554-AD42-40DF-8D9C-8674C94F6955}" srcOrd="4" destOrd="0" presId="urn:microsoft.com/office/officeart/2005/8/layout/vList6"/>
    <dgm:cxn modelId="{29B30562-2CE6-41FD-93A2-5234CFBB117A}" type="presParOf" srcId="{9745F554-AD42-40DF-8D9C-8674C94F6955}" destId="{8131FF55-C947-4CFC-A5D0-6010D4B3D8C1}" srcOrd="0" destOrd="0" presId="urn:microsoft.com/office/officeart/2005/8/layout/vList6"/>
    <dgm:cxn modelId="{386159E6-C07F-4ABE-AABD-E849B442895F}" type="presParOf" srcId="{9745F554-AD42-40DF-8D9C-8674C94F6955}" destId="{8093AF6B-93DD-4BF0-B2F2-6AC8E9FD664D}" srcOrd="1" destOrd="0" presId="urn:microsoft.com/office/officeart/2005/8/layout/vList6"/>
    <dgm:cxn modelId="{FA2AD4DD-448C-4BA7-90C3-143198CB8530}" type="presParOf" srcId="{E5D9ECC6-C973-47E8-8B0E-0C3949887580}" destId="{5137C0DE-E068-44B1-AAAB-FE915FCBC9ED}" srcOrd="5" destOrd="0" presId="urn:microsoft.com/office/officeart/2005/8/layout/vList6"/>
    <dgm:cxn modelId="{E4AB0955-6442-49F3-B264-2C8EC1B88C57}" type="presParOf" srcId="{E5D9ECC6-C973-47E8-8B0E-0C3949887580}" destId="{C9B5BC74-AEC3-4C8E-A7C3-E657B9AE607E}" srcOrd="6" destOrd="0" presId="urn:microsoft.com/office/officeart/2005/8/layout/vList6"/>
    <dgm:cxn modelId="{D55F23CB-8726-4957-9FE0-7A39189A2E26}" type="presParOf" srcId="{C9B5BC74-AEC3-4C8E-A7C3-E657B9AE607E}" destId="{CF275191-05EF-4C81-9A43-DFA3A2B90792}" srcOrd="0" destOrd="0" presId="urn:microsoft.com/office/officeart/2005/8/layout/vList6"/>
    <dgm:cxn modelId="{183CBF2E-DA55-48D4-990A-260B1EDB90C3}" type="presParOf" srcId="{C9B5BC74-AEC3-4C8E-A7C3-E657B9AE607E}" destId="{C43BBDB7-1C12-4A8A-A750-DC2B35B58D8B}" srcOrd="1" destOrd="0" presId="urn:microsoft.com/office/officeart/2005/8/layout/vList6"/>
    <dgm:cxn modelId="{522C53C2-2AF1-4D60-BEED-AAC638162B9E}" type="presParOf" srcId="{E5D9ECC6-C973-47E8-8B0E-0C3949887580}" destId="{26F2E113-D4E0-49F7-BC23-08B17D7DA987}" srcOrd="7" destOrd="0" presId="urn:microsoft.com/office/officeart/2005/8/layout/vList6"/>
    <dgm:cxn modelId="{8FE9C33E-B724-447D-B965-0E9B5DF238D1}" type="presParOf" srcId="{E5D9ECC6-C973-47E8-8B0E-0C3949887580}" destId="{3C3015B7-483D-4571-B206-FDCD22E87195}" srcOrd="8" destOrd="0" presId="urn:microsoft.com/office/officeart/2005/8/layout/vList6"/>
    <dgm:cxn modelId="{4C886ED5-51B7-416D-814F-E35884775D7E}" type="presParOf" srcId="{3C3015B7-483D-4571-B206-FDCD22E87195}" destId="{4A056A1F-77F3-4E05-8D34-D98012025A1B}" srcOrd="0" destOrd="0" presId="urn:microsoft.com/office/officeart/2005/8/layout/vList6"/>
    <dgm:cxn modelId="{15506038-B9E7-486C-B3FE-0D96F27DF38B}" type="presParOf" srcId="{3C3015B7-483D-4571-B206-FDCD22E87195}" destId="{2F0B5D94-239C-41D5-BC29-42EE55FEAFE7}" srcOrd="1" destOrd="0" presId="urn:microsoft.com/office/officeart/2005/8/layout/vList6"/>
    <dgm:cxn modelId="{D3A60A6E-C356-4F3C-8A58-B533F1F9C31E}" type="presParOf" srcId="{E5D9ECC6-C973-47E8-8B0E-0C3949887580}" destId="{E4EF0AF7-1664-41F5-A1BB-3C88B7D5ED80}" srcOrd="9" destOrd="0" presId="urn:microsoft.com/office/officeart/2005/8/layout/vList6"/>
    <dgm:cxn modelId="{5A45E10C-01EA-4C8B-902F-A010872E3544}" type="presParOf" srcId="{E5D9ECC6-C973-47E8-8B0E-0C3949887580}" destId="{975BC415-BED0-4979-94EA-66674818F401}" srcOrd="10" destOrd="0" presId="urn:microsoft.com/office/officeart/2005/8/layout/vList6"/>
    <dgm:cxn modelId="{0DA372EE-B7A4-44AF-8623-3B9A1BD9DA2C}" type="presParOf" srcId="{975BC415-BED0-4979-94EA-66674818F401}" destId="{6A307B05-F89A-44F8-BB40-ED1B14A9696C}" srcOrd="0" destOrd="0" presId="urn:microsoft.com/office/officeart/2005/8/layout/vList6"/>
    <dgm:cxn modelId="{FCDC4C70-F55C-4ABD-8316-90B7CF4FF12D}" type="presParOf" srcId="{975BC415-BED0-4979-94EA-66674818F401}" destId="{421047C5-F37F-476F-97BA-E1BFB313D5AA}"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6EE49-61C7-4913-BE11-44A082A2936F}">
      <dsp:nvSpPr>
        <dsp:cNvPr id="0" name=""/>
        <dsp:cNvSpPr/>
      </dsp:nvSpPr>
      <dsp:spPr>
        <a:xfrm>
          <a:off x="3322320" y="3849"/>
          <a:ext cx="4983480" cy="675902"/>
        </a:xfrm>
        <a:prstGeom prst="rightArrow">
          <a:avLst>
            <a:gd name="adj1" fmla="val 75000"/>
            <a:gd name="adj2" fmla="val 5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scene3d>
          <a:camera prst="perspectiveRelaxed">
            <a:rot lat="21594000" lon="0" rev="0"/>
          </a:camera>
          <a:lightRig rig="soft" dir="t"/>
          <a:backdrop>
            <a:anchor x="0" y="0" z="-210000"/>
            <a:norm dx="0" dy="0" dz="914400"/>
            <a:up dx="0" dy="914400" dz="0"/>
          </a:backdrop>
        </a:scene3d>
        <a:sp3d z="-227350" prstMaterial="matte"/>
      </dsp:spPr>
      <dsp:style>
        <a:lnRef idx="1">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en-US" sz="1600" kern="1200" dirty="0" smtClean="0"/>
            <a:t>Public Outreach</a:t>
          </a:r>
        </a:p>
      </dsp:txBody>
      <dsp:txXfrm>
        <a:off x="3322320" y="88337"/>
        <a:ext cx="4730017" cy="506926"/>
      </dsp:txXfrm>
    </dsp:sp>
    <dsp:sp modelId="{5953B08C-00FC-4323-B340-3F94217C858A}">
      <dsp:nvSpPr>
        <dsp:cNvPr id="0" name=""/>
        <dsp:cNvSpPr/>
      </dsp:nvSpPr>
      <dsp:spPr>
        <a:xfrm>
          <a:off x="0" y="3849"/>
          <a:ext cx="3322320" cy="675902"/>
        </a:xfrm>
        <a:prstGeom prst="roundRect">
          <a:avLst/>
        </a:prstGeom>
        <a:solidFill>
          <a:schemeClr val="accent2">
            <a:hueOff val="0"/>
            <a:satOff val="0"/>
            <a:lumOff val="0"/>
            <a:alphaOff val="0"/>
          </a:schemeClr>
        </a:solidFill>
        <a:ln>
          <a:noFill/>
        </a:ln>
        <a:effectLst>
          <a:outerShdw blurRad="50800" dist="25400" dir="5400000" rotWithShape="0">
            <a:srgbClr val="000000">
              <a:alpha val="45000"/>
            </a:srgbClr>
          </a:outerShdw>
        </a:effectLst>
        <a:scene3d>
          <a:camera prst="perspectiveRelaxed">
            <a:rot lat="21594000" lon="0" rev="0"/>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4770" tIns="32385" rIns="64770" bIns="32385" numCol="1" spcCol="1270" anchor="ctr" anchorCtr="0">
          <a:noAutofit/>
          <a:sp3d extrusionH="28000" prstMaterial="matte"/>
        </a:bodyPr>
        <a:lstStyle/>
        <a:p>
          <a:pPr lvl="0" algn="ctr" defTabSz="755650">
            <a:lnSpc>
              <a:spcPct val="90000"/>
            </a:lnSpc>
            <a:spcBef>
              <a:spcPct val="0"/>
            </a:spcBef>
            <a:spcAft>
              <a:spcPct val="35000"/>
            </a:spcAft>
          </a:pPr>
          <a:r>
            <a:rPr lang="en-US" sz="1700" b="1" kern="1200" dirty="0" smtClean="0"/>
            <a:t>January - April</a:t>
          </a:r>
        </a:p>
        <a:p>
          <a:pPr lvl="0" algn="ctr" defTabSz="755650">
            <a:lnSpc>
              <a:spcPct val="90000"/>
            </a:lnSpc>
            <a:spcBef>
              <a:spcPct val="0"/>
            </a:spcBef>
            <a:spcAft>
              <a:spcPct val="35000"/>
            </a:spcAft>
          </a:pPr>
          <a:r>
            <a:rPr lang="en-US" sz="1700" b="0" kern="1200" dirty="0" smtClean="0"/>
            <a:t>2014</a:t>
          </a:r>
          <a:endParaRPr lang="en-US" sz="1700" b="0" kern="1200" dirty="0"/>
        </a:p>
      </dsp:txBody>
      <dsp:txXfrm>
        <a:off x="32995" y="36844"/>
        <a:ext cx="3256330" cy="609912"/>
      </dsp:txXfrm>
    </dsp:sp>
    <dsp:sp modelId="{58A01297-1097-40BC-B34A-EA65A9E90140}">
      <dsp:nvSpPr>
        <dsp:cNvPr id="0" name=""/>
        <dsp:cNvSpPr/>
      </dsp:nvSpPr>
      <dsp:spPr>
        <a:xfrm>
          <a:off x="3323941" y="747342"/>
          <a:ext cx="4973751" cy="999234"/>
        </a:xfrm>
        <a:prstGeom prst="rightArrow">
          <a:avLst>
            <a:gd name="adj1" fmla="val 75000"/>
            <a:gd name="adj2" fmla="val 50000"/>
          </a:avLst>
        </a:prstGeom>
        <a:solidFill>
          <a:schemeClr val="accent2">
            <a:tint val="40000"/>
            <a:alpha val="90000"/>
            <a:hueOff val="1626749"/>
            <a:satOff val="-6690"/>
            <a:lumOff val="232"/>
            <a:alphaOff val="0"/>
          </a:schemeClr>
        </a:solidFill>
        <a:ln w="9525" cap="flat" cmpd="sng" algn="ctr">
          <a:solidFill>
            <a:schemeClr val="accent2">
              <a:tint val="40000"/>
              <a:alpha val="90000"/>
              <a:hueOff val="1626749"/>
              <a:satOff val="-6690"/>
              <a:lumOff val="232"/>
              <a:alphaOff val="0"/>
            </a:schemeClr>
          </a:solidFill>
          <a:prstDash val="solid"/>
        </a:ln>
        <a:effectLst/>
        <a:scene3d>
          <a:camera prst="perspectiveRelaxed">
            <a:rot lat="21594000" lon="0" rev="0"/>
          </a:camera>
          <a:lightRig rig="soft" dir="t"/>
          <a:backdrop>
            <a:anchor x="0" y="0" z="-210000"/>
            <a:norm dx="0" dy="0" dz="914400"/>
            <a:up dx="0" dy="914400" dz="0"/>
          </a:backdrop>
        </a:scene3d>
        <a:sp3d z="-227350" prstMaterial="matte"/>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en-US" sz="1400" kern="1200" dirty="0" smtClean="0"/>
            <a:t>Public Information and Input</a:t>
          </a:r>
          <a:endParaRPr lang="en-US" sz="1400" kern="1200" dirty="0"/>
        </a:p>
        <a:p>
          <a:pPr marL="0" marR="0" lvl="1" indent="0" algn="l" defTabSz="914400" eaLnBrk="1" fontAlgn="auto" latinLnBrk="0" hangingPunct="1">
            <a:lnSpc>
              <a:spcPct val="100000"/>
            </a:lnSpc>
            <a:spcBef>
              <a:spcPct val="0"/>
            </a:spcBef>
            <a:spcAft>
              <a:spcPts val="0"/>
            </a:spcAft>
            <a:buClrTx/>
            <a:buSzTx/>
            <a:buFontTx/>
            <a:buChar char="••"/>
            <a:tabLst/>
            <a:defRPr/>
          </a:pPr>
          <a:r>
            <a:rPr lang="en-US" sz="1400" kern="1200" dirty="0" smtClean="0"/>
            <a:t>4 draft plans</a:t>
          </a:r>
        </a:p>
        <a:p>
          <a:pPr marL="0" marR="0" lvl="1" indent="0" algn="l" defTabSz="914400" eaLnBrk="1" fontAlgn="auto" latinLnBrk="0" hangingPunct="1">
            <a:lnSpc>
              <a:spcPct val="100000"/>
            </a:lnSpc>
            <a:spcBef>
              <a:spcPct val="0"/>
            </a:spcBef>
            <a:spcAft>
              <a:spcPts val="0"/>
            </a:spcAft>
            <a:buClrTx/>
            <a:buSzTx/>
            <a:buFontTx/>
            <a:buChar char="••"/>
            <a:tabLst/>
            <a:defRPr/>
          </a:pPr>
          <a:r>
            <a:rPr lang="en-US" sz="1400" kern="1200" dirty="0" smtClean="0"/>
            <a:t> Present existing conditions for Sappington</a:t>
          </a:r>
        </a:p>
      </dsp:txBody>
      <dsp:txXfrm>
        <a:off x="3323941" y="872246"/>
        <a:ext cx="4599038" cy="749426"/>
      </dsp:txXfrm>
    </dsp:sp>
    <dsp:sp modelId="{E1F9A0BB-B5A0-43B2-9708-D3B629A794A5}">
      <dsp:nvSpPr>
        <dsp:cNvPr id="0" name=""/>
        <dsp:cNvSpPr/>
      </dsp:nvSpPr>
      <dsp:spPr>
        <a:xfrm>
          <a:off x="8107" y="771952"/>
          <a:ext cx="3315834" cy="950015"/>
        </a:xfrm>
        <a:prstGeom prst="roundRect">
          <a:avLst/>
        </a:prstGeom>
        <a:solidFill>
          <a:schemeClr val="accent2">
            <a:hueOff val="1545873"/>
            <a:satOff val="-16531"/>
            <a:lumOff val="4314"/>
            <a:alphaOff val="0"/>
          </a:schemeClr>
        </a:solidFill>
        <a:ln>
          <a:noFill/>
        </a:ln>
        <a:effectLst>
          <a:outerShdw blurRad="50800" dist="25400" dir="5400000" rotWithShape="0">
            <a:srgbClr val="000000">
              <a:alpha val="45000"/>
            </a:srgbClr>
          </a:outerShdw>
        </a:effectLst>
        <a:scene3d>
          <a:camera prst="perspectiveRelaxed">
            <a:rot lat="21594000" lon="0" rev="0"/>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4770" tIns="32385" rIns="64770" bIns="32385" numCol="1" spcCol="1270" anchor="ctr" anchorCtr="0">
          <a:noAutofit/>
          <a:sp3d extrusionH="28000" prstMaterial="matte"/>
        </a:bodyPr>
        <a:lstStyle/>
        <a:p>
          <a:pPr lvl="0" algn="ctr" defTabSz="755650">
            <a:lnSpc>
              <a:spcPct val="90000"/>
            </a:lnSpc>
            <a:spcBef>
              <a:spcPct val="0"/>
            </a:spcBef>
            <a:spcAft>
              <a:spcPct val="35000"/>
            </a:spcAft>
          </a:pPr>
          <a:r>
            <a:rPr lang="en-US" sz="1700" b="1" kern="1200" dirty="0" smtClean="0"/>
            <a:t>April </a:t>
          </a:r>
          <a:r>
            <a:rPr lang="en-US" sz="1700" kern="1200" dirty="0" smtClean="0"/>
            <a:t/>
          </a:r>
          <a:br>
            <a:rPr lang="en-US" sz="1700" kern="1200" dirty="0" smtClean="0"/>
          </a:br>
          <a:r>
            <a:rPr lang="en-US" sz="1700" kern="1200" dirty="0" smtClean="0"/>
            <a:t>2104</a:t>
          </a:r>
          <a:endParaRPr lang="en-US" sz="1700" kern="1200" dirty="0"/>
        </a:p>
      </dsp:txBody>
      <dsp:txXfrm>
        <a:off x="54483" y="818328"/>
        <a:ext cx="3223082" cy="857263"/>
      </dsp:txXfrm>
    </dsp:sp>
    <dsp:sp modelId="{8093AF6B-93DD-4BF0-B2F2-6AC8E9FD664D}">
      <dsp:nvSpPr>
        <dsp:cNvPr id="0" name=""/>
        <dsp:cNvSpPr/>
      </dsp:nvSpPr>
      <dsp:spPr>
        <a:xfrm>
          <a:off x="3322320" y="1814167"/>
          <a:ext cx="4983480" cy="675902"/>
        </a:xfrm>
        <a:prstGeom prst="rightArrow">
          <a:avLst>
            <a:gd name="adj1" fmla="val 75000"/>
            <a:gd name="adj2" fmla="val 50000"/>
          </a:avLst>
        </a:prstGeom>
        <a:solidFill>
          <a:schemeClr val="accent2">
            <a:tint val="40000"/>
            <a:alpha val="90000"/>
            <a:hueOff val="3253497"/>
            <a:satOff val="-13380"/>
            <a:lumOff val="464"/>
            <a:alphaOff val="0"/>
          </a:schemeClr>
        </a:solidFill>
        <a:ln w="9525" cap="flat" cmpd="sng" algn="ctr">
          <a:solidFill>
            <a:schemeClr val="accent2">
              <a:tint val="40000"/>
              <a:alpha val="90000"/>
              <a:hueOff val="3253497"/>
              <a:satOff val="-13380"/>
              <a:lumOff val="464"/>
              <a:alphaOff val="0"/>
            </a:schemeClr>
          </a:solidFill>
          <a:prstDash val="solid"/>
        </a:ln>
        <a:effectLst/>
        <a:scene3d>
          <a:camera prst="perspectiveRelaxed">
            <a:rot lat="21594000" lon="0" rev="0"/>
          </a:camera>
          <a:lightRig rig="soft" dir="t"/>
          <a:backdrop>
            <a:anchor x="0" y="0" z="-210000"/>
            <a:norm dx="0" dy="0" dz="914400"/>
            <a:up dx="0" dy="914400" dz="0"/>
          </a:backdrop>
        </a:scene3d>
        <a:sp3d z="-227350" prstMaterial="matte"/>
      </dsp:spPr>
      <dsp:style>
        <a:lnRef idx="1">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en-US" sz="1500" kern="1200" dirty="0" smtClean="0"/>
            <a:t>60-day public comment for 4 draft plans</a:t>
          </a:r>
          <a:endParaRPr lang="en-US" sz="1500" kern="1200" dirty="0"/>
        </a:p>
        <a:p>
          <a:pPr marL="0" marR="0" lvl="1" indent="0" algn="l" defTabSz="914400" eaLnBrk="1" fontAlgn="auto" latinLnBrk="0" hangingPunct="1">
            <a:lnSpc>
              <a:spcPct val="100000"/>
            </a:lnSpc>
            <a:spcBef>
              <a:spcPct val="0"/>
            </a:spcBef>
            <a:spcAft>
              <a:spcPts val="0"/>
            </a:spcAft>
            <a:buClrTx/>
            <a:buSzTx/>
            <a:buFontTx/>
            <a:buChar char="••"/>
            <a:tabLst/>
            <a:defRPr/>
          </a:pPr>
          <a:r>
            <a:rPr lang="en-US" sz="1500" kern="1200" dirty="0" smtClean="0"/>
            <a:t>Revisions/develop draft plan for Sappington</a:t>
          </a:r>
          <a:endParaRPr lang="en-US" sz="1500" kern="1200" dirty="0"/>
        </a:p>
      </dsp:txBody>
      <dsp:txXfrm>
        <a:off x="3322320" y="1898655"/>
        <a:ext cx="4730017" cy="506926"/>
      </dsp:txXfrm>
    </dsp:sp>
    <dsp:sp modelId="{8131FF55-C947-4CFC-A5D0-6010D4B3D8C1}">
      <dsp:nvSpPr>
        <dsp:cNvPr id="0" name=""/>
        <dsp:cNvSpPr/>
      </dsp:nvSpPr>
      <dsp:spPr>
        <a:xfrm>
          <a:off x="0" y="1814167"/>
          <a:ext cx="3322320" cy="675902"/>
        </a:xfrm>
        <a:prstGeom prst="roundRect">
          <a:avLst/>
        </a:prstGeom>
        <a:solidFill>
          <a:schemeClr val="accent2">
            <a:hueOff val="3091747"/>
            <a:satOff val="-33061"/>
            <a:lumOff val="8628"/>
            <a:alphaOff val="0"/>
          </a:schemeClr>
        </a:solidFill>
        <a:ln>
          <a:noFill/>
        </a:ln>
        <a:effectLst>
          <a:outerShdw blurRad="50800" dist="25400" dir="5400000" rotWithShape="0">
            <a:srgbClr val="000000">
              <a:alpha val="45000"/>
            </a:srgbClr>
          </a:outerShdw>
        </a:effectLst>
        <a:scene3d>
          <a:camera prst="perspectiveRelaxed">
            <a:rot lat="21594000" lon="0" rev="0"/>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4770" tIns="32385" rIns="64770" bIns="32385" numCol="1" spcCol="1270" anchor="ctr" anchorCtr="0">
          <a:noAutofit/>
          <a:sp3d extrusionH="28000" prstMaterial="matte"/>
        </a:bodyPr>
        <a:lstStyle/>
        <a:p>
          <a:pPr lvl="0" algn="ctr" defTabSz="755650">
            <a:lnSpc>
              <a:spcPct val="90000"/>
            </a:lnSpc>
            <a:spcBef>
              <a:spcPct val="0"/>
            </a:spcBef>
            <a:spcAft>
              <a:spcPct val="35000"/>
            </a:spcAft>
          </a:pPr>
          <a:r>
            <a:rPr lang="en-US" sz="1700" b="1" kern="1200" dirty="0" smtClean="0"/>
            <a:t>April - June </a:t>
          </a:r>
          <a:r>
            <a:rPr lang="en-US" sz="1700" kern="1200" dirty="0" smtClean="0"/>
            <a:t/>
          </a:r>
          <a:br>
            <a:rPr lang="en-US" sz="1700" kern="1200" dirty="0" smtClean="0"/>
          </a:br>
          <a:r>
            <a:rPr lang="en-US" sz="1700" kern="1200" dirty="0" smtClean="0"/>
            <a:t>2014</a:t>
          </a:r>
          <a:endParaRPr lang="en-US" sz="1700" kern="1200" dirty="0"/>
        </a:p>
      </dsp:txBody>
      <dsp:txXfrm>
        <a:off x="32995" y="1847162"/>
        <a:ext cx="3256330" cy="609912"/>
      </dsp:txXfrm>
    </dsp:sp>
    <dsp:sp modelId="{C43BBDB7-1C12-4A8A-A750-DC2B35B58D8B}">
      <dsp:nvSpPr>
        <dsp:cNvPr id="0" name=""/>
        <dsp:cNvSpPr/>
      </dsp:nvSpPr>
      <dsp:spPr>
        <a:xfrm>
          <a:off x="3322320" y="2557660"/>
          <a:ext cx="4983480" cy="675902"/>
        </a:xfrm>
        <a:prstGeom prst="rightArrow">
          <a:avLst>
            <a:gd name="adj1" fmla="val 75000"/>
            <a:gd name="adj2" fmla="val 50000"/>
          </a:avLst>
        </a:prstGeom>
        <a:solidFill>
          <a:schemeClr val="accent2">
            <a:tint val="40000"/>
            <a:alpha val="90000"/>
            <a:hueOff val="4880246"/>
            <a:satOff val="-20069"/>
            <a:lumOff val="695"/>
            <a:alphaOff val="0"/>
          </a:schemeClr>
        </a:solidFill>
        <a:ln w="9525" cap="flat" cmpd="sng" algn="ctr">
          <a:solidFill>
            <a:schemeClr val="accent2">
              <a:tint val="40000"/>
              <a:alpha val="90000"/>
              <a:hueOff val="4880246"/>
              <a:satOff val="-20069"/>
              <a:lumOff val="695"/>
              <a:alphaOff val="0"/>
            </a:schemeClr>
          </a:solidFill>
          <a:prstDash val="solid"/>
        </a:ln>
        <a:effectLst/>
        <a:scene3d>
          <a:camera prst="perspectiveRelaxed">
            <a:rot lat="21594000" lon="0" rev="0"/>
          </a:camera>
          <a:lightRig rig="soft" dir="t"/>
          <a:backdrop>
            <a:anchor x="0" y="0" z="-210000"/>
            <a:norm dx="0" dy="0" dz="914400"/>
            <a:up dx="0" dy="914400" dz="0"/>
          </a:backdrop>
        </a:scene3d>
        <a:sp3d z="-227350" prstMaterial="matte"/>
      </dsp:spPr>
      <dsp:style>
        <a:lnRef idx="1">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en-US" sz="1600" kern="1200" dirty="0" smtClean="0"/>
            <a:t>Present draft Sappington plan and</a:t>
          </a:r>
          <a:endParaRPr lang="en-US" sz="1600" kern="1200" dirty="0"/>
        </a:p>
        <a:p>
          <a:pPr marL="0" marR="0" lvl="1" indent="0" algn="l" defTabSz="914400" eaLnBrk="1" fontAlgn="auto" latinLnBrk="0" hangingPunct="1">
            <a:lnSpc>
              <a:spcPct val="100000"/>
            </a:lnSpc>
            <a:spcBef>
              <a:spcPct val="0"/>
            </a:spcBef>
            <a:spcAft>
              <a:spcPts val="0"/>
            </a:spcAft>
            <a:buClrTx/>
            <a:buSzTx/>
            <a:buFontTx/>
            <a:buChar char="••"/>
            <a:tabLst/>
            <a:defRPr/>
          </a:pPr>
          <a:r>
            <a:rPr lang="en-US" sz="1600" kern="1200" dirty="0" smtClean="0"/>
            <a:t>Final plans for Core Properties</a:t>
          </a:r>
          <a:endParaRPr lang="en-US" sz="1600" kern="1200" dirty="0"/>
        </a:p>
      </dsp:txBody>
      <dsp:txXfrm>
        <a:off x="3322320" y="2642148"/>
        <a:ext cx="4730017" cy="506926"/>
      </dsp:txXfrm>
    </dsp:sp>
    <dsp:sp modelId="{CF275191-05EF-4C81-9A43-DFA3A2B90792}">
      <dsp:nvSpPr>
        <dsp:cNvPr id="0" name=""/>
        <dsp:cNvSpPr/>
      </dsp:nvSpPr>
      <dsp:spPr>
        <a:xfrm>
          <a:off x="0" y="2557660"/>
          <a:ext cx="3322320" cy="675902"/>
        </a:xfrm>
        <a:prstGeom prst="roundRect">
          <a:avLst/>
        </a:prstGeom>
        <a:solidFill>
          <a:schemeClr val="accent2">
            <a:hueOff val="4637620"/>
            <a:satOff val="-49592"/>
            <a:lumOff val="12941"/>
            <a:alphaOff val="0"/>
          </a:schemeClr>
        </a:solidFill>
        <a:ln>
          <a:noFill/>
        </a:ln>
        <a:effectLst>
          <a:outerShdw blurRad="50800" dist="25400" dir="5400000" rotWithShape="0">
            <a:srgbClr val="000000">
              <a:alpha val="45000"/>
            </a:srgbClr>
          </a:outerShdw>
        </a:effectLst>
        <a:scene3d>
          <a:camera prst="perspectiveRelaxed">
            <a:rot lat="21594000" lon="0" rev="0"/>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4770" tIns="32385" rIns="64770" bIns="32385" numCol="1" spcCol="1270" anchor="ctr" anchorCtr="0">
          <a:noAutofit/>
          <a:sp3d extrusionH="28000" prstMaterial="matte"/>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700" kern="1200" dirty="0" smtClean="0"/>
            <a:t>October</a:t>
          </a:r>
          <a:br>
            <a:rPr lang="en-US" sz="1700" kern="1200" dirty="0" smtClean="0"/>
          </a:br>
          <a:r>
            <a:rPr lang="en-US" sz="1700" kern="1200" dirty="0" smtClean="0"/>
            <a:t>2014</a:t>
          </a:r>
          <a:endParaRPr lang="en-US" sz="1700" kern="1200" dirty="0"/>
        </a:p>
      </dsp:txBody>
      <dsp:txXfrm>
        <a:off x="32995" y="2590655"/>
        <a:ext cx="3256330" cy="609912"/>
      </dsp:txXfrm>
    </dsp:sp>
    <dsp:sp modelId="{2F0B5D94-239C-41D5-BC29-42EE55FEAFE7}">
      <dsp:nvSpPr>
        <dsp:cNvPr id="0" name=""/>
        <dsp:cNvSpPr/>
      </dsp:nvSpPr>
      <dsp:spPr>
        <a:xfrm>
          <a:off x="3322320" y="3301154"/>
          <a:ext cx="4983480" cy="675902"/>
        </a:xfrm>
        <a:prstGeom prst="rightArrow">
          <a:avLst>
            <a:gd name="adj1" fmla="val 75000"/>
            <a:gd name="adj2" fmla="val 50000"/>
          </a:avLst>
        </a:prstGeom>
        <a:solidFill>
          <a:schemeClr val="accent2">
            <a:tint val="40000"/>
            <a:alpha val="90000"/>
            <a:hueOff val="6506994"/>
            <a:satOff val="-26759"/>
            <a:lumOff val="927"/>
            <a:alphaOff val="0"/>
          </a:schemeClr>
        </a:solidFill>
        <a:ln w="25400" cap="flat" cmpd="sng" algn="ctr">
          <a:solidFill>
            <a:schemeClr val="accent5">
              <a:lumMod val="75000"/>
            </a:schemeClr>
          </a:solidFill>
          <a:prstDash val="solid"/>
        </a:ln>
        <a:effectLst/>
        <a:scene3d>
          <a:camera prst="perspectiveRelaxed">
            <a:rot lat="21594000" lon="0" rev="0"/>
          </a:camera>
          <a:lightRig rig="soft" dir="t"/>
          <a:backdrop>
            <a:anchor x="0" y="0" z="-210000"/>
            <a:norm dx="0" dy="0" dz="914400"/>
            <a:up dx="0" dy="914400" dz="0"/>
          </a:backdrop>
        </a:scene3d>
        <a:sp3d z="-227350" prstMaterial="matte"/>
      </dsp:spPr>
      <dsp:style>
        <a:lnRef idx="1">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en-US" sz="1600" kern="1200" dirty="0" smtClean="0"/>
            <a:t>60-day Public comment period</a:t>
          </a:r>
          <a:endParaRPr lang="en-US" sz="1600" kern="1200" dirty="0"/>
        </a:p>
      </dsp:txBody>
      <dsp:txXfrm>
        <a:off x="3322320" y="3385642"/>
        <a:ext cx="4730017" cy="506926"/>
      </dsp:txXfrm>
    </dsp:sp>
    <dsp:sp modelId="{4A056A1F-77F3-4E05-8D34-D98012025A1B}">
      <dsp:nvSpPr>
        <dsp:cNvPr id="0" name=""/>
        <dsp:cNvSpPr/>
      </dsp:nvSpPr>
      <dsp:spPr>
        <a:xfrm>
          <a:off x="0" y="3301154"/>
          <a:ext cx="3322320" cy="675902"/>
        </a:xfrm>
        <a:prstGeom prst="roundRect">
          <a:avLst/>
        </a:prstGeom>
        <a:solidFill>
          <a:schemeClr val="accent2">
            <a:hueOff val="6183494"/>
            <a:satOff val="-66122"/>
            <a:lumOff val="17255"/>
            <a:alphaOff val="0"/>
          </a:schemeClr>
        </a:solidFill>
        <a:ln>
          <a:noFill/>
        </a:ln>
        <a:effectLst>
          <a:outerShdw blurRad="50800" dist="25400" dir="5400000" rotWithShape="0">
            <a:srgbClr val="000000">
              <a:alpha val="45000"/>
            </a:srgbClr>
          </a:outerShdw>
        </a:effectLst>
        <a:scene3d>
          <a:camera prst="perspectiveRelaxed">
            <a:rot lat="21594000" lon="0" rev="0"/>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4770" tIns="32385" rIns="64770" bIns="32385" numCol="1" spcCol="1270" anchor="ctr" anchorCtr="0">
          <a:noAutofit/>
          <a:sp3d extrusionH="28000" prstMaterial="matte"/>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700" kern="1200" dirty="0" smtClean="0"/>
            <a:t>October/November</a:t>
          </a:r>
          <a:br>
            <a:rPr lang="en-US" sz="1700" kern="1200" dirty="0" smtClean="0"/>
          </a:br>
          <a:r>
            <a:rPr lang="en-US" sz="1700" kern="1200" dirty="0" smtClean="0"/>
            <a:t>2014</a:t>
          </a:r>
          <a:endParaRPr lang="en-US" sz="1700" kern="1200" dirty="0"/>
        </a:p>
      </dsp:txBody>
      <dsp:txXfrm>
        <a:off x="32995" y="3334149"/>
        <a:ext cx="3256330" cy="609912"/>
      </dsp:txXfrm>
    </dsp:sp>
    <dsp:sp modelId="{421047C5-F37F-476F-97BA-E1BFB313D5AA}">
      <dsp:nvSpPr>
        <dsp:cNvPr id="0" name=""/>
        <dsp:cNvSpPr/>
      </dsp:nvSpPr>
      <dsp:spPr>
        <a:xfrm>
          <a:off x="3322320" y="4044647"/>
          <a:ext cx="4983480" cy="675902"/>
        </a:xfrm>
        <a:prstGeom prst="rightArrow">
          <a:avLst>
            <a:gd name="adj1" fmla="val 75000"/>
            <a:gd name="adj2" fmla="val 50000"/>
          </a:avLst>
        </a:prstGeom>
        <a:solidFill>
          <a:schemeClr val="accent2">
            <a:tint val="40000"/>
            <a:alpha val="90000"/>
            <a:hueOff val="8133743"/>
            <a:satOff val="-33449"/>
            <a:lumOff val="1159"/>
            <a:alphaOff val="0"/>
          </a:schemeClr>
        </a:solidFill>
        <a:ln w="9525" cap="flat" cmpd="sng" algn="ctr">
          <a:solidFill>
            <a:schemeClr val="accent2">
              <a:tint val="40000"/>
              <a:alpha val="90000"/>
              <a:hueOff val="8133743"/>
              <a:satOff val="-33449"/>
              <a:lumOff val="1159"/>
              <a:alphaOff val="0"/>
            </a:schemeClr>
          </a:solidFill>
          <a:prstDash val="solid"/>
        </a:ln>
        <a:effectLst/>
        <a:scene3d>
          <a:camera prst="perspectiveRelaxed">
            <a:rot lat="21594000" lon="0" rev="0"/>
          </a:camera>
          <a:lightRig rig="soft" dir="t"/>
          <a:backdrop>
            <a:anchor x="0" y="0" z="-210000"/>
            <a:norm dx="0" dy="0" dz="914400"/>
            <a:up dx="0" dy="914400" dz="0"/>
          </a:backdrop>
        </a:scene3d>
        <a:sp3d z="-227350" prstMaterial="matte"/>
      </dsp:spPr>
      <dsp:style>
        <a:lnRef idx="1">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en-US" sz="1600" kern="1200" dirty="0" smtClean="0"/>
            <a:t>PA Board action on all properties</a:t>
          </a:r>
          <a:endParaRPr lang="en-US" sz="1600" kern="1200" dirty="0"/>
        </a:p>
      </dsp:txBody>
      <dsp:txXfrm>
        <a:off x="3322320" y="4129135"/>
        <a:ext cx="4730017" cy="506926"/>
      </dsp:txXfrm>
    </dsp:sp>
    <dsp:sp modelId="{6A307B05-F89A-44F8-BB40-ED1B14A9696C}">
      <dsp:nvSpPr>
        <dsp:cNvPr id="0" name=""/>
        <dsp:cNvSpPr/>
      </dsp:nvSpPr>
      <dsp:spPr>
        <a:xfrm>
          <a:off x="0" y="4044647"/>
          <a:ext cx="3322320" cy="675902"/>
        </a:xfrm>
        <a:prstGeom prst="roundRect">
          <a:avLst/>
        </a:prstGeom>
        <a:solidFill>
          <a:schemeClr val="accent2">
            <a:hueOff val="7729367"/>
            <a:satOff val="-82653"/>
            <a:lumOff val="21569"/>
            <a:alphaOff val="0"/>
          </a:schemeClr>
        </a:solidFill>
        <a:ln>
          <a:noFill/>
        </a:ln>
        <a:effectLst>
          <a:outerShdw blurRad="50800" dist="25400" dir="5400000" rotWithShape="0">
            <a:srgbClr val="000000">
              <a:alpha val="45000"/>
            </a:srgbClr>
          </a:outerShdw>
        </a:effectLst>
        <a:scene3d>
          <a:camera prst="perspectiveRelaxed">
            <a:rot lat="21594000" lon="0" rev="0"/>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4770" tIns="32385" rIns="64770" bIns="32385" numCol="1" spcCol="1270" anchor="ctr" anchorCtr="0">
          <a:noAutofit/>
          <a:sp3d extrusionH="28000" prstMaterial="matte"/>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700" kern="1200" dirty="0" smtClean="0"/>
            <a:t>Winter</a:t>
          </a:r>
          <a:br>
            <a:rPr lang="en-US" sz="1700" kern="1200" dirty="0" smtClean="0"/>
          </a:br>
          <a:r>
            <a:rPr lang="en-US" sz="1700" kern="1200" dirty="0" smtClean="0"/>
            <a:t>2015</a:t>
          </a:r>
          <a:endParaRPr lang="en-US" sz="1700" kern="1200" dirty="0"/>
        </a:p>
      </dsp:txBody>
      <dsp:txXfrm>
        <a:off x="32995" y="4077642"/>
        <a:ext cx="3256330" cy="609912"/>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12FC5BCB-7B34-4F33-89B8-078C8862739A}" type="datetimeFigureOut">
              <a:rPr lang="en-US" smtClean="0"/>
              <a:t>10/1/2014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CA2359AA-F706-497C-8B15-F1C41C9F01E8}" type="slidenum">
              <a:rPr lang="en-US" smtClean="0"/>
              <a:t>‹#›</a:t>
            </a:fld>
            <a:endParaRPr lang="en-US"/>
          </a:p>
        </p:txBody>
      </p:sp>
    </p:spTree>
    <p:extLst>
      <p:ext uri="{BB962C8B-B14F-4D97-AF65-F5344CB8AC3E}">
        <p14:creationId xmlns:p14="http://schemas.microsoft.com/office/powerpoint/2010/main" val="3623821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59AA-F706-497C-8B15-F1C41C9F01E8}" type="slidenum">
              <a:rPr lang="en-US" smtClean="0"/>
              <a:t>1</a:t>
            </a:fld>
            <a:endParaRPr lang="en-US"/>
          </a:p>
        </p:txBody>
      </p:sp>
    </p:spTree>
    <p:extLst>
      <p:ext uri="{BB962C8B-B14F-4D97-AF65-F5344CB8AC3E}">
        <p14:creationId xmlns:p14="http://schemas.microsoft.com/office/powerpoint/2010/main" val="307401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The revised Draft CDP proposes: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smtClean="0"/>
          </a:p>
          <a:p>
            <a:pPr marL="285750" indent="-285750">
              <a:buFont typeface="Arial" panose="020B0604020202020204" pitchFamily="34" charset="0"/>
              <a:buChar char="•"/>
            </a:pPr>
            <a:r>
              <a:rPr lang="en-US" sz="1600" baseline="0" dirty="0" smtClean="0"/>
              <a:t>Consolidation of trails into a perimeter trail network thus protecting the forest center</a:t>
            </a:r>
            <a:br>
              <a:rPr lang="en-US" sz="1600" baseline="0" dirty="0" smtClean="0"/>
            </a:br>
            <a:endParaRPr lang="en-US" sz="1600" baseline="0" dirty="0" smtClean="0"/>
          </a:p>
          <a:p>
            <a:pPr marL="285750" indent="-285750">
              <a:buFont typeface="Arial" panose="020B0604020202020204" pitchFamily="34" charset="0"/>
              <a:buChar char="•"/>
            </a:pPr>
            <a:r>
              <a:rPr lang="en-US" sz="1600" baseline="0" dirty="0" smtClean="0"/>
              <a:t>Trailheads  and entrances have been reduced to minimize neighborhood impacts</a:t>
            </a:r>
            <a:br>
              <a:rPr lang="en-US" sz="1600" baseline="0" dirty="0" smtClean="0"/>
            </a:br>
            <a:endParaRPr lang="en-US" sz="1600" baseline="0" dirty="0" smtClean="0"/>
          </a:p>
          <a:p>
            <a:pPr marL="285750" indent="-285750">
              <a:buFont typeface="Arial" panose="020B0604020202020204" pitchFamily="34" charset="0"/>
              <a:buChar char="•"/>
            </a:pPr>
            <a:r>
              <a:rPr lang="en-US" sz="1600" baseline="0" dirty="0" smtClean="0"/>
              <a:t>The local serving park recommendation has been removed due to the existing recreation and playground facilities meeting the needs of the community.</a:t>
            </a:r>
          </a:p>
          <a:p>
            <a:pPr marL="285750" indent="-285750">
              <a:buFont typeface="Arial" panose="020B0604020202020204" pitchFamily="34" charset="0"/>
              <a:buChar char="•"/>
            </a:pPr>
            <a:endParaRPr lang="en-US" sz="1600" baseline="0" dirty="0" smtClean="0"/>
          </a:p>
          <a:p>
            <a:endParaRPr lang="en-US" sz="1600" baseline="0" dirty="0" smtClean="0"/>
          </a:p>
          <a:p>
            <a:endParaRPr lang="en-US" sz="1600" baseline="0" dirty="0" smtClean="0"/>
          </a:p>
          <a:p>
            <a:endParaRPr lang="en-US" sz="1600" baseline="0" dirty="0" smtClean="0"/>
          </a:p>
        </p:txBody>
      </p:sp>
      <p:sp>
        <p:nvSpPr>
          <p:cNvPr id="4" name="Slide Number Placeholder 3"/>
          <p:cNvSpPr>
            <a:spLocks noGrp="1"/>
          </p:cNvSpPr>
          <p:nvPr>
            <p:ph type="sldNum" sz="quarter" idx="10"/>
          </p:nvPr>
        </p:nvSpPr>
        <p:spPr/>
        <p:txBody>
          <a:bodyPr/>
          <a:lstStyle/>
          <a:p>
            <a:fld id="{CA2359AA-F706-497C-8B15-F1C41C9F01E8}" type="slidenum">
              <a:rPr lang="en-US" smtClean="0"/>
              <a:t>10</a:t>
            </a:fld>
            <a:endParaRPr lang="en-US"/>
          </a:p>
        </p:txBody>
      </p:sp>
    </p:spTree>
    <p:extLst>
      <p:ext uri="{BB962C8B-B14F-4D97-AF65-F5344CB8AC3E}">
        <p14:creationId xmlns:p14="http://schemas.microsoft.com/office/powerpoint/2010/main" val="3099259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Poplar Ford Park is proposed to be developed with an extension network of mixed use trails, a special use area for radio control aircraft and an improved entrance and parking area. The park will contain extensive natural resource management areas to be managed for animal habitat and natural resource protection.</a:t>
            </a:r>
          </a:p>
          <a:p>
            <a:endParaRPr lang="en-US" dirty="0" smtClean="0"/>
          </a:p>
          <a:p>
            <a:r>
              <a:rPr lang="en-US" baseline="0" dirty="0" smtClean="0"/>
              <a:t>The </a:t>
            </a:r>
            <a:r>
              <a:rPr lang="en-US" baseline="0" dirty="0" smtClean="0"/>
              <a:t>trail network will be mixed use natural surface trails. It will build on an existing trail network and will offer more than 6 miles of trails. Trail development will include signage and trail kiosks as appropriate. It is recommended to develop a portage trail to allow for carry in of small water craft, such as kayaks, on Bull Run. The historic fords across Bull Run to Manassas Battlefield Park will be maintained. No bridges or fair weather crossings are proposed.</a:t>
            </a:r>
          </a:p>
          <a:p>
            <a:endParaRPr lang="en-US" baseline="0" dirty="0" smtClean="0"/>
          </a:p>
          <a:p>
            <a:r>
              <a:rPr lang="en-US" baseline="0" dirty="0" smtClean="0"/>
              <a:t>The special use area will be maintained to allow for radio control model aircraft use with an approved permit.   This permit is granted on a limited term basis and must be renewed every 3 to 5 years. The area consists of an open grass airfield, limited parking, a split rail fence to separate users from the airstrip and a small storage unit for use by the club only. It is recommended that a small shade or picnic shelter be allowed in the maintained area. Maintenance is provided by the permit holder under the park adoption guidelines.</a:t>
            </a:r>
          </a:p>
          <a:p>
            <a:endParaRPr lang="en-US" baseline="0" dirty="0" smtClean="0"/>
          </a:p>
          <a:p>
            <a:r>
              <a:rPr lang="en-US" baseline="0" dirty="0" smtClean="0"/>
              <a:t>The parking area shall be designed to include an entrance off Bull Run Post Office Road and parking suitable for horse trailer access. The entry shall be located per VDOT standards at such time that engineered plans are developed for the park development.</a:t>
            </a:r>
            <a:endParaRPr lang="en-US" dirty="0" smtClean="0"/>
          </a:p>
          <a:p>
            <a:r>
              <a:rPr lang="en-US" dirty="0" smtClean="0"/>
              <a:t> </a:t>
            </a:r>
          </a:p>
          <a:p>
            <a:r>
              <a:rPr lang="en-US" dirty="0" smtClean="0"/>
              <a:t>The</a:t>
            </a:r>
            <a:r>
              <a:rPr lang="en-US" baseline="0" dirty="0" smtClean="0"/>
              <a:t> regional master plan recommended design and construction of a gateway to Sully Woodlands. After evaluating the core properties, it is recommended to locate this gateway feature at Poplar Ford Park on along Bull Run Post Office Road. This gateway will be comprised of signage welcoming you to the Sully Woodlands area. It may include </a:t>
            </a:r>
            <a:r>
              <a:rPr lang="en-US" baseline="0" dirty="0" err="1" smtClean="0"/>
              <a:t>kioks</a:t>
            </a:r>
            <a:r>
              <a:rPr lang="en-US" baseline="0" dirty="0" smtClean="0"/>
              <a:t> or trail </a:t>
            </a:r>
            <a:r>
              <a:rPr lang="en-US" baseline="0" dirty="0" err="1" smtClean="0"/>
              <a:t>plaquards</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CA2359AA-F706-497C-8B15-F1C41C9F01E8}" type="slidenum">
              <a:rPr lang="en-US" smtClean="0"/>
              <a:t>11</a:t>
            </a:fld>
            <a:endParaRPr lang="en-US"/>
          </a:p>
        </p:txBody>
      </p:sp>
    </p:spTree>
    <p:extLst>
      <p:ext uri="{BB962C8B-B14F-4D97-AF65-F5344CB8AC3E}">
        <p14:creationId xmlns:p14="http://schemas.microsoft.com/office/powerpoint/2010/main" val="2310807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The Draft CDP has no revisions . Some plan changes were made to clarify existing conditions or development</a:t>
            </a:r>
            <a:r>
              <a:rPr lang="en-US" sz="1600" baseline="0" dirty="0" smtClean="0"/>
              <a:t> restrictions.</a:t>
            </a:r>
            <a:endParaRPr lang="en-US" sz="1600" dirty="0"/>
          </a:p>
        </p:txBody>
      </p:sp>
      <p:sp>
        <p:nvSpPr>
          <p:cNvPr id="4" name="Slide Number Placeholder 3"/>
          <p:cNvSpPr>
            <a:spLocks noGrp="1"/>
          </p:cNvSpPr>
          <p:nvPr>
            <p:ph type="sldNum" sz="quarter" idx="10"/>
          </p:nvPr>
        </p:nvSpPr>
        <p:spPr/>
        <p:txBody>
          <a:bodyPr/>
          <a:lstStyle/>
          <a:p>
            <a:fld id="{CA2359AA-F706-497C-8B15-F1C41C9F01E8}" type="slidenum">
              <a:rPr lang="en-US" smtClean="0"/>
              <a:t>12</a:t>
            </a:fld>
            <a:endParaRPr lang="en-US"/>
          </a:p>
        </p:txBody>
      </p:sp>
    </p:spTree>
    <p:extLst>
      <p:ext uri="{BB962C8B-B14F-4D97-AF65-F5344CB8AC3E}">
        <p14:creationId xmlns:p14="http://schemas.microsoft.com/office/powerpoint/2010/main" val="2310807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The </a:t>
            </a:r>
            <a:r>
              <a:rPr lang="en-US" baseline="0" dirty="0" smtClean="0"/>
              <a:t>park today is comprised of large old growth diabase forest, meadow areas and two old homestead sites. The regional master plans recommendations call for preserving the majority of the park as natural resource protection areas with some areas reserved for low impact , non-athletic uses. The conceptual development plan recommends development of a north-south thru trail, and three special use areas comprising approximately  </a:t>
            </a:r>
            <a:r>
              <a:rPr lang="en-US" baseline="0" dirty="0" smtClean="0"/>
              <a:t>14% </a:t>
            </a:r>
            <a:r>
              <a:rPr lang="en-US" baseline="0" dirty="0" smtClean="0"/>
              <a:t>of the park area. The remaining </a:t>
            </a:r>
            <a:r>
              <a:rPr lang="en-US" baseline="0" dirty="0" smtClean="0"/>
              <a:t>86% </a:t>
            </a:r>
            <a:r>
              <a:rPr lang="en-US" baseline="0" dirty="0" smtClean="0"/>
              <a:t>of the park will remain a nature resource protection area.</a:t>
            </a:r>
          </a:p>
          <a:p>
            <a:endParaRPr lang="en-US" baseline="0" dirty="0" smtClean="0"/>
          </a:p>
        </p:txBody>
      </p:sp>
      <p:sp>
        <p:nvSpPr>
          <p:cNvPr id="4" name="Slide Number Placeholder 3"/>
          <p:cNvSpPr>
            <a:spLocks noGrp="1"/>
          </p:cNvSpPr>
          <p:nvPr>
            <p:ph type="sldNum" sz="quarter" idx="10"/>
          </p:nvPr>
        </p:nvSpPr>
        <p:spPr/>
        <p:txBody>
          <a:bodyPr/>
          <a:lstStyle/>
          <a:p>
            <a:fld id="{CA2359AA-F706-497C-8B15-F1C41C9F01E8}" type="slidenum">
              <a:rPr lang="en-US" smtClean="0"/>
              <a:t>13</a:t>
            </a:fld>
            <a:endParaRPr lang="en-US"/>
          </a:p>
        </p:txBody>
      </p:sp>
    </p:spTree>
    <p:extLst>
      <p:ext uri="{BB962C8B-B14F-4D97-AF65-F5344CB8AC3E}">
        <p14:creationId xmlns:p14="http://schemas.microsoft.com/office/powerpoint/2010/main" val="905498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revised Draft CDP proposes:</a:t>
            </a:r>
          </a:p>
          <a:p>
            <a:endParaRPr lang="en-US" baseline="0" dirty="0" smtClean="0"/>
          </a:p>
          <a:p>
            <a:pPr marL="171450" indent="-171450">
              <a:buFont typeface="Arial" panose="020B0604020202020204" pitchFamily="34" charset="0"/>
              <a:buChar char="•"/>
            </a:pPr>
            <a:r>
              <a:rPr lang="en-US" baseline="0" dirty="0" smtClean="0"/>
              <a:t>Incorporating 50 acres from the adjacent Sappington parcel bringing the size of the preserve to 1,473 acres.</a:t>
            </a:r>
          </a:p>
          <a:p>
            <a:endParaRPr lang="en-US" baseline="0" dirty="0" smtClean="0"/>
          </a:p>
          <a:p>
            <a:pPr marL="171450" indent="-171450">
              <a:buFont typeface="Arial" panose="020B0604020202020204" pitchFamily="34" charset="0"/>
              <a:buChar char="•"/>
            </a:pPr>
            <a:r>
              <a:rPr lang="en-US" baseline="0" dirty="0" smtClean="0"/>
              <a:t>Almost 8 mile of trails</a:t>
            </a:r>
          </a:p>
          <a:p>
            <a:endParaRPr lang="en-US" baseline="0" dirty="0" smtClean="0"/>
          </a:p>
          <a:p>
            <a:pPr marL="171450" indent="-171450">
              <a:buFont typeface="Arial" panose="020B0604020202020204" pitchFamily="34" charset="0"/>
              <a:buChar char="•"/>
            </a:pPr>
            <a:r>
              <a:rPr lang="en-US" baseline="0" dirty="0" smtClean="0"/>
              <a:t>A natural use area on the western park boundary  located on an old homestead site. This park area will allowed for permitted uses of a non-athletic nature such as scout activities, geocaching or camping. Access to this portion of the park is from Bull Run Post Office road in Loudoun County. This will be a limited access for maintenance vehicles and permit users only. </a:t>
            </a:r>
          </a:p>
          <a:p>
            <a:endParaRPr lang="en-US" baseline="0" dirty="0" smtClean="0"/>
          </a:p>
          <a:p>
            <a:pPr marL="171450" indent="-171450">
              <a:buFont typeface="Arial" panose="020B0604020202020204" pitchFamily="34" charset="0"/>
              <a:buChar char="•"/>
            </a:pPr>
            <a:r>
              <a:rPr lang="en-US" baseline="0" dirty="0" smtClean="0"/>
              <a:t>A managed open space area at the northern portion of the park along Braddock Road. This area will be maintained as generally open and would be available for small user group use with permits. Access would be coordinated from Loudoun County development on the western boundary. If a suitable access is developed, it would be appropriate to have some paved parking areas for permit users. Trail kiosks, signage, picnic areas and shelters would be appropriate in this area.</a:t>
            </a:r>
          </a:p>
          <a:p>
            <a:endParaRPr lang="en-US" baseline="0" dirty="0" smtClean="0"/>
          </a:p>
          <a:p>
            <a:pPr marL="171450" indent="-171450">
              <a:buFont typeface="Arial" panose="020B0604020202020204" pitchFamily="34" charset="0"/>
              <a:buChar char="•"/>
            </a:pPr>
            <a:r>
              <a:rPr lang="en-US" baseline="0" dirty="0" smtClean="0"/>
              <a:t>A special use area along Pleasant Valley road adjacent to the Cox Farms property. This area is the location of a former homestead. There remains an existing barn structure and some fencing and utility poles. The regional master plan recommends using this area for the development of a Sully Woodlands Stewardship Education Center or other similar education facility. The conceptual development plan maintains this recommendation.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A2359AA-F706-497C-8B15-F1C41C9F01E8}" type="slidenum">
              <a:rPr lang="en-US" smtClean="0"/>
              <a:t>14</a:t>
            </a:fld>
            <a:endParaRPr lang="en-US"/>
          </a:p>
        </p:txBody>
      </p:sp>
    </p:spTree>
    <p:extLst>
      <p:ext uri="{BB962C8B-B14F-4D97-AF65-F5344CB8AC3E}">
        <p14:creationId xmlns:p14="http://schemas.microsoft.com/office/powerpoint/2010/main" val="905498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Mountain Road District Park is</a:t>
            </a:r>
            <a:r>
              <a:rPr lang="en-US" sz="1600" baseline="0" dirty="0" smtClean="0"/>
              <a:t> a generally flat site that was used for light farming and turf farming prior to purchase by the Park Authority. Given the generally flat nature of the site and the disturbed nature of the site, the regional master plan looked to this site to help meet the needs for athletic and other park facilities for western Fairfax. </a:t>
            </a:r>
          </a:p>
          <a:p>
            <a:r>
              <a:rPr lang="en-US" sz="1600" baseline="0" dirty="0" smtClean="0"/>
              <a:t/>
            </a:r>
            <a:br>
              <a:rPr lang="en-US" sz="1600" baseline="0" dirty="0" smtClean="0"/>
            </a:br>
            <a:endParaRPr lang="en-US" sz="1600" baseline="0" dirty="0" smtClean="0"/>
          </a:p>
          <a:p>
            <a:r>
              <a:rPr lang="en-US" sz="1600" dirty="0" smtClean="0"/>
              <a:t>One</a:t>
            </a:r>
            <a:r>
              <a:rPr lang="en-US" sz="1600" baseline="0" dirty="0" smtClean="0"/>
              <a:t> third of the site will remain as managed forest. Two miles of accessible trails are proposed for the site connecting this park to the rest of Sully Woodlands and Western Fairfax. </a:t>
            </a:r>
            <a:endParaRPr lang="en-US" sz="1600" dirty="0"/>
          </a:p>
        </p:txBody>
      </p:sp>
      <p:sp>
        <p:nvSpPr>
          <p:cNvPr id="4" name="Slide Number Placeholder 3"/>
          <p:cNvSpPr>
            <a:spLocks noGrp="1"/>
          </p:cNvSpPr>
          <p:nvPr>
            <p:ph type="sldNum" sz="quarter" idx="10"/>
          </p:nvPr>
        </p:nvSpPr>
        <p:spPr/>
        <p:txBody>
          <a:bodyPr/>
          <a:lstStyle/>
          <a:p>
            <a:fld id="{CA2359AA-F706-497C-8B15-F1C41C9F01E8}" type="slidenum">
              <a:rPr lang="en-US" smtClean="0"/>
              <a:t>15</a:t>
            </a:fld>
            <a:endParaRPr lang="en-US"/>
          </a:p>
        </p:txBody>
      </p:sp>
    </p:spTree>
    <p:extLst>
      <p:ext uri="{BB962C8B-B14F-4D97-AF65-F5344CB8AC3E}">
        <p14:creationId xmlns:p14="http://schemas.microsoft.com/office/powerpoint/2010/main" val="1464298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The draft conceptual development plan recommends concentrating athletic facilities along the eastern third of the site. The center should be developed with picnic facilities, a flexible open space for permit users, facilities suitable for picnic users such as volley ball courts or playgrounds. Basketball courts or a basketball complex would be appropriate. A maintenance facility serving these core properties and other Sully Woodlands parks, should be located in this park away from general activities.</a:t>
            </a:r>
          </a:p>
          <a:p>
            <a:endParaRPr lang="en-US" sz="1600" dirty="0"/>
          </a:p>
        </p:txBody>
      </p:sp>
      <p:sp>
        <p:nvSpPr>
          <p:cNvPr id="4" name="Slide Number Placeholder 3"/>
          <p:cNvSpPr>
            <a:spLocks noGrp="1"/>
          </p:cNvSpPr>
          <p:nvPr>
            <p:ph type="sldNum" sz="quarter" idx="10"/>
          </p:nvPr>
        </p:nvSpPr>
        <p:spPr/>
        <p:txBody>
          <a:bodyPr/>
          <a:lstStyle/>
          <a:p>
            <a:fld id="{CA2359AA-F706-497C-8B15-F1C41C9F01E8}" type="slidenum">
              <a:rPr lang="en-US" smtClean="0"/>
              <a:t>16</a:t>
            </a:fld>
            <a:endParaRPr lang="en-US"/>
          </a:p>
        </p:txBody>
      </p:sp>
    </p:spTree>
    <p:extLst>
      <p:ext uri="{BB962C8B-B14F-4D97-AF65-F5344CB8AC3E}">
        <p14:creationId xmlns:p14="http://schemas.microsoft.com/office/powerpoint/2010/main" val="1464298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The Sappington property was purchased in 2010. As such , this substantial land holding has no land use recommendations in the 2006 Sully Woodlands Regional Master Plan.</a:t>
            </a:r>
          </a:p>
          <a:p>
            <a:endParaRPr lang="en-US" sz="1600" dirty="0" smtClean="0"/>
          </a:p>
          <a:p>
            <a:r>
              <a:rPr lang="en-US" sz="1600" dirty="0" smtClean="0"/>
              <a:t>Because</a:t>
            </a:r>
            <a:r>
              <a:rPr lang="en-US" sz="1600" baseline="0" dirty="0" smtClean="0"/>
              <a:t> of it’s location in the center of the core properties, it was decided to include this site in the core properties project. The Park Authority is presenting the </a:t>
            </a:r>
            <a:r>
              <a:rPr lang="en-US" sz="1600" baseline="0" dirty="0" smtClean="0"/>
              <a:t>draft </a:t>
            </a:r>
            <a:r>
              <a:rPr lang="en-US" sz="1600" baseline="0" dirty="0" err="1" smtClean="0"/>
              <a:t>cdp</a:t>
            </a:r>
            <a:r>
              <a:rPr lang="en-US" sz="1600" baseline="0" dirty="0" smtClean="0"/>
              <a:t> tonight.</a:t>
            </a:r>
          </a:p>
          <a:p>
            <a:endParaRPr lang="en-US" sz="1600" baseline="0" dirty="0" smtClean="0"/>
          </a:p>
          <a:p>
            <a:endParaRPr lang="en-US" sz="1600" baseline="0" dirty="0" smtClean="0"/>
          </a:p>
          <a:p>
            <a:endParaRPr lang="en-US" sz="1600" dirty="0"/>
          </a:p>
        </p:txBody>
      </p:sp>
      <p:sp>
        <p:nvSpPr>
          <p:cNvPr id="4" name="Slide Number Placeholder 3"/>
          <p:cNvSpPr>
            <a:spLocks noGrp="1"/>
          </p:cNvSpPr>
          <p:nvPr>
            <p:ph type="sldNum" sz="quarter" idx="10"/>
          </p:nvPr>
        </p:nvSpPr>
        <p:spPr/>
        <p:txBody>
          <a:bodyPr/>
          <a:lstStyle/>
          <a:p>
            <a:fld id="{CA2359AA-F706-497C-8B15-F1C41C9F01E8}" type="slidenum">
              <a:rPr lang="en-US" smtClean="0"/>
              <a:t>17</a:t>
            </a:fld>
            <a:endParaRPr lang="en-US"/>
          </a:p>
        </p:txBody>
      </p:sp>
    </p:spTree>
    <p:extLst>
      <p:ext uri="{BB962C8B-B14F-4D97-AF65-F5344CB8AC3E}">
        <p14:creationId xmlns:p14="http://schemas.microsoft.com/office/powerpoint/2010/main" val="2145091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The Draft CDP proposes:</a:t>
            </a:r>
          </a:p>
          <a:p>
            <a:endParaRPr lang="en-US" sz="1600" dirty="0" smtClean="0"/>
          </a:p>
          <a:p>
            <a:r>
              <a:rPr lang="en-US" sz="1600" dirty="0" smtClean="0"/>
              <a:t>Transferring 50 acres from the</a:t>
            </a:r>
            <a:r>
              <a:rPr lang="en-US" sz="1600" baseline="0" dirty="0" smtClean="0"/>
              <a:t> area north of the power easement to Elklick Preserve</a:t>
            </a:r>
          </a:p>
          <a:p>
            <a:endParaRPr lang="en-US" sz="1600" dirty="0" smtClean="0"/>
          </a:p>
          <a:p>
            <a:r>
              <a:rPr lang="en-US" sz="1600" dirty="0" smtClean="0"/>
              <a:t>The remaining 170 acres would be available for park development as a stand alone park</a:t>
            </a:r>
          </a:p>
          <a:p>
            <a:endParaRPr lang="en-US" sz="1600" dirty="0" smtClean="0"/>
          </a:p>
          <a:p>
            <a:r>
              <a:rPr lang="en-US" sz="1600" dirty="0" smtClean="0"/>
              <a:t>Approximately 64 acres would be designated</a:t>
            </a:r>
            <a:r>
              <a:rPr lang="en-US" sz="1600" baseline="0" dirty="0" smtClean="0"/>
              <a:t> for use by off-road bike users. Construction and maintenance would be by bike groups or other partners.</a:t>
            </a:r>
          </a:p>
          <a:p>
            <a:r>
              <a:rPr lang="en-US" sz="1600" dirty="0" smtClean="0"/>
              <a:t>Facilities such as shelters, parking lots, and other similar</a:t>
            </a:r>
            <a:r>
              <a:rPr lang="en-US" sz="1600" baseline="0" dirty="0" smtClean="0"/>
              <a:t> park elements would be suitable in this area.</a:t>
            </a:r>
          </a:p>
          <a:p>
            <a:endParaRPr lang="en-US" sz="1600" baseline="0" dirty="0" smtClean="0"/>
          </a:p>
          <a:p>
            <a:r>
              <a:rPr lang="en-US" sz="1600" dirty="0" smtClean="0"/>
              <a:t>Approximately  50 would be reserved for</a:t>
            </a:r>
            <a:r>
              <a:rPr lang="en-US" sz="1600" baseline="0" dirty="0" smtClean="0"/>
              <a:t> region wide activity use. This could include lighted athletic facilities, an event venue, or other county wide recreation facility. Structures such as shelters, restrooms, parking lots, playgrounds, and other similar facilities would be appropriate in this area. </a:t>
            </a:r>
          </a:p>
          <a:p>
            <a:endParaRPr lang="en-US" sz="1600" baseline="0" dirty="0" smtClean="0"/>
          </a:p>
          <a:p>
            <a:r>
              <a:rPr lang="en-US" sz="1600" dirty="0" smtClean="0"/>
              <a:t>An on-site trail network would be designed to connect to the Sully Woodland Trail network</a:t>
            </a:r>
            <a:r>
              <a:rPr lang="en-US" sz="1600" baseline="0" dirty="0" smtClean="0"/>
              <a:t> and to provide on-site usage as well.</a:t>
            </a:r>
            <a:endParaRPr lang="en-US" sz="1600" dirty="0"/>
          </a:p>
        </p:txBody>
      </p:sp>
      <p:sp>
        <p:nvSpPr>
          <p:cNvPr id="4" name="Slide Number Placeholder 3"/>
          <p:cNvSpPr>
            <a:spLocks noGrp="1"/>
          </p:cNvSpPr>
          <p:nvPr>
            <p:ph type="sldNum" sz="quarter" idx="10"/>
          </p:nvPr>
        </p:nvSpPr>
        <p:spPr/>
        <p:txBody>
          <a:bodyPr/>
          <a:lstStyle/>
          <a:p>
            <a:fld id="{CA2359AA-F706-497C-8B15-F1C41C9F01E8}" type="slidenum">
              <a:rPr lang="en-US" smtClean="0"/>
              <a:t>18</a:t>
            </a:fld>
            <a:endParaRPr lang="en-US"/>
          </a:p>
        </p:txBody>
      </p:sp>
    </p:spTree>
    <p:extLst>
      <p:ext uri="{BB962C8B-B14F-4D97-AF65-F5344CB8AC3E}">
        <p14:creationId xmlns:p14="http://schemas.microsoft.com/office/powerpoint/2010/main" val="2145091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Overall, the</a:t>
            </a:r>
            <a:r>
              <a:rPr lang="en-US" baseline="0" dirty="0" smtClean="0"/>
              <a:t> goal of this project is to propose park development that follows the recommendations of the regional master plan, that provides needed park facilities, both locally and regionally, and that allows the parks to develop in harmony with one another and the surrounding communities.</a:t>
            </a:r>
          </a:p>
          <a:p>
            <a:endParaRPr lang="en-US" baseline="0" dirty="0" smtClean="0"/>
          </a:p>
          <a:p>
            <a:r>
              <a:rPr lang="en-US" baseline="0" dirty="0" smtClean="0"/>
              <a:t>The benefits of these proposed park developments to the local community is tremendous. There will be </a:t>
            </a:r>
            <a:r>
              <a:rPr lang="en-US" baseline="0" dirty="0" smtClean="0"/>
              <a:t>20 </a:t>
            </a:r>
            <a:r>
              <a:rPr lang="en-US" baseline="0" dirty="0" smtClean="0"/>
              <a:t>miles of trails, over </a:t>
            </a:r>
            <a:r>
              <a:rPr lang="en-US" baseline="0" dirty="0" smtClean="0"/>
              <a:t>1,800 </a:t>
            </a:r>
            <a:r>
              <a:rPr lang="en-US" baseline="0" dirty="0" smtClean="0"/>
              <a:t>acres of protected natural landscapes and increased local athletic facilities to minimize driving trips for area residents. </a:t>
            </a:r>
            <a:endParaRPr lang="en-US" dirty="0"/>
          </a:p>
        </p:txBody>
      </p:sp>
      <p:sp>
        <p:nvSpPr>
          <p:cNvPr id="4" name="Slide Number Placeholder 3"/>
          <p:cNvSpPr>
            <a:spLocks noGrp="1"/>
          </p:cNvSpPr>
          <p:nvPr>
            <p:ph type="sldNum" sz="quarter" idx="10"/>
          </p:nvPr>
        </p:nvSpPr>
        <p:spPr/>
        <p:txBody>
          <a:bodyPr/>
          <a:lstStyle/>
          <a:p>
            <a:fld id="{CA2359AA-F706-497C-8B15-F1C41C9F01E8}" type="slidenum">
              <a:rPr lang="en-US" smtClean="0"/>
              <a:t>19</a:t>
            </a:fld>
            <a:endParaRPr lang="en-US"/>
          </a:p>
        </p:txBody>
      </p:sp>
    </p:spTree>
    <p:extLst>
      <p:ext uri="{BB962C8B-B14F-4D97-AF65-F5344CB8AC3E}">
        <p14:creationId xmlns:p14="http://schemas.microsoft.com/office/powerpoint/2010/main" val="345972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359AA-F706-497C-8B15-F1C41C9F01E8}" type="slidenum">
              <a:rPr lang="en-US" smtClean="0"/>
              <a:t>2</a:t>
            </a:fld>
            <a:endParaRPr lang="en-US"/>
          </a:p>
        </p:txBody>
      </p:sp>
    </p:spTree>
    <p:extLst>
      <p:ext uri="{BB962C8B-B14F-4D97-AF65-F5344CB8AC3E}">
        <p14:creationId xmlns:p14="http://schemas.microsoft.com/office/powerpoint/2010/main" val="2261338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The Park Authority is committed to public involvement</a:t>
            </a:r>
            <a:r>
              <a:rPr lang="en-US" sz="1600" baseline="0" dirty="0" smtClean="0"/>
              <a:t> as part of the park design process. We look to the local community, user groups and other interested parties to guide our planning process.</a:t>
            </a:r>
            <a:endParaRPr lang="en-US" sz="1600" dirty="0"/>
          </a:p>
        </p:txBody>
      </p:sp>
      <p:sp>
        <p:nvSpPr>
          <p:cNvPr id="4" name="Slide Number Placeholder 3"/>
          <p:cNvSpPr>
            <a:spLocks noGrp="1"/>
          </p:cNvSpPr>
          <p:nvPr>
            <p:ph type="sldNum" sz="quarter" idx="10"/>
          </p:nvPr>
        </p:nvSpPr>
        <p:spPr/>
        <p:txBody>
          <a:bodyPr/>
          <a:lstStyle/>
          <a:p>
            <a:fld id="{CA2359AA-F706-497C-8B15-F1C41C9F01E8}" type="slidenum">
              <a:rPr lang="en-US" smtClean="0"/>
              <a:t>20</a:t>
            </a:fld>
            <a:endParaRPr lang="en-US"/>
          </a:p>
        </p:txBody>
      </p:sp>
    </p:spTree>
    <p:extLst>
      <p:ext uri="{BB962C8B-B14F-4D97-AF65-F5344CB8AC3E}">
        <p14:creationId xmlns:p14="http://schemas.microsoft.com/office/powerpoint/2010/main" val="3378527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The next steps in the process include</a:t>
            </a:r>
            <a:r>
              <a:rPr lang="en-US" sz="1600" dirty="0" smtClean="0"/>
              <a:t>:</a:t>
            </a:r>
          </a:p>
          <a:p>
            <a:endParaRPr lang="en-US" sz="1600" dirty="0" smtClean="0"/>
          </a:p>
          <a:p>
            <a:pPr marL="285750" indent="-285750">
              <a:buFont typeface="Arial" panose="020B0604020202020204" pitchFamily="34" charset="0"/>
              <a:buChar char="•"/>
            </a:pPr>
            <a:r>
              <a:rPr lang="en-US" sz="1600" dirty="0" smtClean="0"/>
              <a:t>Collecting</a:t>
            </a:r>
            <a:r>
              <a:rPr lang="en-US" sz="1600" baseline="0" dirty="0" smtClean="0"/>
              <a:t> and compiling </a:t>
            </a:r>
            <a:r>
              <a:rPr lang="en-US" sz="1600" baseline="0" dirty="0" smtClean="0"/>
              <a:t>comments on these plan revisions</a:t>
            </a:r>
          </a:p>
          <a:p>
            <a:pPr marL="285750" indent="-285750">
              <a:buFont typeface="Arial" panose="020B0604020202020204" pitchFamily="34" charset="0"/>
              <a:buChar char="•"/>
            </a:pPr>
            <a:endParaRPr lang="en-US" sz="1600" baseline="0" dirty="0" smtClean="0"/>
          </a:p>
          <a:p>
            <a:pPr marL="285750" indent="-285750">
              <a:buFont typeface="Arial" panose="020B0604020202020204" pitchFamily="34" charset="0"/>
              <a:buChar char="•"/>
            </a:pPr>
            <a:r>
              <a:rPr lang="en-US" sz="1600" baseline="0" dirty="0" smtClean="0"/>
              <a:t>Revisions as may be needed</a:t>
            </a:r>
          </a:p>
          <a:p>
            <a:pPr marL="285750" indent="-285750">
              <a:buFont typeface="Arial" panose="020B0604020202020204" pitchFamily="34" charset="0"/>
              <a:buChar char="•"/>
            </a:pPr>
            <a:endParaRPr lang="en-US" sz="1600" baseline="0" dirty="0" smtClean="0"/>
          </a:p>
          <a:p>
            <a:pPr marL="285750" indent="-285750">
              <a:buFont typeface="Arial" panose="020B0604020202020204" pitchFamily="34" charset="0"/>
              <a:buChar char="•"/>
            </a:pPr>
            <a:r>
              <a:rPr lang="en-US" sz="1600" baseline="0" dirty="0" smtClean="0"/>
              <a:t>Presentation of final plans to the Park Authority Board for action.</a:t>
            </a:r>
            <a:endParaRPr lang="en-US" sz="1600" dirty="0"/>
          </a:p>
        </p:txBody>
      </p:sp>
      <p:sp>
        <p:nvSpPr>
          <p:cNvPr id="4" name="Slide Number Placeholder 3"/>
          <p:cNvSpPr>
            <a:spLocks noGrp="1"/>
          </p:cNvSpPr>
          <p:nvPr>
            <p:ph type="sldNum" sz="quarter" idx="10"/>
          </p:nvPr>
        </p:nvSpPr>
        <p:spPr/>
        <p:txBody>
          <a:bodyPr/>
          <a:lstStyle/>
          <a:p>
            <a:fld id="{CA2359AA-F706-497C-8B15-F1C41C9F01E8}" type="slidenum">
              <a:rPr lang="en-US" smtClean="0"/>
              <a:t>21</a:t>
            </a:fld>
            <a:endParaRPr lang="en-US"/>
          </a:p>
        </p:txBody>
      </p:sp>
    </p:spTree>
    <p:extLst>
      <p:ext uri="{BB962C8B-B14F-4D97-AF65-F5344CB8AC3E}">
        <p14:creationId xmlns:p14="http://schemas.microsoft.com/office/powerpoint/2010/main" val="458671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75B2F2-36CD-4857-BEC1-FBA44CEFC9E3}" type="slidenum">
              <a:rPr lang="en-US"/>
              <a:pPr/>
              <a:t>22</a:t>
            </a:fld>
            <a:endParaRPr lang="en-US"/>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r>
              <a:rPr lang="en-US" sz="1600" dirty="0" smtClean="0"/>
              <a:t>Thank you for you time on this project. The Park Authority appreciates</a:t>
            </a:r>
            <a:r>
              <a:rPr lang="en-US" sz="1600" baseline="0" dirty="0" smtClean="0"/>
              <a:t> your commitment to the park development process and looks forward to hearing your thoughts on these plans </a:t>
            </a:r>
            <a:r>
              <a:rPr lang="en-US" sz="1600" baseline="0" smtClean="0"/>
              <a:t>and projects.</a:t>
            </a:r>
            <a:endParaRPr lang="en-US" sz="16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staff</a:t>
            </a:r>
            <a:r>
              <a:rPr lang="en-US" baseline="0" dirty="0" smtClean="0"/>
              <a:t> team was formed to utilize the technical skills and expert knowledge of park authority staff  for the project.</a:t>
            </a:r>
          </a:p>
          <a:p>
            <a:endParaRPr lang="en-US" baseline="0" dirty="0" smtClean="0"/>
          </a:p>
          <a:p>
            <a:r>
              <a:rPr lang="en-US" baseline="0" dirty="0" smtClean="0"/>
              <a:t>The team consisted of:</a:t>
            </a:r>
          </a:p>
          <a:p>
            <a:r>
              <a:rPr lang="en-US" baseline="0" dirty="0" smtClean="0"/>
              <a:t>Pat </a:t>
            </a:r>
            <a:r>
              <a:rPr lang="en-US" baseline="0" dirty="0" err="1" smtClean="0"/>
              <a:t>Rosend</a:t>
            </a:r>
            <a:r>
              <a:rPr lang="en-US" baseline="0" dirty="0" smtClean="0"/>
              <a:t>, project manager, Planning and development Division</a:t>
            </a:r>
          </a:p>
          <a:p>
            <a:r>
              <a:rPr lang="en-US" dirty="0" smtClean="0"/>
              <a:t>Justin Roberson, naturalist, Natural resource Management</a:t>
            </a:r>
            <a:r>
              <a:rPr lang="en-US" baseline="0" dirty="0" smtClean="0"/>
              <a:t> protection division</a:t>
            </a:r>
          </a:p>
          <a:p>
            <a:r>
              <a:rPr lang="en-US" baseline="0" dirty="0" smtClean="0"/>
              <a:t>John Rutherford, Historian, Cultural Resource Management Protection division</a:t>
            </a:r>
          </a:p>
          <a:p>
            <a:r>
              <a:rPr lang="en-US" baseline="0" dirty="0" smtClean="0"/>
              <a:t>Liz </a:t>
            </a:r>
            <a:r>
              <a:rPr lang="en-US" baseline="0" dirty="0" err="1" smtClean="0"/>
              <a:t>Cronauer</a:t>
            </a:r>
            <a:r>
              <a:rPr lang="en-US" baseline="0" dirty="0" smtClean="0"/>
              <a:t>, Trails program manager</a:t>
            </a:r>
          </a:p>
          <a:p>
            <a:r>
              <a:rPr lang="en-US" baseline="0" dirty="0" smtClean="0"/>
              <a:t>Taylor Dixon, Parks/recreation specialist, Neighborhood and Community services</a:t>
            </a:r>
          </a:p>
          <a:p>
            <a:r>
              <a:rPr lang="en-US" baseline="0" dirty="0" smtClean="0"/>
              <a:t>Kevin Williams, Area 5 Operations Manager</a:t>
            </a:r>
          </a:p>
          <a:p>
            <a:r>
              <a:rPr lang="en-US" baseline="0" dirty="0" smtClean="0"/>
              <a:t>Butch Loughery, Manager , park authority forestry operations</a:t>
            </a:r>
          </a:p>
          <a:p>
            <a:r>
              <a:rPr lang="en-US" baseline="0" dirty="0" smtClean="0"/>
              <a:t>Wang Bang, Community connections coordinator, Park Services Division</a:t>
            </a:r>
          </a:p>
          <a:p>
            <a:r>
              <a:rPr lang="en-US" baseline="0" dirty="0" err="1" smtClean="0"/>
              <a:t>Sousan</a:t>
            </a:r>
            <a:r>
              <a:rPr lang="en-US" baseline="0" dirty="0" smtClean="0"/>
              <a:t> </a:t>
            </a:r>
            <a:r>
              <a:rPr lang="en-US" baseline="0" dirty="0" err="1" smtClean="0"/>
              <a:t>Frankenberger</a:t>
            </a:r>
            <a:r>
              <a:rPr lang="en-US" baseline="0" dirty="0" smtClean="0"/>
              <a:t>, Program services, park services division</a:t>
            </a:r>
            <a:endParaRPr lang="en-US" dirty="0"/>
          </a:p>
        </p:txBody>
      </p:sp>
      <p:sp>
        <p:nvSpPr>
          <p:cNvPr id="4" name="Slide Number Placeholder 3"/>
          <p:cNvSpPr>
            <a:spLocks noGrp="1"/>
          </p:cNvSpPr>
          <p:nvPr>
            <p:ph type="sldNum" sz="quarter" idx="10"/>
          </p:nvPr>
        </p:nvSpPr>
        <p:spPr/>
        <p:txBody>
          <a:bodyPr/>
          <a:lstStyle/>
          <a:p>
            <a:fld id="{CA2359AA-F706-497C-8B15-F1C41C9F01E8}" type="slidenum">
              <a:rPr lang="en-US" smtClean="0"/>
              <a:t>3</a:t>
            </a:fld>
            <a:endParaRPr lang="en-US"/>
          </a:p>
        </p:txBody>
      </p:sp>
    </p:spTree>
    <p:extLst>
      <p:ext uri="{BB962C8B-B14F-4D97-AF65-F5344CB8AC3E}">
        <p14:creationId xmlns:p14="http://schemas.microsoft.com/office/powerpoint/2010/main" val="728283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9CDEAB-08E7-4D51-9510-45210B00C40C}" type="slidenum">
              <a:rPr lang="en-US"/>
              <a:pPr/>
              <a:t>4</a:t>
            </a:fld>
            <a:endParaRPr lang="en-US"/>
          </a:p>
        </p:txBody>
      </p:sp>
      <p:sp>
        <p:nvSpPr>
          <p:cNvPr id="119810" name="Rectangle 2"/>
          <p:cNvSpPr>
            <a:spLocks noGrp="1" noRot="1" noChangeAspect="1" noChangeArrowheads="1" noTextEdit="1"/>
          </p:cNvSpPr>
          <p:nvPr>
            <p:ph type="sldImg"/>
          </p:nvPr>
        </p:nvSpPr>
        <p:spPr>
          <a:xfrm>
            <a:off x="1177925" y="695325"/>
            <a:ext cx="4659313" cy="3494088"/>
          </a:xfrm>
          <a:ln/>
        </p:spPr>
      </p:sp>
      <p:sp>
        <p:nvSpPr>
          <p:cNvPr id="119811" name="Rectangle 3"/>
          <p:cNvSpPr>
            <a:spLocks noGrp="1" noChangeArrowheads="1"/>
          </p:cNvSpPr>
          <p:nvPr>
            <p:ph type="body" idx="1"/>
          </p:nvPr>
        </p:nvSpPr>
        <p:spPr>
          <a:xfrm>
            <a:off x="952572" y="4391025"/>
            <a:ext cx="5105259" cy="4186238"/>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B1E99D-0319-435F-9094-09F955F7CD40}" type="slidenum">
              <a:rPr lang="en-US"/>
              <a:pPr/>
              <a:t>5</a:t>
            </a:fld>
            <a:endParaRPr lang="en-US"/>
          </a:p>
        </p:txBody>
      </p:sp>
      <p:sp>
        <p:nvSpPr>
          <p:cNvPr id="619522" name="Rectangle 2"/>
          <p:cNvSpPr>
            <a:spLocks noGrp="1" noRot="1" noChangeAspect="1" noChangeArrowheads="1" noTextEdit="1"/>
          </p:cNvSpPr>
          <p:nvPr>
            <p:ph type="sldImg"/>
          </p:nvPr>
        </p:nvSpPr>
        <p:spPr>
          <a:xfrm>
            <a:off x="1206500" y="706438"/>
            <a:ext cx="4598988" cy="3449637"/>
          </a:xfrm>
          <a:ln/>
        </p:spPr>
      </p:sp>
      <p:sp>
        <p:nvSpPr>
          <p:cNvPr id="619523" name="Rectangle 3"/>
          <p:cNvSpPr>
            <a:spLocks noGrp="1" noChangeArrowheads="1"/>
          </p:cNvSpPr>
          <p:nvPr>
            <p:ph type="body" idx="1"/>
          </p:nvPr>
        </p:nvSpPr>
        <p:spPr>
          <a:xfrm>
            <a:off x="226400" y="4393439"/>
            <a:ext cx="6624565" cy="4651405"/>
          </a:xfrm>
          <a:noFill/>
        </p:spPr>
        <p:txBody>
          <a:bodyPr wrap="square" anchor="t"/>
          <a:lstStyle/>
          <a:p>
            <a:pPr marL="230223" indent="-230223"/>
            <a:r>
              <a:rPr lang="en-US" sz="1400" dirty="0">
                <a:latin typeface="Arial" charset="0"/>
              </a:rPr>
              <a:t>The </a:t>
            </a:r>
            <a:r>
              <a:rPr lang="en-US" sz="1400" dirty="0" smtClean="0">
                <a:latin typeface="Arial" charset="0"/>
              </a:rPr>
              <a:t>regional plan </a:t>
            </a:r>
            <a:r>
              <a:rPr lang="en-US" sz="1400" dirty="0">
                <a:latin typeface="Arial" charset="0"/>
              </a:rPr>
              <a:t>covers </a:t>
            </a:r>
            <a:r>
              <a:rPr lang="en-US" sz="1400" dirty="0" smtClean="0">
                <a:latin typeface="Arial" charset="0"/>
              </a:rPr>
              <a:t>4,400 </a:t>
            </a:r>
            <a:r>
              <a:rPr lang="en-US" sz="1400" dirty="0">
                <a:latin typeface="Arial" charset="0"/>
              </a:rPr>
              <a:t>acres of </a:t>
            </a:r>
            <a:r>
              <a:rPr lang="en-US" sz="1400" dirty="0" smtClean="0">
                <a:latin typeface="Arial" charset="0"/>
              </a:rPr>
              <a:t>parkland and 43 parks.  The region aligns</a:t>
            </a:r>
            <a:r>
              <a:rPr lang="en-US" sz="1400" baseline="0" dirty="0" smtClean="0">
                <a:latin typeface="Arial" charset="0"/>
              </a:rPr>
              <a:t> with the Bull Run and Cub Run Watersheds.  A regional approach was used in this area due to the large assemblage of properties in the southwestern part that needed to be planned.  Examining this assemblage of parkland and determining use and management zones in context with established parks in the two watersheds was a primary outcome of the regional plan. </a:t>
            </a:r>
            <a:r>
              <a:rPr lang="en-US" sz="1400" dirty="0" smtClean="0">
                <a:latin typeface="Arial" charset="0"/>
              </a:rPr>
              <a:t> </a:t>
            </a:r>
            <a:endParaRPr lang="en-US" sz="1400" dirty="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Sully Woodlands core properties conceptual</a:t>
            </a:r>
            <a:r>
              <a:rPr lang="en-US" baseline="0" dirty="0" smtClean="0"/>
              <a:t> development plan</a:t>
            </a:r>
            <a:r>
              <a:rPr lang="en-US" dirty="0" smtClean="0"/>
              <a:t> project was initiated in 2010.</a:t>
            </a:r>
          </a:p>
          <a:p>
            <a:endParaRPr lang="en-US" dirty="0" smtClean="0"/>
          </a:p>
          <a:p>
            <a:r>
              <a:rPr lang="en-US" dirty="0" smtClean="0"/>
              <a:t>Following the adoption of the Sully Woodlands Regional Master plan, the core properties were consolidated into 4 parks, Hickory Forest, Poplar Ford, </a:t>
            </a:r>
            <a:r>
              <a:rPr lang="en-US" dirty="0" err="1" smtClean="0"/>
              <a:t>Elklick</a:t>
            </a:r>
            <a:r>
              <a:rPr lang="en-US" dirty="0" smtClean="0"/>
              <a:t> Preserve and Mountain Road District Park. These 4 parks, plus some new properties</a:t>
            </a:r>
            <a:r>
              <a:rPr lang="en-US" baseline="0" dirty="0" smtClean="0"/>
              <a:t> acquired since 2006, comprise the properties that are involved in this Phase II implementation of the Sully Woodlands Regional Master Plan.</a:t>
            </a:r>
          </a:p>
          <a:p>
            <a:r>
              <a:rPr lang="en-US" baseline="0" dirty="0" smtClean="0"/>
              <a:t> The conceptual development </a:t>
            </a:r>
            <a:r>
              <a:rPr lang="en-US" baseline="0" dirty="0" smtClean="0"/>
              <a:t>plans </a:t>
            </a:r>
            <a:r>
              <a:rPr lang="en-US" baseline="0" dirty="0" smtClean="0"/>
              <a:t>locate and formalize the land use recommendations of the regional master plan.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A2359AA-F706-497C-8B15-F1C41C9F01E8}" type="slidenum">
              <a:rPr lang="en-US" smtClean="0"/>
              <a:t>6</a:t>
            </a:fld>
            <a:endParaRPr lang="en-US"/>
          </a:p>
        </p:txBody>
      </p:sp>
    </p:spTree>
    <p:extLst>
      <p:ext uri="{BB962C8B-B14F-4D97-AF65-F5344CB8AC3E}">
        <p14:creationId xmlns:p14="http://schemas.microsoft.com/office/powerpoint/2010/main" val="3399808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conceptual development plan is a document that shows the general location</a:t>
            </a:r>
            <a:r>
              <a:rPr lang="en-US" baseline="0" dirty="0" smtClean="0"/>
              <a:t> of future park facilities and management areas. The process uses the </a:t>
            </a:r>
            <a:r>
              <a:rPr lang="en-US" baseline="0" dirty="0" err="1" smtClean="0"/>
              <a:t>exisitng</a:t>
            </a:r>
            <a:r>
              <a:rPr lang="en-US" baseline="0" dirty="0" smtClean="0"/>
              <a:t> site conditions to determine site opportunities and constraints and offers and blueprint for future development.</a:t>
            </a:r>
          </a:p>
          <a:p>
            <a:endParaRPr lang="en-US" baseline="0" dirty="0" smtClean="0"/>
          </a:p>
          <a:p>
            <a:r>
              <a:rPr lang="en-US" baseline="0" dirty="0" smtClean="0"/>
              <a:t>The plans are conceptual and not to be considered suitable for construction.</a:t>
            </a:r>
          </a:p>
          <a:p>
            <a:endParaRPr lang="en-US" dirty="0"/>
          </a:p>
        </p:txBody>
      </p:sp>
      <p:sp>
        <p:nvSpPr>
          <p:cNvPr id="4" name="Slide Number Placeholder 3"/>
          <p:cNvSpPr>
            <a:spLocks noGrp="1"/>
          </p:cNvSpPr>
          <p:nvPr>
            <p:ph type="sldNum" sz="quarter" idx="10"/>
          </p:nvPr>
        </p:nvSpPr>
        <p:spPr/>
        <p:txBody>
          <a:bodyPr/>
          <a:lstStyle/>
          <a:p>
            <a:fld id="{CA2359AA-F706-497C-8B15-F1C41C9F01E8}" type="slidenum">
              <a:rPr lang="en-US" smtClean="0"/>
              <a:t>7</a:t>
            </a:fld>
            <a:endParaRPr lang="en-US"/>
          </a:p>
        </p:txBody>
      </p:sp>
    </p:spTree>
    <p:extLst>
      <p:ext uri="{BB962C8B-B14F-4D97-AF65-F5344CB8AC3E}">
        <p14:creationId xmlns:p14="http://schemas.microsoft.com/office/powerpoint/2010/main" val="2694325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Park Authority </a:t>
            </a:r>
            <a:r>
              <a:rPr lang="en-US" dirty="0" smtClean="0"/>
              <a:t>has presented the </a:t>
            </a:r>
            <a:r>
              <a:rPr lang="en-US" baseline="0" dirty="0" smtClean="0"/>
              <a:t>Sully </a:t>
            </a:r>
            <a:r>
              <a:rPr lang="en-US" baseline="0" dirty="0" smtClean="0"/>
              <a:t>Woodlands Trail Plan </a:t>
            </a:r>
            <a:r>
              <a:rPr lang="en-US" baseline="0" dirty="0" smtClean="0"/>
              <a:t>for review and discussion during </a:t>
            </a:r>
            <a:r>
              <a:rPr lang="en-US" baseline="0" dirty="0" smtClean="0"/>
              <a:t>this project.</a:t>
            </a:r>
          </a:p>
          <a:p>
            <a:r>
              <a:rPr lang="en-US" baseline="0" dirty="0" smtClean="0"/>
              <a:t/>
            </a:r>
            <a:br>
              <a:rPr lang="en-US" baseline="0" dirty="0" smtClean="0"/>
            </a:br>
            <a:r>
              <a:rPr lang="en-US" baseline="0" dirty="0" smtClean="0"/>
              <a:t>This plan establishes general locations for trail networks and connections in the entire Sully Woodlands Regional area. The recommendations include trails on parkland and on other publicly owned lands to create a comprehensive trail network.</a:t>
            </a:r>
          </a:p>
          <a:p>
            <a:endParaRPr lang="en-US" baseline="0" dirty="0" smtClean="0"/>
          </a:p>
          <a:p>
            <a:r>
              <a:rPr lang="en-US" baseline="0" dirty="0" smtClean="0"/>
              <a:t>The plan is available on –line </a:t>
            </a:r>
            <a:r>
              <a:rPr lang="en-US" baseline="0" dirty="0" smtClean="0"/>
              <a:t>at </a:t>
            </a:r>
            <a:r>
              <a:rPr lang="en-US" baseline="0" dirty="0" smtClean="0"/>
              <a:t>this project webpage. </a:t>
            </a:r>
            <a:r>
              <a:rPr lang="en-US" baseline="0" dirty="0" smtClean="0"/>
              <a:t>Trails have been modified to reflect any revisions or additions within the core properties.</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A2359AA-F706-497C-8B15-F1C41C9F01E8}" type="slidenum">
              <a:rPr lang="en-US" smtClean="0"/>
              <a:t>8</a:t>
            </a:fld>
            <a:endParaRPr lang="en-US"/>
          </a:p>
        </p:txBody>
      </p:sp>
    </p:spTree>
    <p:extLst>
      <p:ext uri="{BB962C8B-B14F-4D97-AF65-F5344CB8AC3E}">
        <p14:creationId xmlns:p14="http://schemas.microsoft.com/office/powerpoint/2010/main" val="3634408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This 97 acre</a:t>
            </a:r>
            <a:r>
              <a:rPr lang="en-US" sz="1600" baseline="0" dirty="0" smtClean="0"/>
              <a:t> park is currently undeveloped and is comprised of mature canopy forest with some existing natural surface trails.</a:t>
            </a:r>
          </a:p>
          <a:p>
            <a:r>
              <a:rPr lang="en-US" sz="1600" baseline="0" dirty="0" smtClean="0"/>
              <a:t>The conceptual development plans recommends maintaining the existing forest and utilizing good forest management practices for forest health and habitat and  increasing the existing trail network.</a:t>
            </a:r>
          </a:p>
          <a:p>
            <a:endParaRPr lang="en-US" sz="1600" baseline="0" dirty="0" smtClean="0"/>
          </a:p>
          <a:p>
            <a:r>
              <a:rPr lang="en-US" sz="1600" baseline="0" dirty="0" smtClean="0"/>
              <a:t>The first draft </a:t>
            </a:r>
            <a:r>
              <a:rPr lang="en-US" sz="1600" baseline="0" dirty="0" err="1" smtClean="0"/>
              <a:t>cdp</a:t>
            </a:r>
            <a:r>
              <a:rPr lang="en-US" sz="1600" baseline="0" dirty="0" smtClean="0"/>
              <a:t> recommended:</a:t>
            </a:r>
          </a:p>
          <a:p>
            <a:endParaRPr lang="en-US" baseline="0" dirty="0" smtClean="0"/>
          </a:p>
          <a:p>
            <a:pPr marL="285750" indent="-285750">
              <a:buFont typeface="Arial" panose="020B0604020202020204" pitchFamily="34" charset="0"/>
              <a:buChar char="•"/>
            </a:pPr>
            <a:r>
              <a:rPr lang="en-US" sz="1600" baseline="0" dirty="0" smtClean="0"/>
              <a:t>Adding additional trails</a:t>
            </a:r>
          </a:p>
          <a:p>
            <a:pPr marL="285750" indent="-285750">
              <a:buFont typeface="Arial" panose="020B0604020202020204" pitchFamily="34" charset="0"/>
              <a:buChar char="•"/>
            </a:pPr>
            <a:r>
              <a:rPr lang="en-US" sz="1600" baseline="0" dirty="0" smtClean="0"/>
              <a:t>Updating some trails to accessible</a:t>
            </a:r>
          </a:p>
          <a:p>
            <a:pPr marL="285750" indent="-285750">
              <a:buFont typeface="Arial" panose="020B0604020202020204" pitchFamily="34" charset="0"/>
              <a:buChar char="•"/>
            </a:pPr>
            <a:r>
              <a:rPr lang="en-US" sz="1600" baseline="0" dirty="0" smtClean="0"/>
              <a:t>Adding a local serving park</a:t>
            </a:r>
          </a:p>
          <a:p>
            <a:endParaRPr lang="en-US" baseline="0" dirty="0" smtClean="0"/>
          </a:p>
        </p:txBody>
      </p:sp>
      <p:sp>
        <p:nvSpPr>
          <p:cNvPr id="4" name="Slide Number Placeholder 3"/>
          <p:cNvSpPr>
            <a:spLocks noGrp="1"/>
          </p:cNvSpPr>
          <p:nvPr>
            <p:ph type="sldNum" sz="quarter" idx="10"/>
          </p:nvPr>
        </p:nvSpPr>
        <p:spPr/>
        <p:txBody>
          <a:bodyPr/>
          <a:lstStyle/>
          <a:p>
            <a:fld id="{CA2359AA-F706-497C-8B15-F1C41C9F01E8}" type="slidenum">
              <a:rPr lang="en-US" smtClean="0"/>
              <a:t>9</a:t>
            </a:fld>
            <a:endParaRPr lang="en-US"/>
          </a:p>
        </p:txBody>
      </p:sp>
    </p:spTree>
    <p:extLst>
      <p:ext uri="{BB962C8B-B14F-4D97-AF65-F5344CB8AC3E}">
        <p14:creationId xmlns:p14="http://schemas.microsoft.com/office/powerpoint/2010/main" val="3099259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71C7E237-CDA4-4596-9C42-1997B5533E9E}" type="datetimeFigureOut">
              <a:rPr lang="en-US" smtClean="0"/>
              <a:t>10/1/2014</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01EFA8A-9F3A-41F9-BD48-35839537F41A}" type="slidenum">
              <a:rPr lang="en-US" smtClean="0"/>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1C7E237-CDA4-4596-9C42-1997B5533E9E}" type="datetimeFigureOut">
              <a:rPr lang="en-US" smtClean="0"/>
              <a:t>10/1/2014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EFA8A-9F3A-41F9-BD48-35839537F41A}"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D01EFA8A-9F3A-41F9-BD48-35839537F41A}" type="slidenum">
              <a:rPr lang="en-US" smtClean="0"/>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1C7E237-CDA4-4596-9C42-1997B5533E9E}" type="datetimeFigureOut">
              <a:rPr lang="en-US" smtClean="0"/>
              <a:t>10/1/2014</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41375" y="192088"/>
            <a:ext cx="8134350" cy="58277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7092950" y="620395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894138" y="6181725"/>
            <a:ext cx="3136900" cy="447675"/>
          </a:xfrm>
        </p:spPr>
        <p:txBody>
          <a:bodyPr/>
          <a:lstStyle>
            <a:lvl1pPr>
              <a:defRPr/>
            </a:lvl1pPr>
          </a:lstStyle>
          <a:p>
            <a:endParaRPr lang="en-US"/>
          </a:p>
        </p:txBody>
      </p:sp>
      <p:sp>
        <p:nvSpPr>
          <p:cNvPr id="5" name="Slide Number Placeholder 4"/>
          <p:cNvSpPr>
            <a:spLocks noGrp="1"/>
          </p:cNvSpPr>
          <p:nvPr>
            <p:ph type="sldNum" sz="quarter" idx="12"/>
          </p:nvPr>
        </p:nvSpPr>
        <p:spPr>
          <a:xfrm>
            <a:off x="1182688" y="6215063"/>
            <a:ext cx="1295400" cy="457200"/>
          </a:xfrm>
        </p:spPr>
        <p:txBody>
          <a:bodyPr/>
          <a:lstStyle>
            <a:lvl1pPr>
              <a:defRPr/>
            </a:lvl1pPr>
          </a:lstStyle>
          <a:p>
            <a:fld id="{4E0F901B-FB50-49D9-B801-58722D6DDC35}" type="slidenum">
              <a:rPr lang="en-US"/>
              <a:pPr/>
              <a:t>‹#›</a:t>
            </a:fld>
            <a:endParaRPr lang="en-US"/>
          </a:p>
        </p:txBody>
      </p:sp>
    </p:spTree>
    <p:extLst>
      <p:ext uri="{BB962C8B-B14F-4D97-AF65-F5344CB8AC3E}">
        <p14:creationId xmlns:p14="http://schemas.microsoft.com/office/powerpoint/2010/main" val="3444936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p:txBody>
          <a:bodyPr/>
          <a:lstStyle/>
          <a:p>
            <a:fld id="{71C7E237-CDA4-4596-9C42-1997B5533E9E}" type="datetimeFigureOut">
              <a:rPr lang="en-US" smtClean="0"/>
              <a:t>10/1/2014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D01EFA8A-9F3A-41F9-BD48-35839537F41A}" type="slidenum">
              <a:rPr lang="en-US" smtClean="0"/>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6">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71C7E237-CDA4-4596-9C42-1997B5533E9E}" type="datetimeFigureOut">
              <a:rPr lang="en-US" smtClean="0"/>
              <a:t>10/1/2014</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01EFA8A-9F3A-41F9-BD48-35839537F41A}" type="slidenum">
              <a:rPr lang="en-US" smtClean="0"/>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71C7E237-CDA4-4596-9C42-1997B5533E9E}" type="datetimeFigureOut">
              <a:rPr lang="en-US" smtClean="0"/>
              <a:t>10/1/2014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EFA8A-9F3A-41F9-BD48-35839537F41A}" type="slidenum">
              <a:rPr lang="en-US" smtClean="0"/>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6">
              <a:lumMod val="75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71C7E237-CDA4-4596-9C42-1997B5533E9E}" type="datetimeFigureOut">
              <a:rPr lang="en-US" smtClean="0"/>
              <a:t>10/1/2014</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D01EFA8A-9F3A-41F9-BD48-35839537F41A}" type="slidenum">
              <a:rPr lang="en-US" smtClean="0"/>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1C7E237-CDA4-4596-9C42-1997B5533E9E}" type="datetimeFigureOut">
              <a:rPr lang="en-US" smtClean="0"/>
              <a:t>10/1/2014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D01EFA8A-9F3A-41F9-BD48-35839537F41A}"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71C7E237-CDA4-4596-9C42-1997B5533E9E}" type="datetimeFigureOut">
              <a:rPr lang="en-US" smtClean="0"/>
              <a:t>10/1/2014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D01EFA8A-9F3A-41F9-BD48-35839537F41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6">
              <a:lumMod val="75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D01EFA8A-9F3A-41F9-BD48-35839537F41A}" type="slidenum">
              <a:rPr lang="en-US" smtClean="0"/>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71C7E237-CDA4-4596-9C42-1997B5533E9E}" type="datetimeFigureOut">
              <a:rPr lang="en-US" smtClean="0"/>
              <a:t>10/1/2014</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6">
              <a:lumMod val="75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D01EFA8A-9F3A-41F9-BD48-35839537F41A}" type="slidenum">
              <a:rPr lang="en-US" smtClean="0"/>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71C7E237-CDA4-4596-9C42-1997B5533E9E}" type="datetimeFigureOut">
              <a:rPr lang="en-US" smtClean="0"/>
              <a:t>10/1/2014</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71C7E237-CDA4-4596-9C42-1997B5533E9E}" type="datetimeFigureOut">
              <a:rPr lang="en-US" smtClean="0"/>
              <a:t>10/1/2014</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D01EFA8A-9F3A-41F9-BD48-35839537F41A}" type="slidenum">
              <a:rPr lang="en-US" smtClean="0"/>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iming>
    <p:tnLst>
      <p:par>
        <p:cTn id="1" dur="indefinite" restart="never" nodeType="tmRoot"/>
      </p:par>
    </p:tnLst>
  </p:timing>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www.fairfaxcounty.gov/parks/plandev/sullywoodlands.htm"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598"/>
          <a:stretch/>
        </p:blipFill>
        <p:spPr>
          <a:xfrm>
            <a:off x="-9970" y="0"/>
            <a:ext cx="9153970" cy="6858000"/>
          </a:xfrm>
          <a:prstGeom prst="rect">
            <a:avLst/>
          </a:prstGeom>
        </p:spPr>
      </p:pic>
      <p:sp>
        <p:nvSpPr>
          <p:cNvPr id="3" name="Subtitle 2"/>
          <p:cNvSpPr>
            <a:spLocks noGrp="1"/>
          </p:cNvSpPr>
          <p:nvPr>
            <p:ph type="subTitle" idx="1"/>
          </p:nvPr>
        </p:nvSpPr>
        <p:spPr>
          <a:xfrm>
            <a:off x="304800" y="3581400"/>
            <a:ext cx="8610600" cy="2209800"/>
          </a:xfrm>
        </p:spPr>
        <p:txBody>
          <a:bodyPr>
            <a:normAutofit/>
          </a:bodyPr>
          <a:lstStyle/>
          <a:p>
            <a:r>
              <a:rPr lang="en-US" sz="2000" b="0" spc="300" dirty="0" smtClean="0">
                <a:solidFill>
                  <a:schemeClr val="bg1"/>
                </a:solidFill>
                <a:latin typeface="Century Gothic" panose="020B0502020202020204" pitchFamily="34" charset="0"/>
              </a:rPr>
              <a:t>Core property Conceptual Development Plans</a:t>
            </a:r>
          </a:p>
          <a:p>
            <a:r>
              <a:rPr lang="en-US" sz="2000" b="0" spc="300" dirty="0" smtClean="0">
                <a:solidFill>
                  <a:schemeClr val="bg1"/>
                </a:solidFill>
                <a:latin typeface="Century Gothic" panose="020B0502020202020204" pitchFamily="34" charset="0"/>
              </a:rPr>
              <a:t>Public Comment Meeting</a:t>
            </a:r>
          </a:p>
          <a:p>
            <a:r>
              <a:rPr lang="en-US" sz="2000" b="0" spc="300" dirty="0">
                <a:solidFill>
                  <a:schemeClr val="bg1"/>
                </a:solidFill>
                <a:latin typeface="Century Gothic" panose="020B0502020202020204" pitchFamily="34" charset="0"/>
              </a:rPr>
              <a:t>October 1, 2014</a:t>
            </a:r>
          </a:p>
          <a:p>
            <a:endParaRPr lang="en-US" sz="2000" b="0" spc="300" dirty="0" smtClean="0">
              <a:solidFill>
                <a:schemeClr val="bg1"/>
              </a:solidFill>
              <a:latin typeface="Century Gothic" panose="020B0502020202020204" pitchFamily="34" charset="0"/>
            </a:endParaRPr>
          </a:p>
          <a:p>
            <a:r>
              <a:rPr lang="en-US" sz="2000" b="0" spc="300" dirty="0" smtClean="0">
                <a:solidFill>
                  <a:schemeClr val="bg1"/>
                </a:solidFill>
                <a:latin typeface="Century Gothic" panose="020B0502020202020204" pitchFamily="34" charset="0"/>
              </a:rPr>
              <a:t>Fairfax County Park Authority</a:t>
            </a:r>
          </a:p>
          <a:p>
            <a:endParaRPr lang="en-US" sz="2000" b="0" spc="300" dirty="0" smtClean="0">
              <a:solidFill>
                <a:schemeClr val="bg1"/>
              </a:solidFill>
              <a:latin typeface="Century Gothic" panose="020B0502020202020204" pitchFamily="34" charset="0"/>
            </a:endParaRPr>
          </a:p>
        </p:txBody>
      </p:sp>
      <p:sp>
        <p:nvSpPr>
          <p:cNvPr id="2" name="Title 1"/>
          <p:cNvSpPr>
            <a:spLocks noGrp="1"/>
          </p:cNvSpPr>
          <p:nvPr>
            <p:ph type="ctrTitle"/>
          </p:nvPr>
        </p:nvSpPr>
        <p:spPr>
          <a:xfrm>
            <a:off x="680815" y="2743200"/>
            <a:ext cx="7772400" cy="838200"/>
          </a:xfrm>
        </p:spPr>
        <p:txBody>
          <a:bodyPr>
            <a:normAutofit/>
          </a:bodyPr>
          <a:lstStyle/>
          <a:p>
            <a:r>
              <a:rPr lang="en-US" sz="4800" dirty="0" smtClean="0">
                <a:solidFill>
                  <a:srgbClr val="005392"/>
                </a:solidFill>
                <a:latin typeface="Book Antiqua" panose="02040602050305030304" pitchFamily="18" charset="0"/>
              </a:rPr>
              <a:t>Sully Woodlands</a:t>
            </a:r>
            <a:endParaRPr lang="en-US" sz="4800" dirty="0">
              <a:solidFill>
                <a:srgbClr val="005392"/>
              </a:solidFill>
              <a:latin typeface="Book Antiqua" panose="02040602050305030304" pitchFamily="18" charset="0"/>
            </a:endParaRPr>
          </a:p>
        </p:txBody>
      </p:sp>
    </p:spTree>
    <p:extLst>
      <p:ext uri="{BB962C8B-B14F-4D97-AF65-F5344CB8AC3E}">
        <p14:creationId xmlns:p14="http://schemas.microsoft.com/office/powerpoint/2010/main" val="9912097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304800"/>
            <a:ext cx="3886200" cy="990600"/>
          </a:xfrm>
        </p:spPr>
        <p:txBody>
          <a:bodyPr>
            <a:normAutofit fontScale="90000"/>
          </a:bodyPr>
          <a:lstStyle/>
          <a:p>
            <a:r>
              <a:rPr lang="en-US" dirty="0" smtClean="0"/>
              <a:t>Revised Draft CDP</a:t>
            </a:r>
            <a:br>
              <a:rPr lang="en-US" dirty="0" smtClean="0"/>
            </a:br>
            <a:r>
              <a:rPr lang="en-US" dirty="0" smtClean="0"/>
              <a:t>Hickory Forest Park</a:t>
            </a:r>
            <a:endParaRPr lang="en-US" dirty="0"/>
          </a:p>
        </p:txBody>
      </p:sp>
      <p:pic>
        <p:nvPicPr>
          <p:cNvPr id="4" name="Content Placeholder 3"/>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2197" t="3801" r="4455" b="14362"/>
          <a:stretch/>
        </p:blipFill>
        <p:spPr>
          <a:xfrm>
            <a:off x="152400" y="685800"/>
            <a:ext cx="4800600" cy="5446419"/>
          </a:xfrm>
          <a:effectLst>
            <a:outerShdw blurRad="50800" dist="38100" dir="2700000" algn="tl" rotWithShape="0">
              <a:prstClr val="black">
                <a:alpha val="40000"/>
              </a:prstClr>
            </a:outerShdw>
          </a:effectLst>
        </p:spPr>
      </p:pic>
      <p:sp>
        <p:nvSpPr>
          <p:cNvPr id="5" name="Content Placeholder 4"/>
          <p:cNvSpPr>
            <a:spLocks noGrp="1"/>
          </p:cNvSpPr>
          <p:nvPr>
            <p:ph sz="half" idx="2"/>
          </p:nvPr>
        </p:nvSpPr>
        <p:spPr>
          <a:xfrm>
            <a:off x="5029200" y="1752600"/>
            <a:ext cx="3657600" cy="4407408"/>
          </a:xfrm>
        </p:spPr>
        <p:txBody>
          <a:bodyPr/>
          <a:lstStyle/>
          <a:p>
            <a:r>
              <a:rPr lang="en-US" dirty="0" smtClean="0"/>
              <a:t>97 acres</a:t>
            </a:r>
          </a:p>
          <a:p>
            <a:r>
              <a:rPr lang="en-US" dirty="0" smtClean="0"/>
              <a:t>Natural resources</a:t>
            </a:r>
          </a:p>
          <a:p>
            <a:r>
              <a:rPr lang="en-US" dirty="0" smtClean="0"/>
              <a:t>Modified trail locations and trail heads</a:t>
            </a:r>
          </a:p>
          <a:p>
            <a:pPr lvl="1"/>
            <a:r>
              <a:rPr lang="en-US" dirty="0" smtClean="0"/>
              <a:t>Maintained accessible trails</a:t>
            </a:r>
          </a:p>
          <a:p>
            <a:r>
              <a:rPr lang="en-US" dirty="0" smtClean="0"/>
              <a:t>No community park recommendation</a:t>
            </a:r>
            <a:endParaRPr lang="en-US" dirty="0"/>
          </a:p>
        </p:txBody>
      </p:sp>
    </p:spTree>
    <p:extLst>
      <p:ext uri="{BB962C8B-B14F-4D97-AF65-F5344CB8AC3E}">
        <p14:creationId xmlns:p14="http://schemas.microsoft.com/office/powerpoint/2010/main" val="34643585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534400" cy="582228"/>
          </a:xfrm>
        </p:spPr>
        <p:txBody>
          <a:bodyPr>
            <a:normAutofit fontScale="90000"/>
          </a:bodyPr>
          <a:lstStyle/>
          <a:p>
            <a:pPr algn="l"/>
            <a:r>
              <a:rPr lang="en-US" dirty="0" smtClean="0"/>
              <a:t>Draft CDP -Poplar Ford Park</a:t>
            </a:r>
            <a:endParaRPr lang="en-US" dirty="0"/>
          </a:p>
        </p:txBody>
      </p:sp>
      <p:pic>
        <p:nvPicPr>
          <p:cNvPr id="4" name="Content Placeholder 3"/>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1306" r="1160"/>
          <a:stretch/>
        </p:blipFill>
        <p:spPr>
          <a:xfrm>
            <a:off x="1219200" y="914399"/>
            <a:ext cx="7709170" cy="5269357"/>
          </a:xfrm>
          <a:effectLst>
            <a:outerShdw blurRad="50800" dist="38100" dir="2700000" algn="tl" rotWithShape="0">
              <a:prstClr val="black">
                <a:alpha val="40000"/>
              </a:prstClr>
            </a:outerShdw>
          </a:effectLst>
        </p:spPr>
      </p:pic>
      <p:sp>
        <p:nvSpPr>
          <p:cNvPr id="5" name="Content Placeholder 4"/>
          <p:cNvSpPr>
            <a:spLocks noGrp="1"/>
          </p:cNvSpPr>
          <p:nvPr>
            <p:ph sz="half" idx="2"/>
          </p:nvPr>
        </p:nvSpPr>
        <p:spPr>
          <a:xfrm>
            <a:off x="228600" y="4724400"/>
            <a:ext cx="4038600" cy="1828800"/>
          </a:xfrm>
          <a:solidFill>
            <a:schemeClr val="bg1">
              <a:lumMod val="95000"/>
            </a:schemeClr>
          </a:solidFill>
          <a:ln w="28575">
            <a:solidFill>
              <a:schemeClr val="bg2"/>
            </a:solidFill>
          </a:ln>
        </p:spPr>
        <p:txBody>
          <a:bodyPr>
            <a:normAutofit fontScale="77500" lnSpcReduction="20000"/>
          </a:bodyPr>
          <a:lstStyle/>
          <a:p>
            <a:r>
              <a:rPr lang="en-US" dirty="0" smtClean="0"/>
              <a:t>439 acres</a:t>
            </a:r>
          </a:p>
          <a:p>
            <a:r>
              <a:rPr lang="en-US" dirty="0" smtClean="0"/>
              <a:t>Resource Stewardship</a:t>
            </a:r>
          </a:p>
          <a:p>
            <a:r>
              <a:rPr lang="en-US" dirty="0" smtClean="0"/>
              <a:t>Trails </a:t>
            </a:r>
          </a:p>
          <a:p>
            <a:r>
              <a:rPr lang="en-US" dirty="0" smtClean="0"/>
              <a:t>Equestrian Access</a:t>
            </a:r>
          </a:p>
          <a:p>
            <a:r>
              <a:rPr lang="en-US" dirty="0" smtClean="0"/>
              <a:t>Gateway</a:t>
            </a:r>
          </a:p>
          <a:p>
            <a:r>
              <a:rPr lang="en-US" dirty="0" smtClean="0"/>
              <a:t>Special Use Zones</a:t>
            </a:r>
            <a:endParaRPr lang="en-US" dirty="0"/>
          </a:p>
        </p:txBody>
      </p:sp>
    </p:spTree>
    <p:extLst>
      <p:ext uri="{BB962C8B-B14F-4D97-AF65-F5344CB8AC3E}">
        <p14:creationId xmlns:p14="http://schemas.microsoft.com/office/powerpoint/2010/main" val="6374120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534400" cy="582228"/>
          </a:xfrm>
        </p:spPr>
        <p:txBody>
          <a:bodyPr>
            <a:normAutofit fontScale="90000"/>
          </a:bodyPr>
          <a:lstStyle/>
          <a:p>
            <a:pPr algn="l"/>
            <a:r>
              <a:rPr lang="en-US" dirty="0" smtClean="0"/>
              <a:t>Revised Draft CDP-Poplar Ford Park</a:t>
            </a:r>
            <a:endParaRPr lang="en-US" dirty="0"/>
          </a:p>
        </p:txBody>
      </p:sp>
      <p:pic>
        <p:nvPicPr>
          <p:cNvPr id="4" name="Content Placeholder 3"/>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1130" t="4616" r="3294" b="16188"/>
          <a:stretch/>
        </p:blipFill>
        <p:spPr>
          <a:xfrm>
            <a:off x="1066800" y="990600"/>
            <a:ext cx="7826609" cy="5011367"/>
          </a:xfrm>
          <a:effectLst>
            <a:outerShdw blurRad="50800" dist="38100" dir="2700000" algn="tl" rotWithShape="0">
              <a:prstClr val="black">
                <a:alpha val="40000"/>
              </a:prstClr>
            </a:outerShdw>
          </a:effectLst>
        </p:spPr>
      </p:pic>
      <p:sp>
        <p:nvSpPr>
          <p:cNvPr id="5" name="Content Placeholder 4"/>
          <p:cNvSpPr>
            <a:spLocks noGrp="1"/>
          </p:cNvSpPr>
          <p:nvPr>
            <p:ph sz="half" idx="2"/>
          </p:nvPr>
        </p:nvSpPr>
        <p:spPr>
          <a:xfrm>
            <a:off x="228600" y="4724400"/>
            <a:ext cx="4038600" cy="1828800"/>
          </a:xfrm>
          <a:solidFill>
            <a:schemeClr val="bg1">
              <a:lumMod val="95000"/>
            </a:schemeClr>
          </a:solidFill>
          <a:ln w="28575">
            <a:solidFill>
              <a:schemeClr val="bg2"/>
            </a:solidFill>
          </a:ln>
        </p:spPr>
        <p:txBody>
          <a:bodyPr>
            <a:normAutofit fontScale="77500" lnSpcReduction="20000"/>
          </a:bodyPr>
          <a:lstStyle/>
          <a:p>
            <a:r>
              <a:rPr lang="en-US" dirty="0" smtClean="0"/>
              <a:t>439 acres</a:t>
            </a:r>
          </a:p>
          <a:p>
            <a:r>
              <a:rPr lang="en-US" dirty="0" smtClean="0"/>
              <a:t>Resource Stewardship</a:t>
            </a:r>
          </a:p>
          <a:p>
            <a:r>
              <a:rPr lang="en-US" dirty="0" smtClean="0"/>
              <a:t>Trails </a:t>
            </a:r>
          </a:p>
          <a:p>
            <a:r>
              <a:rPr lang="en-US" dirty="0" smtClean="0"/>
              <a:t>Equestrian Access</a:t>
            </a:r>
          </a:p>
          <a:p>
            <a:r>
              <a:rPr lang="en-US" dirty="0" smtClean="0"/>
              <a:t>Gateway</a:t>
            </a:r>
          </a:p>
          <a:p>
            <a:r>
              <a:rPr lang="en-US" dirty="0" smtClean="0"/>
              <a:t>Special Use Zones</a:t>
            </a:r>
            <a:endParaRPr lang="en-US" dirty="0"/>
          </a:p>
        </p:txBody>
      </p:sp>
    </p:spTree>
    <p:extLst>
      <p:ext uri="{BB962C8B-B14F-4D97-AF65-F5344CB8AC3E}">
        <p14:creationId xmlns:p14="http://schemas.microsoft.com/office/powerpoint/2010/main" val="29366340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228600"/>
            <a:ext cx="4114800" cy="990599"/>
          </a:xfrm>
        </p:spPr>
        <p:txBody>
          <a:bodyPr>
            <a:normAutofit fontScale="90000"/>
          </a:bodyPr>
          <a:lstStyle/>
          <a:p>
            <a:r>
              <a:rPr lang="en-US" dirty="0" smtClean="0"/>
              <a:t>Draft CDP</a:t>
            </a:r>
            <a:br>
              <a:rPr lang="en-US" dirty="0" smtClean="0"/>
            </a:br>
            <a:r>
              <a:rPr lang="en-US" dirty="0" smtClean="0"/>
              <a:t>Elklick Preserve</a:t>
            </a:r>
            <a:endParaRPr lang="en-US" dirty="0"/>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04800" y="382435"/>
            <a:ext cx="3962399" cy="6251447"/>
          </a:xfrm>
          <a:effectLst>
            <a:outerShdw blurRad="50800" dist="38100" dir="2700000" algn="tl" rotWithShape="0">
              <a:prstClr val="black">
                <a:alpha val="40000"/>
              </a:prstClr>
            </a:outerShdw>
          </a:effectLst>
        </p:spPr>
      </p:pic>
      <p:sp>
        <p:nvSpPr>
          <p:cNvPr id="5" name="Content Placeholder 4"/>
          <p:cNvSpPr>
            <a:spLocks noGrp="1"/>
          </p:cNvSpPr>
          <p:nvPr>
            <p:ph sz="half" idx="2"/>
          </p:nvPr>
        </p:nvSpPr>
        <p:spPr>
          <a:xfrm>
            <a:off x="4648200" y="1752600"/>
            <a:ext cx="4038600" cy="4407408"/>
          </a:xfrm>
        </p:spPr>
        <p:txBody>
          <a:bodyPr/>
          <a:lstStyle/>
          <a:p>
            <a:r>
              <a:rPr lang="en-US" dirty="0" smtClean="0"/>
              <a:t>1,423 acres</a:t>
            </a:r>
          </a:p>
          <a:p>
            <a:r>
              <a:rPr lang="en-US" dirty="0" smtClean="0"/>
              <a:t>Resource Stewardship</a:t>
            </a:r>
          </a:p>
          <a:p>
            <a:r>
              <a:rPr lang="en-US" dirty="0" smtClean="0"/>
              <a:t>Trails </a:t>
            </a:r>
          </a:p>
          <a:p>
            <a:r>
              <a:rPr lang="en-US" dirty="0" smtClean="0"/>
              <a:t>Special Use areas</a:t>
            </a:r>
          </a:p>
          <a:p>
            <a:r>
              <a:rPr lang="en-US" dirty="0" smtClean="0"/>
              <a:t>Managed Open Space</a:t>
            </a:r>
          </a:p>
          <a:p>
            <a:r>
              <a:rPr lang="en-US" dirty="0" smtClean="0"/>
              <a:t>Stewardship Education Center</a:t>
            </a:r>
            <a:endParaRPr lang="en-US" dirty="0"/>
          </a:p>
        </p:txBody>
      </p:sp>
    </p:spTree>
    <p:extLst>
      <p:ext uri="{BB962C8B-B14F-4D97-AF65-F5344CB8AC3E}">
        <p14:creationId xmlns:p14="http://schemas.microsoft.com/office/powerpoint/2010/main" val="6374120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152400"/>
            <a:ext cx="4114800" cy="1066799"/>
          </a:xfrm>
        </p:spPr>
        <p:txBody>
          <a:bodyPr>
            <a:normAutofit fontScale="90000"/>
          </a:bodyPr>
          <a:lstStyle/>
          <a:p>
            <a:r>
              <a:rPr lang="en-US" dirty="0" smtClean="0"/>
              <a:t>Revised Draft CDP</a:t>
            </a:r>
            <a:br>
              <a:rPr lang="en-US" dirty="0" smtClean="0"/>
            </a:br>
            <a:r>
              <a:rPr lang="en-US" dirty="0" smtClean="0"/>
              <a:t>Elklick Preserve</a:t>
            </a:r>
            <a:endParaRPr lang="en-US" dirty="0"/>
          </a:p>
        </p:txBody>
      </p:sp>
      <p:pic>
        <p:nvPicPr>
          <p:cNvPr id="4" name="Content Placeholder 3"/>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3846" t="4720" r="15385" b="4582"/>
          <a:stretch/>
        </p:blipFill>
        <p:spPr>
          <a:xfrm>
            <a:off x="228600" y="304800"/>
            <a:ext cx="4038600" cy="5867632"/>
          </a:xfrm>
          <a:effectLst>
            <a:outerShdw blurRad="50800" dist="38100" dir="2700000" algn="tl" rotWithShape="0">
              <a:prstClr val="black">
                <a:alpha val="40000"/>
              </a:prstClr>
            </a:outerShdw>
          </a:effectLst>
        </p:spPr>
      </p:pic>
      <p:sp>
        <p:nvSpPr>
          <p:cNvPr id="5" name="Content Placeholder 4"/>
          <p:cNvSpPr>
            <a:spLocks noGrp="1"/>
          </p:cNvSpPr>
          <p:nvPr>
            <p:ph sz="half" idx="2"/>
          </p:nvPr>
        </p:nvSpPr>
        <p:spPr>
          <a:xfrm>
            <a:off x="4648200" y="1752600"/>
            <a:ext cx="4038600" cy="4407408"/>
          </a:xfrm>
        </p:spPr>
        <p:txBody>
          <a:bodyPr>
            <a:normAutofit/>
          </a:bodyPr>
          <a:lstStyle/>
          <a:p>
            <a:r>
              <a:rPr lang="en-US" dirty="0" smtClean="0"/>
              <a:t>1,473 acres</a:t>
            </a:r>
          </a:p>
          <a:p>
            <a:r>
              <a:rPr lang="en-US" dirty="0" smtClean="0"/>
              <a:t>Merge from Sappington</a:t>
            </a:r>
          </a:p>
          <a:p>
            <a:r>
              <a:rPr lang="en-US" dirty="0" smtClean="0"/>
              <a:t>Deed restricted areas</a:t>
            </a:r>
          </a:p>
          <a:p>
            <a:r>
              <a:rPr lang="en-US" dirty="0" smtClean="0"/>
              <a:t>Constructed Sustainable trails  </a:t>
            </a:r>
          </a:p>
          <a:p>
            <a:r>
              <a:rPr lang="en-US" dirty="0" smtClean="0"/>
              <a:t>Natural Area</a:t>
            </a:r>
          </a:p>
          <a:p>
            <a:r>
              <a:rPr lang="en-US" dirty="0" smtClean="0"/>
              <a:t>Managed Open Space Area</a:t>
            </a:r>
          </a:p>
          <a:p>
            <a:r>
              <a:rPr lang="en-US" dirty="0" smtClean="0"/>
              <a:t>Special use area- </a:t>
            </a:r>
            <a:r>
              <a:rPr lang="en-US" dirty="0"/>
              <a:t>n</a:t>
            </a:r>
            <a:r>
              <a:rPr lang="en-US" dirty="0" smtClean="0"/>
              <a:t>atural </a:t>
            </a:r>
            <a:r>
              <a:rPr lang="en-US" dirty="0"/>
              <a:t>r</a:t>
            </a:r>
            <a:r>
              <a:rPr lang="en-US" dirty="0" smtClean="0"/>
              <a:t>esource education</a:t>
            </a:r>
            <a:endParaRPr lang="en-US" dirty="0"/>
          </a:p>
        </p:txBody>
      </p:sp>
    </p:spTree>
    <p:extLst>
      <p:ext uri="{BB962C8B-B14F-4D97-AF65-F5344CB8AC3E}">
        <p14:creationId xmlns:p14="http://schemas.microsoft.com/office/powerpoint/2010/main" val="19213396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1"/>
            <a:ext cx="8458200" cy="533400"/>
          </a:xfrm>
        </p:spPr>
        <p:txBody>
          <a:bodyPr>
            <a:normAutofit fontScale="90000"/>
          </a:bodyPr>
          <a:lstStyle/>
          <a:p>
            <a:pPr algn="l"/>
            <a:r>
              <a:rPr lang="en-US" dirty="0" smtClean="0"/>
              <a:t>Draft CDP- Mountain Road District park</a:t>
            </a:r>
            <a:endParaRPr lang="en-US" dirty="0"/>
          </a:p>
        </p:txBody>
      </p:sp>
      <p:pic>
        <p:nvPicPr>
          <p:cNvPr id="4" name="Content Placeholder 3"/>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9367" t="4867" r="32169" b="4759"/>
          <a:stretch/>
        </p:blipFill>
        <p:spPr>
          <a:xfrm>
            <a:off x="3200400" y="990600"/>
            <a:ext cx="5671279" cy="5556708"/>
          </a:xfrm>
          <a:effectLst>
            <a:outerShdw blurRad="50800" dist="38100" dir="2700000" algn="tl" rotWithShape="0">
              <a:prstClr val="black">
                <a:alpha val="40000"/>
              </a:prstClr>
            </a:outerShdw>
          </a:effectLst>
        </p:spPr>
      </p:pic>
      <p:sp>
        <p:nvSpPr>
          <p:cNvPr id="5" name="Content Placeholder 4"/>
          <p:cNvSpPr>
            <a:spLocks noGrp="1"/>
          </p:cNvSpPr>
          <p:nvPr>
            <p:ph sz="half" idx="2"/>
          </p:nvPr>
        </p:nvSpPr>
        <p:spPr>
          <a:xfrm>
            <a:off x="228600" y="1524000"/>
            <a:ext cx="2514600" cy="4724400"/>
          </a:xfrm>
          <a:solidFill>
            <a:schemeClr val="bg1">
              <a:lumMod val="95000"/>
            </a:schemeClr>
          </a:solidFill>
          <a:ln w="28575">
            <a:solidFill>
              <a:schemeClr val="bg2"/>
            </a:solidFill>
          </a:ln>
        </p:spPr>
        <p:txBody>
          <a:bodyPr>
            <a:normAutofit/>
          </a:bodyPr>
          <a:lstStyle/>
          <a:p>
            <a:r>
              <a:rPr lang="en-US" dirty="0" smtClean="0"/>
              <a:t>200 acres</a:t>
            </a:r>
          </a:p>
          <a:p>
            <a:r>
              <a:rPr lang="en-US" dirty="0" smtClean="0"/>
              <a:t>Lighted Athletic Fields</a:t>
            </a:r>
          </a:p>
          <a:p>
            <a:r>
              <a:rPr lang="en-US" dirty="0" smtClean="0"/>
              <a:t>Extensive parking</a:t>
            </a:r>
          </a:p>
          <a:p>
            <a:r>
              <a:rPr lang="en-US" dirty="0" smtClean="0"/>
              <a:t>Picnic areas</a:t>
            </a:r>
          </a:p>
          <a:p>
            <a:r>
              <a:rPr lang="en-US" dirty="0"/>
              <a:t>Flex </a:t>
            </a:r>
            <a:r>
              <a:rPr lang="en-US" dirty="0" smtClean="0"/>
              <a:t>space</a:t>
            </a:r>
          </a:p>
          <a:p>
            <a:r>
              <a:rPr lang="en-US" dirty="0" smtClean="0"/>
              <a:t>Natural </a:t>
            </a:r>
            <a:r>
              <a:rPr lang="en-US" dirty="0"/>
              <a:t>Resources</a:t>
            </a:r>
          </a:p>
          <a:p>
            <a:r>
              <a:rPr lang="en-US" dirty="0"/>
              <a:t>Trails </a:t>
            </a:r>
          </a:p>
          <a:p>
            <a:endParaRPr lang="en-US" dirty="0" smtClean="0"/>
          </a:p>
          <a:p>
            <a:endParaRPr lang="en-US" dirty="0"/>
          </a:p>
        </p:txBody>
      </p:sp>
    </p:spTree>
    <p:extLst>
      <p:ext uri="{BB962C8B-B14F-4D97-AF65-F5344CB8AC3E}">
        <p14:creationId xmlns:p14="http://schemas.microsoft.com/office/powerpoint/2010/main" val="6374120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1"/>
            <a:ext cx="8839200" cy="533400"/>
          </a:xfrm>
        </p:spPr>
        <p:txBody>
          <a:bodyPr>
            <a:normAutofit fontScale="90000"/>
          </a:bodyPr>
          <a:lstStyle/>
          <a:p>
            <a:r>
              <a:rPr lang="en-US" dirty="0" smtClean="0"/>
              <a:t>Revised Draft CDP- Mountain Road District Park</a:t>
            </a:r>
            <a:endParaRPr lang="en-US" dirty="0"/>
          </a:p>
        </p:txBody>
      </p:sp>
      <p:pic>
        <p:nvPicPr>
          <p:cNvPr id="4" name="Content Placeholder 3"/>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5661" t="3509" r="12522" b="15472"/>
          <a:stretch/>
        </p:blipFill>
        <p:spPr>
          <a:xfrm>
            <a:off x="2773471" y="1478604"/>
            <a:ext cx="6133823" cy="4693596"/>
          </a:xfrm>
          <a:effectLst>
            <a:outerShdw blurRad="50800" dist="38100" dir="2700000" algn="tl" rotWithShape="0">
              <a:prstClr val="black">
                <a:alpha val="40000"/>
              </a:prstClr>
            </a:outerShdw>
          </a:effectLst>
        </p:spPr>
      </p:pic>
      <p:sp>
        <p:nvSpPr>
          <p:cNvPr id="5" name="Content Placeholder 4"/>
          <p:cNvSpPr>
            <a:spLocks noGrp="1"/>
          </p:cNvSpPr>
          <p:nvPr>
            <p:ph sz="half" idx="2"/>
          </p:nvPr>
        </p:nvSpPr>
        <p:spPr>
          <a:xfrm>
            <a:off x="228600" y="1524000"/>
            <a:ext cx="2514600" cy="4724400"/>
          </a:xfrm>
          <a:solidFill>
            <a:schemeClr val="bg1">
              <a:lumMod val="95000"/>
            </a:schemeClr>
          </a:solidFill>
          <a:ln w="28575">
            <a:solidFill>
              <a:schemeClr val="bg2"/>
            </a:solidFill>
          </a:ln>
        </p:spPr>
        <p:txBody>
          <a:bodyPr>
            <a:normAutofit lnSpcReduction="10000"/>
          </a:bodyPr>
          <a:lstStyle/>
          <a:p>
            <a:r>
              <a:rPr lang="en-US" dirty="0" smtClean="0"/>
              <a:t>200 acres</a:t>
            </a:r>
          </a:p>
          <a:p>
            <a:r>
              <a:rPr lang="en-US" dirty="0" smtClean="0"/>
              <a:t>Lighted </a:t>
            </a:r>
            <a:r>
              <a:rPr lang="en-US" dirty="0"/>
              <a:t>a</a:t>
            </a:r>
            <a:r>
              <a:rPr lang="en-US" dirty="0" smtClean="0"/>
              <a:t>thletic fields</a:t>
            </a:r>
          </a:p>
          <a:p>
            <a:r>
              <a:rPr lang="en-US" dirty="0" smtClean="0"/>
              <a:t>Extensive parking</a:t>
            </a:r>
          </a:p>
          <a:p>
            <a:r>
              <a:rPr lang="en-US" dirty="0" smtClean="0"/>
              <a:t>Picnic areas</a:t>
            </a:r>
          </a:p>
          <a:p>
            <a:r>
              <a:rPr lang="en-US" dirty="0"/>
              <a:t>Flex </a:t>
            </a:r>
            <a:r>
              <a:rPr lang="en-US" dirty="0" smtClean="0"/>
              <a:t>space</a:t>
            </a:r>
          </a:p>
          <a:p>
            <a:r>
              <a:rPr lang="en-US" dirty="0" smtClean="0"/>
              <a:t>Natural </a:t>
            </a:r>
            <a:r>
              <a:rPr lang="en-US" dirty="0"/>
              <a:t>r</a:t>
            </a:r>
            <a:r>
              <a:rPr lang="en-US" dirty="0" smtClean="0"/>
              <a:t>esources</a:t>
            </a:r>
            <a:endParaRPr lang="en-US" dirty="0"/>
          </a:p>
          <a:p>
            <a:r>
              <a:rPr lang="en-US" dirty="0" smtClean="0"/>
              <a:t>Accessible trails </a:t>
            </a:r>
            <a:endParaRPr lang="en-US" dirty="0"/>
          </a:p>
          <a:p>
            <a:endParaRPr lang="en-US" dirty="0" smtClean="0"/>
          </a:p>
          <a:p>
            <a:endParaRPr lang="en-US" dirty="0"/>
          </a:p>
        </p:txBody>
      </p:sp>
    </p:spTree>
    <p:extLst>
      <p:ext uri="{BB962C8B-B14F-4D97-AF65-F5344CB8AC3E}">
        <p14:creationId xmlns:p14="http://schemas.microsoft.com/office/powerpoint/2010/main" val="33328116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408373"/>
            <a:ext cx="3886200" cy="582228"/>
          </a:xfrm>
        </p:spPr>
        <p:txBody>
          <a:bodyPr>
            <a:normAutofit fontScale="90000"/>
          </a:bodyPr>
          <a:lstStyle/>
          <a:p>
            <a:r>
              <a:rPr lang="en-US" dirty="0" smtClean="0"/>
              <a:t>Sappington</a:t>
            </a:r>
            <a:endParaRPr lang="en-US" dirty="0"/>
          </a:p>
        </p:txBody>
      </p:sp>
      <p:pic>
        <p:nvPicPr>
          <p:cNvPr id="4" name="Content Placeholder 3"/>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b="14469"/>
          <a:stretch/>
        </p:blipFill>
        <p:spPr>
          <a:xfrm>
            <a:off x="228600" y="340902"/>
            <a:ext cx="4648200" cy="6272358"/>
          </a:xfrm>
          <a:effectLst>
            <a:outerShdw blurRad="50800" dist="38100" dir="2700000" algn="tl" rotWithShape="0">
              <a:prstClr val="black">
                <a:alpha val="40000"/>
              </a:prstClr>
            </a:outerShdw>
          </a:effectLst>
        </p:spPr>
      </p:pic>
      <p:sp>
        <p:nvSpPr>
          <p:cNvPr id="5" name="Content Placeholder 4"/>
          <p:cNvSpPr>
            <a:spLocks noGrp="1"/>
          </p:cNvSpPr>
          <p:nvPr>
            <p:ph sz="half" idx="2"/>
          </p:nvPr>
        </p:nvSpPr>
        <p:spPr>
          <a:xfrm>
            <a:off x="5105400" y="1752600"/>
            <a:ext cx="3733800" cy="4407408"/>
          </a:xfrm>
        </p:spPr>
        <p:txBody>
          <a:bodyPr/>
          <a:lstStyle/>
          <a:p>
            <a:r>
              <a:rPr lang="en-US" dirty="0" smtClean="0"/>
              <a:t>220 acres</a:t>
            </a:r>
          </a:p>
          <a:p>
            <a:r>
              <a:rPr lang="en-US" dirty="0" smtClean="0"/>
              <a:t>Existing conditions</a:t>
            </a:r>
          </a:p>
          <a:p>
            <a:pPr lvl="1"/>
            <a:r>
              <a:rPr lang="en-US" dirty="0" smtClean="0"/>
              <a:t>Resource studies</a:t>
            </a:r>
          </a:p>
          <a:p>
            <a:r>
              <a:rPr lang="en-US" dirty="0" smtClean="0"/>
              <a:t>Adjacent to Elklick Preserve</a:t>
            </a:r>
          </a:p>
          <a:p>
            <a:r>
              <a:rPr lang="en-US" dirty="0" smtClean="0"/>
              <a:t>Not included in the Regional Plan</a:t>
            </a:r>
          </a:p>
          <a:p>
            <a:endParaRPr lang="en-US" dirty="0"/>
          </a:p>
        </p:txBody>
      </p:sp>
    </p:spTree>
    <p:extLst>
      <p:ext uri="{BB962C8B-B14F-4D97-AF65-F5344CB8AC3E}">
        <p14:creationId xmlns:p14="http://schemas.microsoft.com/office/powerpoint/2010/main" val="5938822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228600"/>
            <a:ext cx="3962400" cy="1066799"/>
          </a:xfrm>
        </p:spPr>
        <p:txBody>
          <a:bodyPr>
            <a:normAutofit fontScale="90000"/>
          </a:bodyPr>
          <a:lstStyle/>
          <a:p>
            <a:r>
              <a:rPr lang="en-US" dirty="0" smtClean="0"/>
              <a:t>Draft CDP</a:t>
            </a:r>
            <a:br>
              <a:rPr lang="en-US" dirty="0" smtClean="0"/>
            </a:br>
            <a:r>
              <a:rPr lang="en-US" dirty="0" smtClean="0"/>
              <a:t>Sappington</a:t>
            </a:r>
            <a:endParaRPr lang="en-US" dirty="0"/>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28600" y="469422"/>
            <a:ext cx="4648200" cy="6015317"/>
          </a:xfrm>
          <a:effectLst>
            <a:outerShdw blurRad="50800" dist="38100" dir="2700000" algn="tl" rotWithShape="0">
              <a:prstClr val="black">
                <a:alpha val="40000"/>
              </a:prstClr>
            </a:outerShdw>
          </a:effectLst>
        </p:spPr>
      </p:pic>
      <p:sp>
        <p:nvSpPr>
          <p:cNvPr id="5" name="Content Placeholder 4"/>
          <p:cNvSpPr>
            <a:spLocks noGrp="1"/>
          </p:cNvSpPr>
          <p:nvPr>
            <p:ph sz="half" idx="2"/>
          </p:nvPr>
        </p:nvSpPr>
        <p:spPr>
          <a:xfrm>
            <a:off x="5105400" y="1447800"/>
            <a:ext cx="3733800" cy="4712208"/>
          </a:xfrm>
        </p:spPr>
        <p:txBody>
          <a:bodyPr>
            <a:normAutofit fontScale="92500" lnSpcReduction="20000"/>
          </a:bodyPr>
          <a:lstStyle/>
          <a:p>
            <a:r>
              <a:rPr lang="en-US" dirty="0" smtClean="0"/>
              <a:t>170 acres</a:t>
            </a:r>
          </a:p>
          <a:p>
            <a:r>
              <a:rPr lang="en-US" dirty="0" smtClean="0"/>
              <a:t>Region Wide Recreation Zone</a:t>
            </a:r>
          </a:p>
          <a:p>
            <a:pPr lvl="1"/>
            <a:r>
              <a:rPr lang="en-US" dirty="0" smtClean="0"/>
              <a:t>Lighted facilities</a:t>
            </a:r>
          </a:p>
          <a:p>
            <a:pPr lvl="1"/>
            <a:r>
              <a:rPr lang="en-US" dirty="0" smtClean="0"/>
              <a:t>Parking</a:t>
            </a:r>
          </a:p>
          <a:p>
            <a:pPr lvl="1"/>
            <a:r>
              <a:rPr lang="en-US" dirty="0" smtClean="0"/>
              <a:t>Comfort facilities</a:t>
            </a:r>
          </a:p>
          <a:p>
            <a:pPr lvl="1"/>
            <a:r>
              <a:rPr lang="en-US" dirty="0" smtClean="0"/>
              <a:t>Shelters and other typical park structures</a:t>
            </a:r>
          </a:p>
          <a:p>
            <a:r>
              <a:rPr lang="en-US" dirty="0" smtClean="0"/>
              <a:t>Off-Road Bike Area</a:t>
            </a:r>
          </a:p>
          <a:p>
            <a:pPr lvl="1"/>
            <a:r>
              <a:rPr lang="en-US" dirty="0" smtClean="0"/>
              <a:t>Managed and constructed by interest group</a:t>
            </a:r>
          </a:p>
          <a:p>
            <a:pPr lvl="1"/>
            <a:r>
              <a:rPr lang="en-US" dirty="0" smtClean="0"/>
              <a:t>Support facilities such as packing and shelters</a:t>
            </a:r>
          </a:p>
          <a:p>
            <a:r>
              <a:rPr lang="en-US" dirty="0" smtClean="0"/>
              <a:t>Access from Bull Run Post Office Road</a:t>
            </a:r>
            <a:endParaRPr lang="en-US" dirty="0"/>
          </a:p>
        </p:txBody>
      </p:sp>
    </p:spTree>
    <p:extLst>
      <p:ext uri="{BB962C8B-B14F-4D97-AF65-F5344CB8AC3E}">
        <p14:creationId xmlns:p14="http://schemas.microsoft.com/office/powerpoint/2010/main" val="9189594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3811621" y="914400"/>
            <a:ext cx="4953000" cy="1066800"/>
          </a:xfrm>
          <a:solidFill>
            <a:schemeClr val="bg1">
              <a:lumMod val="95000"/>
            </a:schemeClr>
          </a:solidFill>
        </p:spPr>
        <p:txBody>
          <a:bodyPr>
            <a:normAutofit/>
          </a:bodyPr>
          <a:lstStyle/>
          <a:p>
            <a:pPr marL="0" indent="0" algn="ctr">
              <a:buNone/>
            </a:pPr>
            <a:r>
              <a:rPr lang="en-US" u="sng" dirty="0" smtClean="0">
                <a:solidFill>
                  <a:srgbClr val="005392"/>
                </a:solidFill>
              </a:rPr>
              <a:t>Core properties </a:t>
            </a:r>
            <a:r>
              <a:rPr lang="en-US" dirty="0" smtClean="0">
                <a:solidFill>
                  <a:srgbClr val="005392"/>
                </a:solidFill>
              </a:rPr>
              <a:t>comprise </a:t>
            </a:r>
            <a:r>
              <a:rPr lang="en-US" b="1" dirty="0" smtClean="0">
                <a:solidFill>
                  <a:srgbClr val="005392"/>
                </a:solidFill>
              </a:rPr>
              <a:t>2,379</a:t>
            </a:r>
            <a:r>
              <a:rPr lang="en-US" dirty="0" smtClean="0">
                <a:solidFill>
                  <a:srgbClr val="005392"/>
                </a:solidFill>
              </a:rPr>
              <a:t> </a:t>
            </a:r>
            <a:r>
              <a:rPr lang="en-US" b="1" dirty="0" smtClean="0">
                <a:solidFill>
                  <a:srgbClr val="005392"/>
                </a:solidFill>
              </a:rPr>
              <a:t>acres</a:t>
            </a:r>
            <a:endParaRPr lang="en-US" dirty="0" smtClean="0">
              <a:solidFill>
                <a:srgbClr val="005392"/>
              </a:solidFill>
            </a:endParaRPr>
          </a:p>
          <a:p>
            <a:endParaRPr lang="en-US" dirty="0"/>
          </a:p>
        </p:txBody>
      </p:sp>
      <p:sp>
        <p:nvSpPr>
          <p:cNvPr id="5" name="Content Placeholder 3"/>
          <p:cNvSpPr txBox="1">
            <a:spLocks/>
          </p:cNvSpPr>
          <p:nvPr/>
        </p:nvSpPr>
        <p:spPr>
          <a:xfrm>
            <a:off x="3811621" y="2286000"/>
            <a:ext cx="4953000" cy="1066800"/>
          </a:xfrm>
          <a:prstGeom prst="rect">
            <a:avLst/>
          </a:prstGeom>
          <a:solidFill>
            <a:schemeClr val="accent3"/>
          </a:solidFill>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Font typeface="Wingdings 2"/>
              <a:buNone/>
            </a:pPr>
            <a:r>
              <a:rPr lang="en-US" sz="2800" b="1" dirty="0" smtClean="0"/>
              <a:t>175 acres </a:t>
            </a:r>
            <a:endParaRPr lang="en-US" sz="2800" dirty="0" smtClean="0"/>
          </a:p>
          <a:p>
            <a:pPr marL="0" indent="0" algn="ctr">
              <a:buFont typeface="Wingdings 2"/>
              <a:buNone/>
            </a:pPr>
            <a:r>
              <a:rPr lang="en-US" sz="2200" dirty="0" smtClean="0"/>
              <a:t>Reserved for active recreation</a:t>
            </a:r>
          </a:p>
          <a:p>
            <a:endParaRPr lang="en-US" dirty="0"/>
          </a:p>
        </p:txBody>
      </p:sp>
      <p:sp>
        <p:nvSpPr>
          <p:cNvPr id="6" name="Content Placeholder 3"/>
          <p:cNvSpPr txBox="1">
            <a:spLocks/>
          </p:cNvSpPr>
          <p:nvPr/>
        </p:nvSpPr>
        <p:spPr>
          <a:xfrm>
            <a:off x="3808379" y="3657600"/>
            <a:ext cx="4953000" cy="1066800"/>
          </a:xfrm>
          <a:prstGeom prst="rect">
            <a:avLst/>
          </a:prstGeom>
          <a:solidFill>
            <a:schemeClr val="bg1">
              <a:lumMod val="95000"/>
            </a:schemeClr>
          </a:solidFill>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Font typeface="Wingdings 2"/>
              <a:buNone/>
            </a:pPr>
            <a:r>
              <a:rPr lang="en-US" sz="3200" u="sng" dirty="0" smtClean="0">
                <a:solidFill>
                  <a:srgbClr val="005392"/>
                </a:solidFill>
              </a:rPr>
              <a:t>20 miles </a:t>
            </a:r>
            <a:r>
              <a:rPr lang="en-US" sz="3200" dirty="0" smtClean="0">
                <a:solidFill>
                  <a:srgbClr val="005392"/>
                </a:solidFill>
              </a:rPr>
              <a:t>of new trails proposed</a:t>
            </a:r>
          </a:p>
          <a:p>
            <a:endParaRPr lang="en-US" dirty="0"/>
          </a:p>
        </p:txBody>
      </p:sp>
      <p:sp>
        <p:nvSpPr>
          <p:cNvPr id="7" name="Content Placeholder 3"/>
          <p:cNvSpPr txBox="1">
            <a:spLocks/>
          </p:cNvSpPr>
          <p:nvPr/>
        </p:nvSpPr>
        <p:spPr>
          <a:xfrm>
            <a:off x="3790545" y="5029200"/>
            <a:ext cx="4953000" cy="1066800"/>
          </a:xfrm>
          <a:prstGeom prst="rect">
            <a:avLst/>
          </a:prstGeom>
          <a:solidFill>
            <a:schemeClr val="accent3"/>
          </a:solidFill>
        </p:spPr>
        <p:txBody>
          <a:bodyPr vert="horz" anchor="ctr" anchorCtr="0">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Font typeface="Wingdings 2"/>
              <a:buNone/>
            </a:pPr>
            <a:r>
              <a:rPr lang="en-US" sz="3600" b="1" dirty="0" smtClean="0"/>
              <a:t>78% </a:t>
            </a:r>
            <a:r>
              <a:rPr lang="en-US" sz="3600" dirty="0" smtClean="0"/>
              <a:t>undisturbed</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22060" y="1066800"/>
            <a:ext cx="2628898" cy="35051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2060" y="4706034"/>
            <a:ext cx="2628898" cy="1477328"/>
          </a:xfrm>
          <a:prstGeom prst="rect">
            <a:avLst/>
          </a:prstGeom>
        </p:spPr>
        <p:txBody>
          <a:bodyPr wrap="square">
            <a:spAutoFit/>
          </a:bodyPr>
          <a:lstStyle/>
          <a:p>
            <a:r>
              <a:rPr lang="en-US" dirty="0" smtClean="0"/>
              <a:t>“In </a:t>
            </a:r>
            <a:r>
              <a:rPr lang="en-US" dirty="0"/>
              <a:t>wilderness is the preservation of the world </a:t>
            </a:r>
            <a:r>
              <a:rPr lang="en-US" dirty="0" smtClean="0"/>
              <a:t>“</a:t>
            </a:r>
            <a:endParaRPr lang="en-US" dirty="0"/>
          </a:p>
          <a:p>
            <a:endParaRPr lang="en-US" dirty="0" smtClean="0"/>
          </a:p>
          <a:p>
            <a:r>
              <a:rPr lang="en-US" i="1" dirty="0" smtClean="0"/>
              <a:t>Henry </a:t>
            </a:r>
            <a:r>
              <a:rPr lang="en-US" i="1" dirty="0"/>
              <a:t>David Thoreau</a:t>
            </a:r>
          </a:p>
        </p:txBody>
      </p:sp>
    </p:spTree>
    <p:extLst>
      <p:ext uri="{BB962C8B-B14F-4D97-AF65-F5344CB8AC3E}">
        <p14:creationId xmlns:p14="http://schemas.microsoft.com/office/powerpoint/2010/main" val="22416650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Tonight’s Agenda</a:t>
            </a:r>
            <a:endParaRPr lang="en-US" dirty="0"/>
          </a:p>
        </p:txBody>
      </p:sp>
      <p:sp>
        <p:nvSpPr>
          <p:cNvPr id="3" name="Content Placeholder 2"/>
          <p:cNvSpPr>
            <a:spLocks noGrp="1"/>
          </p:cNvSpPr>
          <p:nvPr>
            <p:ph sz="quarter" idx="1"/>
          </p:nvPr>
        </p:nvSpPr>
        <p:spPr>
          <a:xfrm>
            <a:off x="228600" y="1524000"/>
            <a:ext cx="4267200" cy="4876800"/>
          </a:xfrm>
        </p:spPr>
        <p:txBody>
          <a:bodyPr>
            <a:normAutofit lnSpcReduction="10000"/>
          </a:bodyPr>
          <a:lstStyle/>
          <a:p>
            <a:r>
              <a:rPr lang="en-US" dirty="0" smtClean="0"/>
              <a:t>Welcome/Introductions</a:t>
            </a:r>
          </a:p>
          <a:p>
            <a:r>
              <a:rPr lang="en-US" dirty="0" smtClean="0"/>
              <a:t>Final CDP presentation</a:t>
            </a:r>
          </a:p>
          <a:p>
            <a:pPr lvl="1"/>
            <a:r>
              <a:rPr lang="en-US" dirty="0" smtClean="0"/>
              <a:t>Hickory Forest Park</a:t>
            </a:r>
          </a:p>
          <a:p>
            <a:pPr lvl="1"/>
            <a:r>
              <a:rPr lang="en-US" dirty="0" smtClean="0"/>
              <a:t>Poplar Ford Park</a:t>
            </a:r>
          </a:p>
          <a:p>
            <a:pPr lvl="1"/>
            <a:r>
              <a:rPr lang="en-US" dirty="0" smtClean="0"/>
              <a:t>Elklick Preserve</a:t>
            </a:r>
          </a:p>
          <a:p>
            <a:pPr lvl="1"/>
            <a:r>
              <a:rPr lang="en-US" dirty="0" smtClean="0"/>
              <a:t>Mountain Road District Park</a:t>
            </a:r>
          </a:p>
          <a:p>
            <a:pPr lvl="1"/>
            <a:r>
              <a:rPr lang="en-US" dirty="0" smtClean="0"/>
              <a:t>Sappington site</a:t>
            </a:r>
          </a:p>
          <a:p>
            <a:pPr marL="0" indent="0">
              <a:buNone/>
            </a:pPr>
            <a:r>
              <a:rPr lang="en-US" dirty="0"/>
              <a:t>	</a:t>
            </a:r>
            <a:endParaRPr lang="en-US" dirty="0" smtClean="0"/>
          </a:p>
          <a:p>
            <a:r>
              <a:rPr lang="en-US" dirty="0" smtClean="0"/>
              <a:t>Comment Period</a:t>
            </a:r>
            <a:r>
              <a:rPr lang="en-US" dirty="0"/>
              <a:t>					</a:t>
            </a:r>
          </a:p>
          <a:p>
            <a:r>
              <a:rPr lang="en-US" dirty="0"/>
              <a:t>Adjourn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2209800"/>
            <a:ext cx="4292600" cy="3219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470568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Participation</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Public comment and participation was an integral part of Sully Woodlands Regional Master Plan Development</a:t>
            </a:r>
            <a:br>
              <a:rPr lang="en-US" dirty="0" smtClean="0"/>
            </a:br>
            <a:endParaRPr lang="en-US" dirty="0" smtClean="0"/>
          </a:p>
          <a:p>
            <a:r>
              <a:rPr lang="en-US" dirty="0" smtClean="0"/>
              <a:t>Public and other stakeholders invited to comment on Core Property Draft CDP’s </a:t>
            </a:r>
            <a:br>
              <a:rPr lang="en-US" dirty="0" smtClean="0"/>
            </a:br>
            <a:endParaRPr lang="en-US" dirty="0" smtClean="0"/>
          </a:p>
          <a:p>
            <a:r>
              <a:rPr lang="en-US" dirty="0" smtClean="0"/>
              <a:t>Park Authority commitment to public input</a:t>
            </a:r>
            <a:endParaRPr lang="en-US" dirty="0"/>
          </a:p>
        </p:txBody>
      </p:sp>
      <p:pic>
        <p:nvPicPr>
          <p:cNvPr id="1026"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4724400" y="2209800"/>
            <a:ext cx="41656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2866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1"/>
            <a:ext cx="8260672" cy="685800"/>
          </a:xfrm>
        </p:spPr>
        <p:txBody>
          <a:bodyPr/>
          <a:lstStyle/>
          <a:p>
            <a:r>
              <a:rPr lang="en-US" dirty="0" smtClean="0"/>
              <a:t>Project Schedule</a:t>
            </a:r>
            <a:endParaRPr lang="en-US" dirty="0"/>
          </a:p>
        </p:txBody>
      </p:sp>
      <p:graphicFrame>
        <p:nvGraphicFramePr>
          <p:cNvPr id="6" name="Diagram 5"/>
          <p:cNvGraphicFramePr/>
          <p:nvPr>
            <p:extLst>
              <p:ext uri="{D42A27DB-BD31-4B8C-83A1-F6EECF244321}">
                <p14:modId xmlns:p14="http://schemas.microsoft.com/office/powerpoint/2010/main" val="3676513130"/>
              </p:ext>
            </p:extLst>
          </p:nvPr>
        </p:nvGraphicFramePr>
        <p:xfrm>
          <a:off x="533400" y="1524000"/>
          <a:ext cx="83058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71410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z="3600"/>
              <a:t>Comments and Feedback</a:t>
            </a:r>
          </a:p>
        </p:txBody>
      </p:sp>
      <p:sp>
        <p:nvSpPr>
          <p:cNvPr id="2" name="Content Placeholder 1"/>
          <p:cNvSpPr>
            <a:spLocks noGrp="1"/>
          </p:cNvSpPr>
          <p:nvPr>
            <p:ph sz="quarter" idx="1"/>
          </p:nvPr>
        </p:nvSpPr>
        <p:spPr/>
        <p:txBody>
          <a:bodyPr>
            <a:normAutofit fontScale="85000" lnSpcReduction="20000"/>
          </a:bodyPr>
          <a:lstStyle/>
          <a:p>
            <a:pPr marL="0" indent="0">
              <a:buNone/>
            </a:pPr>
            <a:r>
              <a:rPr lang="en-US" b="1" dirty="0"/>
              <a:t>Project  website:</a:t>
            </a:r>
          </a:p>
          <a:p>
            <a:pPr marL="0" indent="0">
              <a:buNone/>
            </a:pPr>
            <a:r>
              <a:rPr lang="en-US" sz="2000" b="1" dirty="0">
                <a:hlinkClick r:id="rId3"/>
              </a:rPr>
              <a:t>http://</a:t>
            </a:r>
            <a:r>
              <a:rPr lang="en-US" sz="2000" b="1" dirty="0" smtClean="0">
                <a:hlinkClick r:id="rId3"/>
              </a:rPr>
              <a:t>www.fairfaxcounty.gov/parks/plandev/sullywoodlands.htm</a:t>
            </a:r>
            <a:endParaRPr lang="en-US" sz="2000" b="1" dirty="0" smtClean="0"/>
          </a:p>
          <a:p>
            <a:pPr marL="0" indent="0">
              <a:buNone/>
            </a:pPr>
            <a:endParaRPr lang="en-US" sz="2000" b="1" dirty="0"/>
          </a:p>
          <a:p>
            <a:pPr marL="0" indent="0">
              <a:buNone/>
            </a:pPr>
            <a:r>
              <a:rPr lang="en-US" sz="2000" b="1" dirty="0"/>
              <a:t>e-mail: parkmail@fairfaxcounty.gov</a:t>
            </a:r>
            <a:br>
              <a:rPr lang="en-US" sz="2000" b="1" dirty="0"/>
            </a:br>
            <a:endParaRPr lang="en-US" sz="2000" b="1" dirty="0"/>
          </a:p>
          <a:p>
            <a:pPr marL="0" indent="0" algn="r">
              <a:buNone/>
            </a:pPr>
            <a:r>
              <a:rPr lang="en-US" dirty="0"/>
              <a:t>Send written comments to:</a:t>
            </a:r>
          </a:p>
          <a:p>
            <a:pPr marL="0" indent="0" algn="r">
              <a:buNone/>
            </a:pPr>
            <a:endParaRPr lang="en-US" b="1" dirty="0"/>
          </a:p>
          <a:p>
            <a:pPr marL="274320" lvl="1" indent="0" algn="r">
              <a:buNone/>
            </a:pPr>
            <a:r>
              <a:rPr lang="en-US" sz="2000" b="1" dirty="0"/>
              <a:t>Pat Rosend, Project Manager</a:t>
            </a:r>
            <a:r>
              <a:rPr lang="en-US" b="1" dirty="0"/>
              <a:t> </a:t>
            </a:r>
          </a:p>
          <a:p>
            <a:pPr marL="274320" lvl="1" indent="0" algn="r">
              <a:buNone/>
            </a:pPr>
            <a:r>
              <a:rPr lang="en-US" dirty="0"/>
              <a:t>FCPA Planning &amp; </a:t>
            </a:r>
          </a:p>
          <a:p>
            <a:pPr marL="274320" lvl="1" indent="0" algn="r">
              <a:buNone/>
            </a:pPr>
            <a:r>
              <a:rPr lang="en-US" dirty="0"/>
              <a:t>Development Division</a:t>
            </a:r>
          </a:p>
          <a:p>
            <a:pPr marL="274320" lvl="1" indent="0" algn="r">
              <a:buNone/>
            </a:pPr>
            <a:r>
              <a:rPr lang="en-US" dirty="0"/>
              <a:t>Suite 406</a:t>
            </a:r>
          </a:p>
          <a:p>
            <a:pPr marL="274320" lvl="1" indent="0" algn="r">
              <a:buNone/>
            </a:pPr>
            <a:r>
              <a:rPr lang="en-US" dirty="0"/>
              <a:t>12055 Government Center Pkwy</a:t>
            </a:r>
          </a:p>
          <a:p>
            <a:pPr marL="274320" lvl="1" indent="0" algn="r">
              <a:buNone/>
            </a:pPr>
            <a:r>
              <a:rPr lang="en-US" dirty="0"/>
              <a:t>Fairfax, Virginia 22035</a:t>
            </a:r>
          </a:p>
          <a:p>
            <a:pPr marL="0" indent="0" algn="r">
              <a:buNone/>
            </a:pPr>
            <a:endParaRPr lang="en-US" dirty="0"/>
          </a:p>
          <a:p>
            <a:pPr marL="0" indent="0" algn="r">
              <a:buNone/>
            </a:pPr>
            <a:r>
              <a:rPr lang="en-US" dirty="0"/>
              <a:t>Phone: 703-324-2387</a:t>
            </a:r>
          </a:p>
          <a:p>
            <a:pPr marL="0" indent="0">
              <a:buNone/>
            </a:pP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3124200"/>
            <a:ext cx="4286402" cy="3124200"/>
          </a:xfrm>
          <a:prstGeom prst="rect">
            <a:avLst/>
          </a:prstGeom>
        </p:spPr>
      </p:pic>
    </p:spTree>
    <p:extLst>
      <p:ext uri="{BB962C8B-B14F-4D97-AF65-F5344CB8AC3E}">
        <p14:creationId xmlns:p14="http://schemas.microsoft.com/office/powerpoint/2010/main" val="6828199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rose1\AppData\Local\Microsoft\Windows\Temporary Internet Files\Content.IE5\25ZEPRDK\MP90044217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2224" y="1524000"/>
            <a:ext cx="2830369" cy="2514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Conceptual Development Plan Project Team</a:t>
            </a:r>
            <a:endParaRPr lang="en-US" dirty="0"/>
          </a:p>
        </p:txBody>
      </p:sp>
      <p:sp>
        <p:nvSpPr>
          <p:cNvPr id="3" name="Content Placeholder 2"/>
          <p:cNvSpPr>
            <a:spLocks noGrp="1"/>
          </p:cNvSpPr>
          <p:nvPr>
            <p:ph sz="quarter" idx="1"/>
          </p:nvPr>
        </p:nvSpPr>
        <p:spPr>
          <a:xfrm>
            <a:off x="457200" y="1524000"/>
            <a:ext cx="5525024" cy="4724400"/>
          </a:xfrm>
        </p:spPr>
        <p:txBody>
          <a:bodyPr>
            <a:normAutofit fontScale="92500" lnSpcReduction="20000"/>
          </a:bodyPr>
          <a:lstStyle/>
          <a:p>
            <a:r>
              <a:rPr lang="en-US" dirty="0" smtClean="0"/>
              <a:t>Pat Rosend, Project Manager, PDD</a:t>
            </a:r>
          </a:p>
          <a:p>
            <a:r>
              <a:rPr lang="en-US" dirty="0" smtClean="0"/>
              <a:t>Justin Roberson, NRMP</a:t>
            </a:r>
          </a:p>
          <a:p>
            <a:r>
              <a:rPr lang="en-US" dirty="0" smtClean="0"/>
              <a:t>John Rutherford, CRMP</a:t>
            </a:r>
          </a:p>
          <a:p>
            <a:r>
              <a:rPr lang="en-US" dirty="0" smtClean="0"/>
              <a:t>Liz Cronauer, Trails Program Manager</a:t>
            </a:r>
          </a:p>
          <a:p>
            <a:r>
              <a:rPr lang="en-US" dirty="0" smtClean="0"/>
              <a:t>Taylor Dixon , NCS</a:t>
            </a:r>
          </a:p>
          <a:p>
            <a:r>
              <a:rPr lang="en-US" dirty="0" smtClean="0"/>
              <a:t>Kevin Williams, Area 5 Manager</a:t>
            </a:r>
          </a:p>
          <a:p>
            <a:r>
              <a:rPr lang="en-US" dirty="0" smtClean="0"/>
              <a:t>Butch Loughry, Forestry Operations</a:t>
            </a:r>
          </a:p>
          <a:p>
            <a:r>
              <a:rPr lang="en-US" dirty="0" smtClean="0"/>
              <a:t>Wang Bang, Community Connections Coordinator, PSD</a:t>
            </a:r>
          </a:p>
          <a:p>
            <a:r>
              <a:rPr lang="en-US" dirty="0" smtClean="0"/>
              <a:t>Sousan Frankeberger, Program Services, PSD</a:t>
            </a:r>
          </a:p>
          <a:p>
            <a:endParaRPr lang="en-US" dirty="0"/>
          </a:p>
        </p:txBody>
      </p:sp>
    </p:spTree>
    <p:extLst>
      <p:ext uri="{BB962C8B-B14F-4D97-AF65-F5344CB8AC3E}">
        <p14:creationId xmlns:p14="http://schemas.microsoft.com/office/powerpoint/2010/main" val="33885799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985"/>
          <a:stretch/>
        </p:blipFill>
        <p:spPr bwMode="auto">
          <a:xfrm>
            <a:off x="4419600" y="1949866"/>
            <a:ext cx="4173301" cy="3816350"/>
          </a:xfrm>
          <a:prstGeom prst="rect">
            <a:avLst/>
          </a:prstGeom>
          <a:ln>
            <a:noFill/>
          </a:ln>
          <a:effectLst>
            <a:outerShdw blurRad="292100" dist="139700" dir="2700000" algn="tl" rotWithShape="0">
              <a:srgbClr val="333333">
                <a:alpha val="65000"/>
              </a:srgbClr>
            </a:outerShdw>
          </a:effectLst>
          <a:extLst/>
        </p:spPr>
      </p:pic>
      <p:sp>
        <p:nvSpPr>
          <p:cNvPr id="2" name="Title 1"/>
          <p:cNvSpPr>
            <a:spLocks noGrp="1"/>
          </p:cNvSpPr>
          <p:nvPr>
            <p:ph type="title"/>
          </p:nvPr>
        </p:nvSpPr>
        <p:spPr>
          <a:xfrm>
            <a:off x="304800" y="304800"/>
            <a:ext cx="8534400" cy="758952"/>
          </a:xfrm>
        </p:spPr>
        <p:txBody>
          <a:bodyPr anchor="ctr">
            <a:normAutofit/>
          </a:bodyPr>
          <a:lstStyle/>
          <a:p>
            <a:r>
              <a:rPr lang="en-US" sz="3600" dirty="0"/>
              <a:t>Park Authority </a:t>
            </a:r>
            <a:r>
              <a:rPr lang="en-US" sz="3600" dirty="0" smtClean="0"/>
              <a:t>Mission</a:t>
            </a:r>
            <a:endParaRPr lang="en-US" dirty="0"/>
          </a:p>
        </p:txBody>
      </p:sp>
      <p:sp>
        <p:nvSpPr>
          <p:cNvPr id="3" name="Content Placeholder 2"/>
          <p:cNvSpPr>
            <a:spLocks noGrp="1"/>
          </p:cNvSpPr>
          <p:nvPr>
            <p:ph sz="quarter" idx="1"/>
          </p:nvPr>
        </p:nvSpPr>
        <p:spPr>
          <a:xfrm>
            <a:off x="301752" y="1527048"/>
            <a:ext cx="4117848" cy="4572000"/>
          </a:xfrm>
        </p:spPr>
        <p:txBody>
          <a:bodyPr>
            <a:normAutofit fontScale="92500" lnSpcReduction="10000"/>
          </a:bodyPr>
          <a:lstStyle/>
          <a:p>
            <a:pPr marL="463550" indent="-463550">
              <a:buClr>
                <a:schemeClr val="tx1"/>
              </a:buClr>
              <a:buSzPct val="70000"/>
              <a:buNone/>
            </a:pPr>
            <a:r>
              <a:rPr lang="en-US" sz="2800" dirty="0"/>
              <a:t>Enhance Citizens Quality of Life Through:</a:t>
            </a:r>
          </a:p>
          <a:p>
            <a:pPr marL="463550" indent="-463550">
              <a:buClr>
                <a:schemeClr val="tx1"/>
              </a:buClr>
              <a:buSzPct val="70000"/>
              <a:buNone/>
            </a:pPr>
            <a:endParaRPr lang="en-US" sz="2800" dirty="0"/>
          </a:p>
          <a:p>
            <a:pPr marL="463550" indent="-463550">
              <a:buClr>
                <a:srgbClr val="FFFFCC"/>
              </a:buClr>
              <a:buSzPct val="70000"/>
              <a:buFontTx/>
              <a:buChar char="•"/>
            </a:pPr>
            <a:r>
              <a:rPr lang="en-US" sz="2800" dirty="0"/>
              <a:t>Natural &amp; Cultural Resource Stewardship </a:t>
            </a:r>
            <a:br>
              <a:rPr lang="en-US" sz="2800" dirty="0"/>
            </a:br>
            <a:r>
              <a:rPr lang="en-US" sz="2800" dirty="0"/>
              <a:t>  </a:t>
            </a:r>
          </a:p>
          <a:p>
            <a:pPr marL="463550" indent="-463550">
              <a:buClr>
                <a:srgbClr val="FFFFCC"/>
              </a:buClr>
              <a:buSzPct val="70000"/>
              <a:buFontTx/>
              <a:buChar char="•"/>
            </a:pPr>
            <a:r>
              <a:rPr lang="en-US" sz="2800" dirty="0"/>
              <a:t>Quality Facilities &amp; Services</a:t>
            </a:r>
          </a:p>
          <a:p>
            <a:pPr marL="463550" indent="-463550">
              <a:buClr>
                <a:srgbClr val="FFFFCC"/>
              </a:buClr>
              <a:buSzPct val="70000"/>
              <a:buFontTx/>
              <a:buChar char="•"/>
            </a:pPr>
            <a:endParaRPr lang="en-US" sz="2800" dirty="0"/>
          </a:p>
          <a:p>
            <a:pPr marL="463550" indent="-463550">
              <a:buClr>
                <a:srgbClr val="FFFFCC"/>
              </a:buClr>
              <a:buSzPct val="70000"/>
              <a:buFontTx/>
              <a:buChar char="•"/>
            </a:pPr>
            <a:r>
              <a:rPr lang="en-US" sz="2800" dirty="0"/>
              <a:t>Recreational Opportunities</a:t>
            </a:r>
          </a:p>
          <a:p>
            <a:endParaRPr lang="en-US" dirty="0"/>
          </a:p>
        </p:txBody>
      </p:sp>
    </p:spTree>
    <p:extLst>
      <p:ext uri="{BB962C8B-B14F-4D97-AF65-F5344CB8AC3E}">
        <p14:creationId xmlns:p14="http://schemas.microsoft.com/office/powerpoint/2010/main" val="37380240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396" name="Picture 4" descr="Image1"/>
          <p:cNvPicPr>
            <a:picLocks noChangeAspect="1" noChangeArrowheads="1"/>
          </p:cNvPicPr>
          <p:nvPr/>
        </p:nvPicPr>
        <p:blipFill>
          <a:blip r:embed="rId3">
            <a:extLst>
              <a:ext uri="{28A0092B-C50C-407E-A947-70E740481C1C}">
                <a14:useLocalDpi xmlns:a14="http://schemas.microsoft.com/office/drawing/2010/main" val="0"/>
              </a:ext>
            </a:extLst>
          </a:blip>
          <a:srcRect l="3455" r="43915" b="4892"/>
          <a:stretch>
            <a:fillRect/>
          </a:stretch>
        </p:blipFill>
        <p:spPr bwMode="auto">
          <a:xfrm>
            <a:off x="285750" y="314325"/>
            <a:ext cx="742950" cy="811213"/>
          </a:xfrm>
          <a:prstGeom prst="rect">
            <a:avLst/>
          </a:prstGeom>
          <a:noFill/>
          <a:effectLst>
            <a:outerShdw dist="107763" dir="135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571397" name="Rectangle 5"/>
          <p:cNvSpPr>
            <a:spLocks noChangeArrowheads="1"/>
          </p:cNvSpPr>
          <p:nvPr/>
        </p:nvSpPr>
        <p:spPr bwMode="auto">
          <a:xfrm>
            <a:off x="152400" y="6400800"/>
            <a:ext cx="34480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b="1" dirty="0">
                <a:solidFill>
                  <a:schemeClr val="tx2"/>
                </a:solidFill>
              </a:rPr>
              <a:t>PARK UNITS</a:t>
            </a:r>
          </a:p>
        </p:txBody>
      </p:sp>
      <p:pic>
        <p:nvPicPr>
          <p:cNvPr id="571409" name="Picture 17" descr="fig 1_invent units"/>
          <p:cNvPicPr>
            <a:picLocks noChangeAspect="1" noChangeArrowheads="1"/>
          </p:cNvPicPr>
          <p:nvPr/>
        </p:nvPicPr>
        <p:blipFill>
          <a:blip r:embed="rId4" cstate="print">
            <a:extLst>
              <a:ext uri="{28A0092B-C50C-407E-A947-70E740481C1C}">
                <a14:useLocalDpi xmlns:a14="http://schemas.microsoft.com/office/drawing/2010/main" val="0"/>
              </a:ext>
            </a:extLst>
          </a:blip>
          <a:srcRect l="9135" t="4750" r="24361"/>
          <a:stretch>
            <a:fillRect/>
          </a:stretch>
        </p:blipFill>
        <p:spPr bwMode="auto">
          <a:xfrm>
            <a:off x="2108298" y="1676400"/>
            <a:ext cx="4973638" cy="4565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 Box 29"/>
          <p:cNvSpPr txBox="1">
            <a:spLocks noChangeArrowheads="1"/>
          </p:cNvSpPr>
          <p:nvPr/>
        </p:nvSpPr>
        <p:spPr bwMode="auto">
          <a:xfrm>
            <a:off x="1117600" y="314325"/>
            <a:ext cx="787400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300" dirty="0" smtClean="0">
                <a:solidFill>
                  <a:schemeClr val="accent3">
                    <a:shade val="75000"/>
                  </a:schemeClr>
                </a:solidFill>
                <a:latin typeface="+mj-lt"/>
                <a:ea typeface="+mj-ea"/>
                <a:cs typeface="+mj-cs"/>
              </a:rPr>
              <a:t>Sully Woodlands Regional Master Plan</a:t>
            </a:r>
            <a:endParaRPr lang="en-US" sz="3600" b="1" dirty="0"/>
          </a:p>
        </p:txBody>
      </p:sp>
    </p:spTree>
    <p:extLst>
      <p:ext uri="{BB962C8B-B14F-4D97-AF65-F5344CB8AC3E}">
        <p14:creationId xmlns:p14="http://schemas.microsoft.com/office/powerpoint/2010/main" val="6361044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Project Scope</a:t>
            </a:r>
            <a:endParaRPr lang="en-US" dirty="0"/>
          </a:p>
        </p:txBody>
      </p:sp>
      <p:pic>
        <p:nvPicPr>
          <p:cNvPr id="6"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29200" y="1524000"/>
            <a:ext cx="3617552" cy="4681538"/>
          </a:xfrm>
          <a:prstGeom prst="rect">
            <a:avLst/>
          </a:prstGeom>
          <a:ln>
            <a:noFill/>
          </a:ln>
          <a:effectLst>
            <a:outerShdw blurRad="292100" dist="139700" dir="2700000" algn="tl" rotWithShape="0">
              <a:srgbClr val="333333">
                <a:alpha val="65000"/>
              </a:srgbClr>
            </a:outerShdw>
          </a:effectLst>
        </p:spPr>
      </p:pic>
      <p:sp>
        <p:nvSpPr>
          <p:cNvPr id="7" name="Content Placeholder 2"/>
          <p:cNvSpPr>
            <a:spLocks noGrp="1"/>
          </p:cNvSpPr>
          <p:nvPr>
            <p:ph sz="half" idx="1"/>
          </p:nvPr>
        </p:nvSpPr>
        <p:spPr>
          <a:xfrm>
            <a:off x="301752" y="1600200"/>
            <a:ext cx="4038600" cy="4572000"/>
          </a:xfrm>
        </p:spPr>
        <p:txBody>
          <a:bodyPr>
            <a:normAutofit/>
          </a:bodyPr>
          <a:lstStyle/>
          <a:p>
            <a:r>
              <a:rPr lang="en-US" dirty="0" smtClean="0"/>
              <a:t>Core Property CDP’s</a:t>
            </a:r>
          </a:p>
          <a:p>
            <a:pPr lvl="1"/>
            <a:r>
              <a:rPr lang="en-US" dirty="0" smtClean="0"/>
              <a:t>Elklick Preserve</a:t>
            </a:r>
          </a:p>
          <a:p>
            <a:pPr lvl="1"/>
            <a:r>
              <a:rPr lang="en-US" dirty="0" smtClean="0"/>
              <a:t>Mountain Road District</a:t>
            </a:r>
          </a:p>
          <a:p>
            <a:pPr lvl="1"/>
            <a:r>
              <a:rPr lang="en-US" dirty="0" smtClean="0"/>
              <a:t>Poplar Ford</a:t>
            </a:r>
          </a:p>
          <a:p>
            <a:pPr lvl="1"/>
            <a:r>
              <a:rPr lang="en-US" dirty="0" smtClean="0"/>
              <a:t>Hickory Forest</a:t>
            </a:r>
          </a:p>
          <a:p>
            <a:r>
              <a:rPr lang="en-US" dirty="0" smtClean="0"/>
              <a:t>New Property integration</a:t>
            </a:r>
          </a:p>
          <a:p>
            <a:pPr lvl="1"/>
            <a:r>
              <a:rPr lang="en-US" dirty="0" smtClean="0"/>
              <a:t>Sappington</a:t>
            </a:r>
          </a:p>
          <a:p>
            <a:pPr lvl="2"/>
            <a:r>
              <a:rPr lang="en-US" dirty="0" smtClean="0"/>
              <a:t>Existing conditions</a:t>
            </a:r>
          </a:p>
          <a:p>
            <a:pPr lvl="2"/>
            <a:r>
              <a:rPr lang="en-US" dirty="0" smtClean="0"/>
              <a:t>Identify land use</a:t>
            </a:r>
          </a:p>
          <a:p>
            <a:pPr lvl="2"/>
            <a:r>
              <a:rPr lang="en-US" dirty="0" smtClean="0"/>
              <a:t>Append to Regional Master Plan</a:t>
            </a:r>
            <a:endParaRPr lang="en-US" dirty="0"/>
          </a:p>
        </p:txBody>
      </p:sp>
    </p:spTree>
    <p:extLst>
      <p:ext uri="{BB962C8B-B14F-4D97-AF65-F5344CB8AC3E}">
        <p14:creationId xmlns:p14="http://schemas.microsoft.com/office/powerpoint/2010/main" val="4092677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Scope of Conceptual Development Plan Process</a:t>
            </a:r>
            <a:endParaRPr lang="en-US" dirty="0"/>
          </a:p>
        </p:txBody>
      </p:sp>
      <p:sp>
        <p:nvSpPr>
          <p:cNvPr id="7" name="Content Placeholder 4"/>
          <p:cNvSpPr>
            <a:spLocks noGrp="1"/>
          </p:cNvSpPr>
          <p:nvPr>
            <p:ph sz="half" idx="1"/>
          </p:nvPr>
        </p:nvSpPr>
        <p:spPr>
          <a:xfrm>
            <a:off x="301752" y="1600200"/>
            <a:ext cx="3736848" cy="4648200"/>
          </a:xfrm>
        </p:spPr>
        <p:txBody>
          <a:bodyPr>
            <a:normAutofit fontScale="85000" lnSpcReduction="10000"/>
          </a:bodyPr>
          <a:lstStyle/>
          <a:p>
            <a:r>
              <a:rPr lang="en-US" dirty="0" smtClean="0"/>
              <a:t>Built on zones identified in Regional master plan and base studies </a:t>
            </a:r>
            <a:r>
              <a:rPr lang="en-US" sz="1500" dirty="0" smtClean="0"/>
              <a:t>(SWRMP </a:t>
            </a:r>
            <a:r>
              <a:rPr lang="en-US" sz="1500" dirty="0" err="1" smtClean="0"/>
              <a:t>pg</a:t>
            </a:r>
            <a:r>
              <a:rPr lang="en-US" sz="1500" dirty="0" smtClean="0"/>
              <a:t> 54)</a:t>
            </a:r>
          </a:p>
          <a:p>
            <a:r>
              <a:rPr lang="en-US" dirty="0" smtClean="0"/>
              <a:t>Examined development options based on site opportunities and constraints</a:t>
            </a:r>
          </a:p>
          <a:p>
            <a:r>
              <a:rPr lang="en-US" dirty="0" smtClean="0"/>
              <a:t>Established management zones for operations</a:t>
            </a:r>
          </a:p>
          <a:p>
            <a:r>
              <a:rPr lang="en-US" dirty="0" smtClean="0"/>
              <a:t>Graphically </a:t>
            </a:r>
            <a:r>
              <a:rPr lang="en-US" dirty="0"/>
              <a:t>shows general location of recommended facilities </a:t>
            </a:r>
            <a:r>
              <a:rPr lang="en-US" dirty="0" smtClean="0"/>
              <a:t>&amp; use </a:t>
            </a:r>
            <a:r>
              <a:rPr lang="en-US" dirty="0"/>
              <a:t>areas</a:t>
            </a:r>
          </a:p>
          <a:p>
            <a:r>
              <a:rPr lang="en-US" dirty="0"/>
              <a:t>Conceptual, not engineered site plan</a:t>
            </a:r>
          </a:p>
          <a:p>
            <a:endParaRPr lang="en-US" dirty="0"/>
          </a:p>
        </p:txBody>
      </p:sp>
      <p:pic>
        <p:nvPicPr>
          <p:cNvPr id="8" name="Picture 9"/>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1637" t="904" r="638"/>
          <a:stretch/>
        </p:blipFill>
        <p:spPr bwMode="auto">
          <a:xfrm rot="5400000">
            <a:off x="4974712" y="1350868"/>
            <a:ext cx="3053114" cy="47208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60803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Sully Woodlands Trail Plan</a:t>
            </a:r>
            <a:endParaRPr lang="en-US" dirty="0"/>
          </a:p>
        </p:txBody>
      </p:sp>
      <p:pic>
        <p:nvPicPr>
          <p:cNvPr id="5"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45123" y="1371600"/>
            <a:ext cx="3368012" cy="5052019"/>
          </a:xfrm>
        </p:spPr>
      </p:pic>
      <p:sp>
        <p:nvSpPr>
          <p:cNvPr id="6" name="Text Placeholder 5"/>
          <p:cNvSpPr>
            <a:spLocks noGrp="1"/>
          </p:cNvSpPr>
          <p:nvPr>
            <p:ph sz="half" idx="1"/>
          </p:nvPr>
        </p:nvSpPr>
        <p:spPr>
          <a:xfrm>
            <a:off x="301752" y="1600200"/>
            <a:ext cx="4038600" cy="4453128"/>
          </a:xfrm>
        </p:spPr>
        <p:txBody>
          <a:bodyPr>
            <a:normAutofit/>
          </a:bodyPr>
          <a:lstStyle/>
          <a:p>
            <a:r>
              <a:rPr lang="en-US" sz="2400" dirty="0" smtClean="0"/>
              <a:t>Provides trail locations for more than 40 miles of trails in Sully Woodlands</a:t>
            </a:r>
            <a:endParaRPr lang="en-US" sz="1500" dirty="0" smtClean="0"/>
          </a:p>
          <a:p>
            <a:r>
              <a:rPr lang="en-US" sz="2400" dirty="0" smtClean="0"/>
              <a:t>Proposes more than 20 miles of new trails within the core properties</a:t>
            </a:r>
          </a:p>
          <a:p>
            <a:r>
              <a:rPr lang="en-US" sz="2400" dirty="0" smtClean="0"/>
              <a:t>Offers opportunity to work with multiple government agencies to create a strong regional trail network</a:t>
            </a:r>
          </a:p>
          <a:p>
            <a:endParaRPr lang="en-US" dirty="0"/>
          </a:p>
        </p:txBody>
      </p:sp>
    </p:spTree>
    <p:extLst>
      <p:ext uri="{BB962C8B-B14F-4D97-AF65-F5344CB8AC3E}">
        <p14:creationId xmlns:p14="http://schemas.microsoft.com/office/powerpoint/2010/main" val="13554003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304800"/>
            <a:ext cx="3886200" cy="914400"/>
          </a:xfrm>
        </p:spPr>
        <p:txBody>
          <a:bodyPr>
            <a:normAutofit fontScale="90000"/>
          </a:bodyPr>
          <a:lstStyle/>
          <a:p>
            <a:r>
              <a:rPr lang="en-US" dirty="0" smtClean="0"/>
              <a:t>Draft CDP</a:t>
            </a:r>
            <a:br>
              <a:rPr lang="en-US" dirty="0" smtClean="0"/>
            </a:br>
            <a:r>
              <a:rPr lang="en-US" dirty="0" smtClean="0"/>
              <a:t>Hickory Forest Park</a:t>
            </a:r>
            <a:endParaRPr lang="en-US" dirty="0"/>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29142" y="385565"/>
            <a:ext cx="4647658" cy="6104068"/>
          </a:xfrm>
          <a:effectLst>
            <a:outerShdw blurRad="50800" dist="38100" dir="2700000" algn="tl" rotWithShape="0">
              <a:prstClr val="black">
                <a:alpha val="40000"/>
              </a:prstClr>
            </a:outerShdw>
          </a:effectLst>
        </p:spPr>
      </p:pic>
      <p:sp>
        <p:nvSpPr>
          <p:cNvPr id="5" name="Content Placeholder 4"/>
          <p:cNvSpPr>
            <a:spLocks noGrp="1"/>
          </p:cNvSpPr>
          <p:nvPr>
            <p:ph sz="half" idx="2"/>
          </p:nvPr>
        </p:nvSpPr>
        <p:spPr>
          <a:xfrm>
            <a:off x="5029200" y="1752600"/>
            <a:ext cx="3657600" cy="4407408"/>
          </a:xfrm>
        </p:spPr>
        <p:txBody>
          <a:bodyPr/>
          <a:lstStyle/>
          <a:p>
            <a:r>
              <a:rPr lang="en-US" dirty="0" smtClean="0"/>
              <a:t>97 acres</a:t>
            </a:r>
          </a:p>
          <a:p>
            <a:r>
              <a:rPr lang="en-US" dirty="0" smtClean="0"/>
              <a:t>Natural Resources</a:t>
            </a:r>
          </a:p>
          <a:p>
            <a:r>
              <a:rPr lang="en-US" dirty="0" smtClean="0"/>
              <a:t>Trails and Trails heads</a:t>
            </a:r>
          </a:p>
          <a:p>
            <a:pPr lvl="1"/>
            <a:r>
              <a:rPr lang="en-US" dirty="0" smtClean="0"/>
              <a:t>Accessible trails</a:t>
            </a:r>
          </a:p>
          <a:p>
            <a:r>
              <a:rPr lang="en-US" dirty="0" smtClean="0"/>
              <a:t>Small Local Park </a:t>
            </a:r>
          </a:p>
          <a:p>
            <a:pPr lvl="1"/>
            <a:r>
              <a:rPr lang="en-US" dirty="0" smtClean="0"/>
              <a:t>Typical facilities may include:</a:t>
            </a:r>
          </a:p>
          <a:p>
            <a:pPr lvl="2"/>
            <a:r>
              <a:rPr lang="en-US" dirty="0" smtClean="0"/>
              <a:t>Playground</a:t>
            </a:r>
          </a:p>
          <a:p>
            <a:pPr lvl="2"/>
            <a:r>
              <a:rPr lang="en-US" dirty="0" smtClean="0"/>
              <a:t>Courts</a:t>
            </a:r>
          </a:p>
          <a:p>
            <a:pPr lvl="2"/>
            <a:r>
              <a:rPr lang="en-US" dirty="0" smtClean="0"/>
              <a:t>Picnic Area</a:t>
            </a:r>
          </a:p>
          <a:p>
            <a:pPr lvl="1"/>
            <a:endParaRPr lang="en-US" dirty="0"/>
          </a:p>
        </p:txBody>
      </p:sp>
    </p:spTree>
    <p:extLst>
      <p:ext uri="{BB962C8B-B14F-4D97-AF65-F5344CB8AC3E}">
        <p14:creationId xmlns:p14="http://schemas.microsoft.com/office/powerpoint/2010/main" val="11196028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14384</TotalTime>
  <Words>2320</Words>
  <Application>Microsoft Office PowerPoint</Application>
  <PresentationFormat>On-screen Show (4:3)</PresentationFormat>
  <Paragraphs>297</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Civic</vt:lpstr>
      <vt:lpstr>Sully Woodlands</vt:lpstr>
      <vt:lpstr>Tonight’s Agenda</vt:lpstr>
      <vt:lpstr>Conceptual Development Plan Project Team</vt:lpstr>
      <vt:lpstr>Park Authority Mission</vt:lpstr>
      <vt:lpstr>PowerPoint Presentation</vt:lpstr>
      <vt:lpstr>Project Scope</vt:lpstr>
      <vt:lpstr>Scope of Conceptual Development Plan Process</vt:lpstr>
      <vt:lpstr>Sully Woodlands Trail Plan</vt:lpstr>
      <vt:lpstr>Draft CDP Hickory Forest Park</vt:lpstr>
      <vt:lpstr>Revised Draft CDP Hickory Forest Park</vt:lpstr>
      <vt:lpstr>Draft CDP -Poplar Ford Park</vt:lpstr>
      <vt:lpstr>Revised Draft CDP-Poplar Ford Park</vt:lpstr>
      <vt:lpstr>Draft CDP Elklick Preserve</vt:lpstr>
      <vt:lpstr>Revised Draft CDP Elklick Preserve</vt:lpstr>
      <vt:lpstr>Draft CDP- Mountain Road District park</vt:lpstr>
      <vt:lpstr>Revised Draft CDP- Mountain Road District Park</vt:lpstr>
      <vt:lpstr>Sappington</vt:lpstr>
      <vt:lpstr>Draft CDP Sappington</vt:lpstr>
      <vt:lpstr>PowerPoint Presentation</vt:lpstr>
      <vt:lpstr>Public Participation</vt:lpstr>
      <vt:lpstr>Project Schedule</vt:lpstr>
      <vt:lpstr>Comments and Feedback</vt:lpstr>
    </vt:vector>
  </TitlesOfParts>
  <Company>Fairfax County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Rosend, Patricia S.</dc:creator>
  <cp:lastModifiedBy>Rosend, Patricia S.</cp:lastModifiedBy>
  <cp:revision>182</cp:revision>
  <cp:lastPrinted>2014-10-01T15:13:58Z</cp:lastPrinted>
  <dcterms:created xsi:type="dcterms:W3CDTF">2011-11-15T13:57:54Z</dcterms:created>
  <dcterms:modified xsi:type="dcterms:W3CDTF">2014-10-01T15:29:50Z</dcterms:modified>
</cp:coreProperties>
</file>