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6" r:id="rId3"/>
    <p:sldId id="259" r:id="rId4"/>
    <p:sldId id="266" r:id="rId5"/>
    <p:sldId id="265" r:id="rId6"/>
    <p:sldId id="261" r:id="rId7"/>
    <p:sldId id="262" r:id="rId8"/>
    <p:sldId id="263" r:id="rId9"/>
    <p:sldId id="264" r:id="rId10"/>
    <p:sldId id="267" r:id="rId11"/>
    <p:sldId id="274" r:id="rId12"/>
    <p:sldId id="276" r:id="rId13"/>
    <p:sldId id="277" r:id="rId14"/>
    <p:sldId id="278" r:id="rId15"/>
    <p:sldId id="268" r:id="rId16"/>
    <p:sldId id="269" r:id="rId17"/>
    <p:sldId id="270" r:id="rId18"/>
    <p:sldId id="271" r:id="rId19"/>
    <p:sldId id="273" r:id="rId20"/>
    <p:sldId id="275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843A17-AFA6-4CCA-9810-C54C2F6B4445}" type="datetimeFigureOut">
              <a:rPr lang="en-US" smtClean="0"/>
              <a:t>2/23/2015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8DB653-FDE5-4231-A56A-72183A89C3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843A17-AFA6-4CCA-9810-C54C2F6B4445}" type="datetimeFigureOut">
              <a:rPr lang="en-US" smtClean="0"/>
              <a:t>2/23/2015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8DB653-FDE5-4231-A56A-72183A89C3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843A17-AFA6-4CCA-9810-C54C2F6B4445}" type="datetimeFigureOut">
              <a:rPr lang="en-US" smtClean="0"/>
              <a:t>2/23/2015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8DB653-FDE5-4231-A56A-72183A89C3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1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3352800"/>
            <a:ext cx="3810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3352800"/>
            <a:ext cx="3810000" cy="304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62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230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230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1FB9869-F6FA-4CF4-8FB9-B5ABDD3029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8736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1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3352800"/>
            <a:ext cx="3810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3352800"/>
            <a:ext cx="3810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62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230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230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265CE86-245F-4E0B-A18F-DCEC6EA129E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387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843A17-AFA6-4CCA-9810-C54C2F6B4445}" type="datetimeFigureOut">
              <a:rPr lang="en-US" smtClean="0"/>
              <a:t>2/23/2015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8DB653-FDE5-4231-A56A-72183A89C3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843A17-AFA6-4CCA-9810-C54C2F6B4445}" type="datetimeFigureOut">
              <a:rPr lang="en-US" smtClean="0"/>
              <a:t>2/23/2015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8DB653-FDE5-4231-A56A-72183A89C3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843A17-AFA6-4CCA-9810-C54C2F6B4445}" type="datetimeFigureOut">
              <a:rPr lang="en-US" smtClean="0"/>
              <a:t>2/23/2015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8DB653-FDE5-4231-A56A-72183A89C3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843A17-AFA6-4CCA-9810-C54C2F6B4445}" type="datetimeFigureOut">
              <a:rPr lang="en-US" smtClean="0"/>
              <a:t>2/23/2015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8DB653-FDE5-4231-A56A-72183A89C3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843A17-AFA6-4CCA-9810-C54C2F6B4445}" type="datetimeFigureOut">
              <a:rPr lang="en-US" smtClean="0"/>
              <a:t>2/23/2015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8DB653-FDE5-4231-A56A-72183A89C3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843A17-AFA6-4CCA-9810-C54C2F6B4445}" type="datetimeFigureOut">
              <a:rPr lang="en-US" smtClean="0"/>
              <a:t>2/23/2015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8DB653-FDE5-4231-A56A-72183A89C3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843A17-AFA6-4CCA-9810-C54C2F6B4445}" type="datetimeFigureOut">
              <a:rPr lang="en-US" smtClean="0"/>
              <a:t>2/23/2015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8DB653-FDE5-4231-A56A-72183A89C3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843A17-AFA6-4CCA-9810-C54C2F6B4445}" type="datetimeFigureOut">
              <a:rPr lang="en-US" smtClean="0"/>
              <a:t>2/23/2015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8DB653-FDE5-4231-A56A-72183A89C3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8843A17-AFA6-4CCA-9810-C54C2F6B4445}" type="datetimeFigureOut">
              <a:rPr lang="en-US" smtClean="0"/>
              <a:t>2/23/2015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D8DB653-FDE5-4231-A56A-72183A89C3CA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093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048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The Sully House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Early photo 1890’s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0" y="5710928"/>
            <a:ext cx="3186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Sully  Historic Site</a:t>
            </a:r>
          </a:p>
          <a:p>
            <a:r>
              <a:rPr lang="en-US" sz="1600" dirty="0" smtClean="0"/>
              <a:t>3650 Historic Sully Way, Chantilly, Va.</a:t>
            </a:r>
            <a:endParaRPr lang="en-US" sz="1600" dirty="0"/>
          </a:p>
        </p:txBody>
      </p:sp>
      <p:pic>
        <p:nvPicPr>
          <p:cNvPr id="7" name="Picture 6" descr="ffd0c26a3d32f4a3d3f74340e9254413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8" y="5753493"/>
            <a:ext cx="823595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35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Ellanor C. Lawrence Park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06" y="530225"/>
            <a:ext cx="7035826" cy="4187825"/>
          </a:xfrm>
        </p:spPr>
      </p:pic>
    </p:spTree>
    <p:extLst>
      <p:ext uri="{BB962C8B-B14F-4D97-AF65-F5344CB8AC3E}">
        <p14:creationId xmlns:p14="http://schemas.microsoft.com/office/powerpoint/2010/main" val="54051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3048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Current Management Actions in the Park Look Destructive, but are Beneficial!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962400"/>
            <a:ext cx="5867400" cy="2667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3"/>
                </a:solidFill>
              </a:rPr>
              <a:t>To “Help Our Land Heal”, we are actively managing our forests and meadows with a number of actions to reduce the negative impacts of over-browsing deer, non-native and invasive plants, conflicting uses, and other threats. 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1026" name="Picture 2" descr="Helping OUR Land Heal cmyk large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86200"/>
            <a:ext cx="2286000" cy="162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4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181600"/>
            <a:ext cx="8458200" cy="115824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All FCPS 1</a:t>
            </a:r>
            <a:r>
              <a:rPr lang="en-US" sz="2800" baseline="30000" dirty="0" smtClean="0">
                <a:solidFill>
                  <a:schemeClr val="accent3"/>
                </a:solidFill>
              </a:rPr>
              <a:t>st</a:t>
            </a:r>
            <a:r>
              <a:rPr lang="en-US" sz="2800" dirty="0" smtClean="0">
                <a:solidFill>
                  <a:schemeClr val="accent3"/>
                </a:solidFill>
              </a:rPr>
              <a:t> Graders </a:t>
            </a:r>
            <a:r>
              <a:rPr lang="en-US" sz="2800" dirty="0" smtClean="0">
                <a:solidFill>
                  <a:schemeClr val="accent3"/>
                </a:solidFill>
              </a:rPr>
              <a:t>Will Use This Illustration</a:t>
            </a:r>
            <a:r>
              <a:rPr lang="en-US" sz="2800" dirty="0" smtClean="0">
                <a:solidFill>
                  <a:schemeClr val="accent3"/>
                </a:solidFill>
              </a:rPr>
              <a:t/>
            </a:r>
            <a:br>
              <a:rPr lang="en-US" sz="2800" dirty="0" smtClean="0">
                <a:solidFill>
                  <a:schemeClr val="accent3"/>
                </a:solidFill>
              </a:rPr>
            </a:br>
            <a:r>
              <a:rPr lang="en-US" sz="2800" dirty="0" smtClean="0">
                <a:solidFill>
                  <a:schemeClr val="accent3"/>
                </a:solidFill>
              </a:rPr>
              <a:t>This HOLH </a:t>
            </a:r>
            <a:r>
              <a:rPr lang="en-US" sz="2800" dirty="0" smtClean="0">
                <a:solidFill>
                  <a:schemeClr val="accent3"/>
                </a:solidFill>
              </a:rPr>
              <a:t>Illustration is On-line for </a:t>
            </a:r>
            <a:r>
              <a:rPr lang="en-US" sz="2800" dirty="0" smtClean="0">
                <a:solidFill>
                  <a:schemeClr val="accent3"/>
                </a:solidFill>
              </a:rPr>
              <a:t>All to Use</a:t>
            </a:r>
            <a:endParaRPr lang="en-US" sz="2800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1000"/>
            <a:ext cx="7037645" cy="4710423"/>
          </a:xfrm>
        </p:spPr>
      </p:pic>
    </p:spTree>
    <p:extLst>
      <p:ext uri="{BB962C8B-B14F-4D97-AF65-F5344CB8AC3E}">
        <p14:creationId xmlns:p14="http://schemas.microsoft.com/office/powerpoint/2010/main" val="287766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Big Rocky Run Stream Restoration Project – Completed Fall 2014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3429000" cy="2286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78" y="1419420"/>
            <a:ext cx="4201821" cy="2801214"/>
          </a:xfrm>
        </p:spPr>
      </p:pic>
      <p:pic>
        <p:nvPicPr>
          <p:cNvPr id="1026" name="Picture 2" descr="\\S51B204\Images\Unofficial\ECL\DO NOT PUBLISH IMAGES - INTERNAL USE ONLY\Natural Resource Management\Big Rocky Run Stream Restoration Project 2013\BRR Stream Channel Work Oct 2013 - JShaf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19400"/>
            <a:ext cx="3382668" cy="225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77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Walney Pond </a:t>
            </a:r>
            <a:r>
              <a:rPr lang="en-US" dirty="0" smtClean="0">
                <a:solidFill>
                  <a:schemeClr val="accent3"/>
                </a:solidFill>
              </a:rPr>
              <a:t>Projects - 2014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Underwater barriers to trap siltation in run-off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Channel to </a:t>
            </a:r>
            <a:r>
              <a:rPr lang="en-US" dirty="0" smtClean="0"/>
              <a:t>direct </a:t>
            </a:r>
            <a:r>
              <a:rPr lang="en-US" dirty="0" smtClean="0"/>
              <a:t>run-off into natural buffers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3930650" cy="294798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791" y="1447800"/>
            <a:ext cx="2616993" cy="3489325"/>
          </a:xfrm>
        </p:spPr>
      </p:pic>
      <p:pic>
        <p:nvPicPr>
          <p:cNvPr id="2050" name="Picture 2" descr="\\S51B204\Images\Unofficial\ECL\SAFE TO PUBLISH IMAGES\Natural Resource Management\Walney Pond\Maintenance Project July 2012 - 2015\Walney Pond flow buffers view to east on 5'9'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066" y="3505200"/>
            <a:ext cx="2918534" cy="194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03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Meadow Management Actions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Mechanical </a:t>
            </a:r>
            <a:r>
              <a:rPr lang="en-US" dirty="0" smtClean="0"/>
              <a:t>Disking, Clearing, and Sawdust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563562"/>
          </a:xfrm>
        </p:spPr>
        <p:txBody>
          <a:bodyPr/>
          <a:lstStyle/>
          <a:p>
            <a:r>
              <a:rPr lang="en-US" dirty="0" smtClean="0"/>
              <a:t>Burning/Fire Breaks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4387850" cy="292523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43000"/>
            <a:ext cx="2743200" cy="4114801"/>
          </a:xfrm>
        </p:spPr>
      </p:pic>
      <p:pic>
        <p:nvPicPr>
          <p:cNvPr id="3074" name="Picture 2" descr="\\S51B204\Images\Unofficial\ECL\SAFE TO PUBLISH IMAGES\Natural Resource Management\Meadow Management\BURN - ECLP 2012 meadows\IMG_2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038600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Forestry Management </a:t>
            </a:r>
            <a:r>
              <a:rPr lang="en-US" dirty="0">
                <a:solidFill>
                  <a:schemeClr val="accent3"/>
                </a:solidFill>
              </a:rPr>
              <a:t>Actions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5257800" cy="3501494"/>
          </a:xfrm>
        </p:spPr>
      </p:pic>
      <p:pic>
        <p:nvPicPr>
          <p:cNvPr id="4098" name="Picture 2" descr="\\S51B204\Images\Unofficial\ECL\SAFE TO PUBLISH IMAGES\Natural Resource Management\Forestry Burn 2013\Forestry Burn 4'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2415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39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Equipment Use 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Tracked Bobcat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3931920" cy="792162"/>
          </a:xfrm>
        </p:spPr>
        <p:txBody>
          <a:bodyPr/>
          <a:lstStyle/>
          <a:p>
            <a:r>
              <a:rPr lang="en-US" dirty="0" smtClean="0"/>
              <a:t>Clearing Attachment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3930650" cy="262043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4600"/>
            <a:ext cx="3930650" cy="2620433"/>
          </a:xfrm>
        </p:spPr>
      </p:pic>
    </p:spTree>
    <p:extLst>
      <p:ext uri="{BB962C8B-B14F-4D97-AF65-F5344CB8AC3E}">
        <p14:creationId xmlns:p14="http://schemas.microsoft.com/office/powerpoint/2010/main" val="158166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Forestry Management </a:t>
            </a:r>
            <a:r>
              <a:rPr lang="en-US" dirty="0">
                <a:solidFill>
                  <a:schemeClr val="accent3"/>
                </a:solidFill>
              </a:rPr>
              <a:t>Actions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639762"/>
          </a:xfrm>
        </p:spPr>
        <p:txBody>
          <a:bodyPr/>
          <a:lstStyle/>
          <a:p>
            <a:r>
              <a:rPr lang="en-US" dirty="0" smtClean="0"/>
              <a:t>Forest Clearing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3931920" cy="7921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Before &amp; After with Trail Between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4038600" cy="26924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90800"/>
            <a:ext cx="4044950" cy="2696633"/>
          </a:xfrm>
        </p:spPr>
      </p:pic>
    </p:spTree>
    <p:extLst>
      <p:ext uri="{BB962C8B-B14F-4D97-AF65-F5344CB8AC3E}">
        <p14:creationId xmlns:p14="http://schemas.microsoft.com/office/powerpoint/2010/main" val="83346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5791200"/>
            <a:ext cx="8183880" cy="457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Invasive Non-native Plants Removed by the </a:t>
            </a:r>
            <a:r>
              <a:rPr lang="en-US" sz="2000" dirty="0" smtClean="0">
                <a:solidFill>
                  <a:schemeClr val="accent3"/>
                </a:solidFill>
              </a:rPr>
              <a:t>Machine</a:t>
            </a:r>
            <a:endParaRPr lang="en-US" sz="2000" dirty="0">
              <a:solidFill>
                <a:schemeClr val="accent3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7777162" cy="5184775"/>
          </a:xfrm>
        </p:spPr>
      </p:pic>
    </p:spTree>
    <p:extLst>
      <p:ext uri="{BB962C8B-B14F-4D97-AF65-F5344CB8AC3E}">
        <p14:creationId xmlns:p14="http://schemas.microsoft.com/office/powerpoint/2010/main" val="40215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3063" y="381000"/>
            <a:ext cx="5581454" cy="1761519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Built in 1794, </a:t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>built to last… </a:t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sz="2700" i="1" dirty="0" smtClean="0">
                <a:solidFill>
                  <a:schemeClr val="tx1"/>
                </a:solidFill>
              </a:rPr>
              <a:t>Restored in 1974-1975</a:t>
            </a:r>
            <a:endParaRPr lang="en-US" sz="2700" i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MainHouseExt0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60354"/>
            <a:ext cx="310896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15" y="2260354"/>
            <a:ext cx="31765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7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2438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 Number of Cultural History Sites are Being Actively Managed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962400"/>
            <a:ext cx="8458200" cy="2487168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3"/>
                </a:solidFill>
              </a:rPr>
              <a:t>Walney </a:t>
            </a:r>
            <a:r>
              <a:rPr lang="en-US" dirty="0" smtClean="0">
                <a:solidFill>
                  <a:schemeClr val="accent3"/>
                </a:solidFill>
              </a:rPr>
              <a:t>Icehouse </a:t>
            </a:r>
            <a:r>
              <a:rPr lang="en-US" dirty="0" smtClean="0">
                <a:solidFill>
                  <a:schemeClr val="accent3"/>
                </a:solidFill>
              </a:rPr>
              <a:t>– An Iron Structure is Being Built</a:t>
            </a:r>
          </a:p>
          <a:p>
            <a:pPr algn="l"/>
            <a:r>
              <a:rPr lang="en-US" dirty="0" smtClean="0">
                <a:solidFill>
                  <a:schemeClr val="accent3"/>
                </a:solidFill>
              </a:rPr>
              <a:t>Walney Dairy – </a:t>
            </a:r>
            <a:r>
              <a:rPr lang="en-US" dirty="0" smtClean="0">
                <a:solidFill>
                  <a:schemeClr val="accent3"/>
                </a:solidFill>
              </a:rPr>
              <a:t>Perimeter </a:t>
            </a:r>
            <a:r>
              <a:rPr lang="en-US" dirty="0" smtClean="0">
                <a:solidFill>
                  <a:schemeClr val="accent3"/>
                </a:solidFill>
              </a:rPr>
              <a:t>Excavation will Install Wall </a:t>
            </a:r>
            <a:r>
              <a:rPr lang="en-US" dirty="0" smtClean="0">
                <a:solidFill>
                  <a:schemeClr val="accent3"/>
                </a:solidFill>
              </a:rPr>
              <a:t>Protection</a:t>
            </a:r>
          </a:p>
          <a:p>
            <a:pPr algn="l"/>
            <a:r>
              <a:rPr lang="en-US" dirty="0" smtClean="0">
                <a:solidFill>
                  <a:schemeClr val="accent3"/>
                </a:solidFill>
              </a:rPr>
              <a:t>Walney Dairy – Building Berms to Divert Surface Run-off</a:t>
            </a:r>
          </a:p>
          <a:p>
            <a:pPr algn="l"/>
            <a:r>
              <a:rPr lang="en-US" dirty="0" smtClean="0">
                <a:solidFill>
                  <a:schemeClr val="accent3"/>
                </a:solidFill>
              </a:rPr>
              <a:t>Walney Dairy – Cleaning of Stone Surfaces</a:t>
            </a:r>
          </a:p>
          <a:p>
            <a:pPr algn="l"/>
            <a:r>
              <a:rPr lang="en-US" dirty="0" smtClean="0">
                <a:solidFill>
                  <a:schemeClr val="accent3"/>
                </a:solidFill>
              </a:rPr>
              <a:t>Walney Dairy – Construction of Additional Protective Landscape 		   Walls</a:t>
            </a:r>
            <a:endParaRPr lang="en-US" dirty="0" smtClean="0">
              <a:solidFill>
                <a:schemeClr val="accent3"/>
              </a:solidFill>
            </a:endParaRPr>
          </a:p>
          <a:p>
            <a:pPr algn="l"/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1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Walney Icehouse Stabilization Structure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Original Wall Needs Support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Steel for Constructing Structure to Stabilize, Secure, and Interpret the Feature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2441046" cy="3661570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76400"/>
            <a:ext cx="4582319" cy="3054879"/>
          </a:xfrm>
        </p:spPr>
      </p:pic>
    </p:spTree>
    <p:extLst>
      <p:ext uri="{BB962C8B-B14F-4D97-AF65-F5344CB8AC3E}">
        <p14:creationId xmlns:p14="http://schemas.microsoft.com/office/powerpoint/2010/main" val="342895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6120" y="685799"/>
            <a:ext cx="307628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New Exhibit from Fairfax County bond funding 2011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1628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s51b204\Images\Official\History\Sully\Car Shows 2003-2013\horz group house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52" y="1143000"/>
            <a:ext cx="640689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5720" y="1143000"/>
            <a:ext cx="1933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41 years of Sully Car Show success!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41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527026" cy="89916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en-US" sz="2800" dirty="0" smtClean="0">
                <a:solidFill>
                  <a:schemeClr val="tx1"/>
                </a:solidFill>
              </a:rPr>
              <a:t>2014- New Sully Visitor Center open with small conference room space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-1295400"/>
            <a:ext cx="7902025" cy="2133600"/>
          </a:xfrm>
        </p:spPr>
        <p:txBody>
          <a:bodyPr/>
          <a:lstStyle/>
          <a:p>
            <a:endParaRPr lang="en-US" altLang="en-US" dirty="0"/>
          </a:p>
        </p:txBody>
      </p:sp>
      <p:pic>
        <p:nvPicPr>
          <p:cNvPr id="2050" name="Picture 2" descr="\\s51b204\Images\Official\Dedications\2014\Sully Historic Site Visitor Center Opening\IMG_4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74" y="3962399"/>
            <a:ext cx="3412226" cy="227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51b204\Images\Official\Dedications\2014\Sully Historic Site Visitor Center Opening\IMG_4956a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1600200"/>
            <a:ext cx="3282689" cy="21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399"/>
            <a:ext cx="3025225" cy="227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4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819400"/>
            <a:ext cx="5943600" cy="1143000"/>
          </a:xfrm>
        </p:spPr>
        <p:txBody>
          <a:bodyPr>
            <a:normAutofit fontScale="90000"/>
          </a:bodyPr>
          <a:lstStyle/>
          <a:p>
            <a:r>
              <a:rPr lang="en-US" altLang="en-US" sz="3200" dirty="0">
                <a:solidFill>
                  <a:schemeClr val="tx1"/>
                </a:solidFill>
              </a:rPr>
              <a:t>American </a:t>
            </a:r>
            <a:r>
              <a:rPr lang="en-US" altLang="en-US" sz="3200" dirty="0" smtClean="0">
                <a:solidFill>
                  <a:schemeClr val="tx1"/>
                </a:solidFill>
              </a:rPr>
              <a:t>Alliance </a:t>
            </a:r>
            <a:r>
              <a:rPr lang="en-US" altLang="en-US" sz="3200" dirty="0">
                <a:solidFill>
                  <a:schemeClr val="tx1"/>
                </a:solidFill>
              </a:rPr>
              <a:t/>
            </a:r>
            <a:br>
              <a:rPr lang="en-US" altLang="en-US" sz="3200" dirty="0">
                <a:solidFill>
                  <a:schemeClr val="tx1"/>
                </a:solidFill>
              </a:rPr>
            </a:br>
            <a:r>
              <a:rPr lang="en-US" altLang="en-US" sz="3200" dirty="0">
                <a:solidFill>
                  <a:schemeClr val="tx1"/>
                </a:solidFill>
              </a:rPr>
              <a:t>of Museums </a:t>
            </a:r>
            <a:br>
              <a:rPr lang="en-US" altLang="en-US" sz="3200" dirty="0">
                <a:solidFill>
                  <a:schemeClr val="tx1"/>
                </a:solidFill>
              </a:rPr>
            </a:br>
            <a:r>
              <a:rPr lang="en-US" altLang="en-US" sz="3200" dirty="0">
                <a:solidFill>
                  <a:schemeClr val="tx1"/>
                </a:solidFill>
              </a:rPr>
              <a:t> </a:t>
            </a:r>
            <a:r>
              <a:rPr lang="en-US" altLang="en-US" sz="3200" dirty="0" smtClean="0">
                <a:solidFill>
                  <a:schemeClr val="tx1"/>
                </a:solidFill>
              </a:rPr>
              <a:t>Re-Accreditation  </a:t>
            </a:r>
            <a:r>
              <a:rPr lang="en-US" altLang="en-US" sz="3200" dirty="0">
                <a:solidFill>
                  <a:schemeClr val="tx1"/>
                </a:solidFill>
              </a:rPr>
              <a:t>program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724400"/>
            <a:ext cx="5562600" cy="1295400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chemeClr val="tx1"/>
                </a:solidFill>
              </a:rPr>
              <a:t>Resource Management Division, </a:t>
            </a:r>
            <a:endParaRPr lang="en-US" alt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altLang="en-US" dirty="0" smtClean="0">
                <a:solidFill>
                  <a:schemeClr val="tx1"/>
                </a:solidFill>
              </a:rPr>
              <a:t>1979 - 2016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2053" name="Picture 5" descr="sully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84" y="1295400"/>
            <a:ext cx="2048082" cy="18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ill ex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95800"/>
            <a:ext cx="1979613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686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057400"/>
            <a:ext cx="8229600" cy="858134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What is AAM Accreditation?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895600"/>
            <a:ext cx="7772400" cy="3048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A nationally recognized seal of approval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The mark of excellence in museum operations 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A rigorous process of self assessment and peer review 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Serves as the museum field’s primary vehicle for quality assurance, self regulation, ethics and professionalism</a:t>
            </a:r>
          </a:p>
        </p:txBody>
      </p:sp>
      <p:pic>
        <p:nvPicPr>
          <p:cNvPr id="6148" name="Picture 4" descr="stonecrane-x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33401"/>
            <a:ext cx="127635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sully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38878"/>
            <a:ext cx="2057400" cy="1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ully dining room 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1"/>
            <a:ext cx="2490929" cy="168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0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438400"/>
            <a:ext cx="7772400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Accredited Status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3276600"/>
            <a:ext cx="3810000" cy="30480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1600" dirty="0"/>
              <a:t>Signifies our fulfillment of mission and obligation to the public </a:t>
            </a:r>
          </a:p>
          <a:p>
            <a:pPr>
              <a:lnSpc>
                <a:spcPct val="80000"/>
              </a:lnSpc>
            </a:pPr>
            <a:r>
              <a:rPr lang="en-US" altLang="en-US" sz="1600" dirty="0"/>
              <a:t>Recognizes our commitment to excellence, accountability and high professional standards of operations and continued institutional improvement</a:t>
            </a:r>
          </a:p>
          <a:p>
            <a:pPr>
              <a:lnSpc>
                <a:spcPct val="80000"/>
              </a:lnSpc>
            </a:pPr>
            <a:r>
              <a:rPr lang="en-US" altLang="en-US" sz="1600" dirty="0"/>
              <a:t>Certifies that the FCPA has met the accreditation standards, has undergone a rigorous process of self-assessment and peer review, and operates according to current best practices.</a:t>
            </a:r>
            <a:r>
              <a:rPr lang="en-US" altLang="en-US" sz="1400" dirty="0"/>
              <a:t>  </a:t>
            </a:r>
          </a:p>
        </p:txBody>
      </p:sp>
      <p:pic>
        <p:nvPicPr>
          <p:cNvPr id="7179" name="Picture 11" descr="1857estat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533400"/>
            <a:ext cx="1371600" cy="2696256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80" name="Picture 12" descr="DSC_00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1922"/>
            <a:ext cx="4160838" cy="24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usketfire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3633"/>
            <a:ext cx="2476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3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2149556"/>
            <a:ext cx="7734300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Benefits of Accreditation</a:t>
            </a:r>
          </a:p>
        </p:txBody>
      </p:sp>
      <p:pic>
        <p:nvPicPr>
          <p:cNvPr id="1026" name="Picture 2" descr="\\s51b204\Images\Official\Architecture\Sully architecture\DSC_00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3810000" cy="253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819400"/>
            <a:ext cx="3810000" cy="30480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000" dirty="0"/>
              <a:t>Re-focused sense of purpose/mission</a:t>
            </a:r>
          </a:p>
          <a:p>
            <a:r>
              <a:rPr lang="en-US" altLang="en-US" sz="2000" dirty="0"/>
              <a:t>Clear understanding of our strengths, goals and priorities</a:t>
            </a:r>
          </a:p>
          <a:p>
            <a:r>
              <a:rPr lang="en-US" altLang="en-US" sz="2000" dirty="0"/>
              <a:t>Increased credibility with funding agencies, donors and partnerships</a:t>
            </a:r>
          </a:p>
          <a:p>
            <a:r>
              <a:rPr lang="en-US" altLang="en-US" sz="2000" dirty="0"/>
              <a:t>Stakeholders see that the agency’s obligation to the public trust is fulfilled</a:t>
            </a:r>
          </a:p>
        </p:txBody>
      </p:sp>
      <p:pic>
        <p:nvPicPr>
          <p:cNvPr id="10250" name="Picture 10" descr="collections-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07999"/>
            <a:ext cx="1752600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rp-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36947"/>
            <a:ext cx="1600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winter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68" y="609600"/>
            <a:ext cx="124936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29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210</TotalTime>
  <Words>406</Words>
  <Application>Microsoft Office PowerPoint</Application>
  <PresentationFormat>On-screen Show (4:3)</PresentationFormat>
  <Paragraphs>57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Aspect</vt:lpstr>
      <vt:lpstr>PowerPoint Presentation</vt:lpstr>
      <vt:lpstr>Built in 1794,  built to last…  Restored in 1974-1975</vt:lpstr>
      <vt:lpstr>PowerPoint Presentation</vt:lpstr>
      <vt:lpstr>PowerPoint Presentation</vt:lpstr>
      <vt:lpstr>2014- New Sully Visitor Center open with small conference room space</vt:lpstr>
      <vt:lpstr>American Alliance  of Museums   Re-Accreditation  program</vt:lpstr>
      <vt:lpstr>What is AAM Accreditation?</vt:lpstr>
      <vt:lpstr>Accredited Status</vt:lpstr>
      <vt:lpstr>Benefits of Accreditation</vt:lpstr>
      <vt:lpstr>Ellanor C. Lawrence Park</vt:lpstr>
      <vt:lpstr>Current Management Actions in the Park Look Destructive, but are Beneficial!</vt:lpstr>
      <vt:lpstr>All FCPS 1st Graders Will Use This Illustration This HOLH Illustration is On-line for All to Use</vt:lpstr>
      <vt:lpstr>Big Rocky Run Stream Restoration Project – Completed Fall 2014</vt:lpstr>
      <vt:lpstr>Walney Pond Projects - 2014</vt:lpstr>
      <vt:lpstr>Meadow Management Actions</vt:lpstr>
      <vt:lpstr>Forestry Management Actions</vt:lpstr>
      <vt:lpstr>Equipment Use </vt:lpstr>
      <vt:lpstr>Forestry Management Actions</vt:lpstr>
      <vt:lpstr>Invasive Non-native Plants Removed by the Machine</vt:lpstr>
      <vt:lpstr>A Number of Cultural History Sites are Being Actively Managed </vt:lpstr>
      <vt:lpstr>Walney Icehouse Stabilization Structure</vt:lpstr>
    </vt:vector>
  </TitlesOfParts>
  <Company>Fairfax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McDonnell, Carol;Shafer, John</dc:creator>
  <cp:lastModifiedBy>Shafer, John</cp:lastModifiedBy>
  <cp:revision>27</cp:revision>
  <cp:lastPrinted>2015-02-23T19:12:27Z</cp:lastPrinted>
  <dcterms:created xsi:type="dcterms:W3CDTF">2015-02-11T20:00:36Z</dcterms:created>
  <dcterms:modified xsi:type="dcterms:W3CDTF">2015-02-23T19:42:35Z</dcterms:modified>
</cp:coreProperties>
</file>