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08" r:id="rId2"/>
    <p:sldMasterId id="2147483728" r:id="rId3"/>
    <p:sldMasterId id="2147483740" r:id="rId4"/>
    <p:sldMasterId id="2147483751" r:id="rId5"/>
    <p:sldMasterId id="2147483763" r:id="rId6"/>
    <p:sldMasterId id="2147483775" r:id="rId7"/>
  </p:sldMasterIdLst>
  <p:notesMasterIdLst>
    <p:notesMasterId r:id="rId40"/>
  </p:notesMasterIdLst>
  <p:handoutMasterIdLst>
    <p:handoutMasterId r:id="rId41"/>
  </p:handoutMasterIdLst>
  <p:sldIdLst>
    <p:sldId id="256" r:id="rId8"/>
    <p:sldId id="332" r:id="rId9"/>
    <p:sldId id="274" r:id="rId10"/>
    <p:sldId id="345" r:id="rId11"/>
    <p:sldId id="339" r:id="rId12"/>
    <p:sldId id="340" r:id="rId13"/>
    <p:sldId id="335" r:id="rId14"/>
    <p:sldId id="279" r:id="rId15"/>
    <p:sldId id="341" r:id="rId16"/>
    <p:sldId id="300" r:id="rId17"/>
    <p:sldId id="336" r:id="rId18"/>
    <p:sldId id="338" r:id="rId19"/>
    <p:sldId id="342" r:id="rId20"/>
    <p:sldId id="346" r:id="rId21"/>
    <p:sldId id="286" r:id="rId22"/>
    <p:sldId id="301" r:id="rId23"/>
    <p:sldId id="302" r:id="rId24"/>
    <p:sldId id="337" r:id="rId25"/>
    <p:sldId id="304" r:id="rId26"/>
    <p:sldId id="311" r:id="rId27"/>
    <p:sldId id="310" r:id="rId28"/>
    <p:sldId id="344" r:id="rId29"/>
    <p:sldId id="314" r:id="rId30"/>
    <p:sldId id="276" r:id="rId31"/>
    <p:sldId id="318" r:id="rId32"/>
    <p:sldId id="317" r:id="rId33"/>
    <p:sldId id="325" r:id="rId34"/>
    <p:sldId id="275" r:id="rId35"/>
    <p:sldId id="329" r:id="rId36"/>
    <p:sldId id="330" r:id="rId37"/>
    <p:sldId id="331" r:id="rId38"/>
    <p:sldId id="334" r:id="rId39"/>
  </p:sldIdLst>
  <p:sldSz cx="9144000" cy="6858000" type="screen4x3"/>
  <p:notesSz cx="7010400" cy="923607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6" autoAdjust="0"/>
    <p:restoredTop sz="94633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66"/>
    </p:cViewPr>
  </p:sorterViewPr>
  <p:notesViewPr>
    <p:cSldViewPr>
      <p:cViewPr varScale="1">
        <p:scale>
          <a:sx n="51" d="100"/>
          <a:sy n="51" d="100"/>
        </p:scale>
        <p:origin x="-1050" y="-96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2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7893" y="76967"/>
            <a:ext cx="6698827" cy="76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pic>
        <p:nvPicPr>
          <p:cNvPr id="23555" name="Picture 7" descr="CoSeal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" y="123469"/>
            <a:ext cx="653980" cy="64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1134323" y="277404"/>
            <a:ext cx="3461384" cy="42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000" dirty="0">
                <a:latin typeface="Times New Roman" pitchFamily="18" charset="0"/>
              </a:rPr>
              <a:t>County of Fairfax, Virginia</a:t>
            </a:r>
            <a:endParaRPr lang="en-US" altLang="en-US" dirty="0" smtClean="0"/>
          </a:p>
        </p:txBody>
      </p:sp>
      <p:sp>
        <p:nvSpPr>
          <p:cNvPr id="23557" name="Line 9"/>
          <p:cNvSpPr>
            <a:spLocks noChangeShapeType="1"/>
          </p:cNvSpPr>
          <p:nvPr/>
        </p:nvSpPr>
        <p:spPr bwMode="auto">
          <a:xfrm>
            <a:off x="1170023" y="615738"/>
            <a:ext cx="56066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830" tIns="46415" rIns="92830" bIns="46415"/>
          <a:lstStyle/>
          <a:p>
            <a:endParaRPr lang="en-US" dirty="0"/>
          </a:p>
        </p:txBody>
      </p:sp>
      <p:sp>
        <p:nvSpPr>
          <p:cNvPr id="10246" name="Rectangle 10"/>
          <p:cNvSpPr>
            <a:spLocks noChangeArrowheads="1"/>
          </p:cNvSpPr>
          <p:nvPr/>
        </p:nvSpPr>
        <p:spPr bwMode="auto">
          <a:xfrm>
            <a:off x="311573" y="8543369"/>
            <a:ext cx="2959947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830" tIns="46415" rIns="92830" bIns="464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1000" dirty="0"/>
              <a:t>Department of Transportation</a:t>
            </a:r>
          </a:p>
          <a:p>
            <a:pPr algn="l" eaLnBrk="1" hangingPunct="1">
              <a:defRPr/>
            </a:pPr>
            <a:endParaRPr lang="en-US" altLang="en-US" sz="1000" dirty="0"/>
          </a:p>
          <a:p>
            <a:pPr algn="l" eaLnBrk="1" hangingPunct="1">
              <a:defRPr/>
            </a:pPr>
            <a:endParaRPr lang="en-US" altLang="en-US" sz="1000" dirty="0"/>
          </a:p>
        </p:txBody>
      </p:sp>
      <p:pic>
        <p:nvPicPr>
          <p:cNvPr id="23559" name="Picture 11" descr="logo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42" y="8620337"/>
            <a:ext cx="1019104" cy="46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Line 12"/>
          <p:cNvSpPr>
            <a:spLocks noChangeShapeType="1"/>
          </p:cNvSpPr>
          <p:nvPr/>
        </p:nvSpPr>
        <p:spPr bwMode="auto">
          <a:xfrm>
            <a:off x="389467" y="8543369"/>
            <a:ext cx="607405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830" tIns="46415" rIns="92830" bIns="46415"/>
          <a:lstStyle/>
          <a:p>
            <a:endParaRPr lang="en-US" dirty="0"/>
          </a:p>
        </p:txBody>
      </p:sp>
      <p:sp>
        <p:nvSpPr>
          <p:cNvPr id="10249" name="Text Box 14"/>
          <p:cNvSpPr txBox="1">
            <a:spLocks noChangeArrowheads="1"/>
          </p:cNvSpPr>
          <p:nvPr/>
        </p:nvSpPr>
        <p:spPr bwMode="auto">
          <a:xfrm>
            <a:off x="3037840" y="8758237"/>
            <a:ext cx="778933" cy="24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830" tIns="46415" rIns="92830" bIns="464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2AF61B94-E337-4DF0-904A-3CF8662EBC36}" type="slidenum">
              <a:rPr lang="en-US" altLang="en-US" sz="1000"/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66637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7893" y="0"/>
            <a:ext cx="6698827" cy="76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21507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8575" y="846138"/>
            <a:ext cx="4413250" cy="3309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387136"/>
            <a:ext cx="5608320" cy="400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pic>
        <p:nvPicPr>
          <p:cNvPr id="21509" name="Picture 8" descr="logo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42" y="8620337"/>
            <a:ext cx="1019104" cy="46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5" descr="CoSeal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" y="123469"/>
            <a:ext cx="653980" cy="64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7"/>
          <p:cNvSpPr txBox="1">
            <a:spLocks noChangeArrowheads="1"/>
          </p:cNvSpPr>
          <p:nvPr/>
        </p:nvSpPr>
        <p:spPr bwMode="auto">
          <a:xfrm>
            <a:off x="1134323" y="277404"/>
            <a:ext cx="3461384" cy="42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000" dirty="0" smtClean="0">
                <a:latin typeface="Times New Roman" pitchFamily="18" charset="0"/>
              </a:rPr>
              <a:t>County of Fairfax, Virginia</a:t>
            </a:r>
            <a:endParaRPr lang="en-US" altLang="en-US" dirty="0" smtClean="0"/>
          </a:p>
        </p:txBody>
      </p:sp>
      <p:sp>
        <p:nvSpPr>
          <p:cNvPr id="21512" name="Line 20"/>
          <p:cNvSpPr>
            <a:spLocks noChangeShapeType="1"/>
          </p:cNvSpPr>
          <p:nvPr/>
        </p:nvSpPr>
        <p:spPr bwMode="auto">
          <a:xfrm>
            <a:off x="1170023" y="615738"/>
            <a:ext cx="56066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830" tIns="46415" rIns="92830" bIns="46415"/>
          <a:lstStyle/>
          <a:p>
            <a:endParaRPr lang="en-US" dirty="0"/>
          </a:p>
        </p:txBody>
      </p:sp>
      <p:sp>
        <p:nvSpPr>
          <p:cNvPr id="21513" name="Line 21"/>
          <p:cNvSpPr>
            <a:spLocks noChangeShapeType="1"/>
          </p:cNvSpPr>
          <p:nvPr/>
        </p:nvSpPr>
        <p:spPr bwMode="auto">
          <a:xfrm>
            <a:off x="389467" y="8543369"/>
            <a:ext cx="607405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830" tIns="46415" rIns="92830" bIns="46415"/>
          <a:lstStyle/>
          <a:p>
            <a:endParaRPr lang="en-US" dirty="0"/>
          </a:p>
        </p:txBody>
      </p:sp>
      <p:sp>
        <p:nvSpPr>
          <p:cNvPr id="8202" name="Rectangle 22"/>
          <p:cNvSpPr>
            <a:spLocks noChangeArrowheads="1"/>
          </p:cNvSpPr>
          <p:nvPr/>
        </p:nvSpPr>
        <p:spPr bwMode="auto">
          <a:xfrm>
            <a:off x="311573" y="8543369"/>
            <a:ext cx="2959947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830" tIns="46415" rIns="92830" bIns="464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1000" dirty="0" smtClean="0"/>
              <a:t>Department of Transportation</a:t>
            </a:r>
          </a:p>
          <a:p>
            <a:pPr algn="l" eaLnBrk="1" hangingPunct="1">
              <a:defRPr/>
            </a:pPr>
            <a:endParaRPr lang="en-US" altLang="en-US" sz="1000" dirty="0" smtClean="0"/>
          </a:p>
          <a:p>
            <a:pPr algn="l" eaLnBrk="1" hangingPunct="1">
              <a:defRPr/>
            </a:pPr>
            <a:endParaRPr lang="en-US" altLang="en-US" sz="1000" dirty="0" smtClean="0"/>
          </a:p>
        </p:txBody>
      </p:sp>
      <p:sp>
        <p:nvSpPr>
          <p:cNvPr id="8203" name="Text Box 24"/>
          <p:cNvSpPr txBox="1">
            <a:spLocks noChangeArrowheads="1"/>
          </p:cNvSpPr>
          <p:nvPr/>
        </p:nvSpPr>
        <p:spPr bwMode="auto">
          <a:xfrm>
            <a:off x="3037840" y="8758237"/>
            <a:ext cx="778933" cy="24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830" tIns="46415" rIns="92830" bIns="464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E18BA1A1-6804-4885-BDD6-0F582E89891A}" type="slidenum">
              <a:rPr lang="en-US" altLang="en-US" sz="1000" smtClean="0"/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91980675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endParaRPr lang="en-US" altLang="en-US" dirty="0" smtClean="0"/>
          </a:p>
          <a:p>
            <a:pPr algn="r"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8575" y="846138"/>
            <a:ext cx="4413250" cy="3309937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98575" y="846138"/>
            <a:ext cx="4413250" cy="3309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0339" y="8772525"/>
            <a:ext cx="3038475" cy="461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28" tIns="45714" rIns="91428" bIns="45714" numCol="1" anchorCtr="0" compatLnSpc="1">
            <a:prstTxWarp prst="textNoShape">
              <a:avLst/>
            </a:prstTxWarp>
          </a:bodyPr>
          <a:lstStyle/>
          <a:p>
            <a:fld id="{B2B93536-2C48-41BB-8C86-DD71255E35E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98575" y="846138"/>
            <a:ext cx="4413250" cy="3309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0339" y="8772525"/>
            <a:ext cx="3038475" cy="461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28" tIns="45714" rIns="91428" bIns="45714" numCol="1" anchorCtr="0" compatLnSpc="1">
            <a:prstTxWarp prst="textNoShape">
              <a:avLst/>
            </a:prstTxWarp>
          </a:bodyPr>
          <a:lstStyle/>
          <a:p>
            <a:fld id="{B2B93536-2C48-41BB-8C86-DD71255E35EF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98575" y="846138"/>
            <a:ext cx="4413250" cy="3309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0339" y="8772525"/>
            <a:ext cx="3038475" cy="461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28" tIns="45714" rIns="91428" bIns="45714" numCol="1" anchorCtr="0" compatLnSpc="1">
            <a:prstTxWarp prst="textNoShape">
              <a:avLst/>
            </a:prstTxWarp>
          </a:bodyPr>
          <a:lstStyle/>
          <a:p>
            <a:fld id="{B2B93536-2C48-41BB-8C86-DD71255E35EF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oSealColo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 userDrawn="1"/>
        </p:nvSpPr>
        <p:spPr bwMode="auto">
          <a:xfrm>
            <a:off x="1185863" y="381000"/>
            <a:ext cx="33861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000" dirty="0" smtClean="0">
                <a:latin typeface="Times New Roman" pitchFamily="18" charset="0"/>
              </a:rPr>
              <a:t>County of Fairfax, Virginia</a:t>
            </a:r>
            <a:endParaRPr lang="en-US" altLang="en-US" dirty="0" smtClean="0"/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220788" y="762000"/>
            <a:ext cx="7313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8" name="Picture 14" descr="FCDOT-Logo_COLOR_3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6248400"/>
            <a:ext cx="1004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6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82957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 smtClean="0"/>
              <a:t>Department of Transportation  ‹#›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7051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D54A07EB-FF7D-4299-8AE6-5247EE6ED10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920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0"/>
            <a:ext cx="2057400" cy="5364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0"/>
            <a:ext cx="6019800" cy="5364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E5EEC64D-E9A1-493E-88EE-09516F0DF6B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4536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2144713"/>
            <a:ext cx="8088313" cy="914400"/>
          </a:xfrm>
          <a:prstGeom prst="rect">
            <a:avLst/>
          </a:prstGeom>
        </p:spPr>
        <p:txBody>
          <a:bodyPr/>
          <a:lstStyle>
            <a:lvl1pPr algn="ctr"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 smtClean="0"/>
              <a:t>Title Slide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72305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038326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rgbClr val="990033"/>
                </a:solidFill>
              </a:defRPr>
            </a:lvl1pPr>
          </a:lstStyle>
          <a:p>
            <a:r>
              <a:rPr lang="en-US" dirty="0" smtClean="0"/>
              <a:t>Heading – click to edit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1574800"/>
            <a:ext cx="8088313" cy="4872038"/>
          </a:xfrm>
          <a:prstGeom prst="rect">
            <a:avLst/>
          </a:prstGeom>
        </p:spPr>
        <p:txBody>
          <a:bodyPr/>
          <a:lstStyle>
            <a:lvl1pPr marL="57150" indent="0">
              <a:spcBef>
                <a:spcPts val="0"/>
              </a:spcBef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TEXT style</a:t>
            </a:r>
          </a:p>
        </p:txBody>
      </p:sp>
    </p:spTree>
    <p:extLst>
      <p:ext uri="{BB962C8B-B14F-4D97-AF65-F5344CB8AC3E}">
        <p14:creationId xmlns:p14="http://schemas.microsoft.com/office/powerpoint/2010/main" val="20163363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27100" y="1342663"/>
            <a:ext cx="7497763" cy="48768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990033"/>
              </a:buClr>
              <a:buSzPct val="100000"/>
              <a:buFont typeface="Arial" pitchFamily="34" charset="0"/>
              <a:buChar char="•"/>
              <a:defRPr sz="2800" baseline="0">
                <a:solidFill>
                  <a:schemeClr val="tx1"/>
                </a:solidFill>
              </a:defRPr>
            </a:lvl1pPr>
            <a:lvl2pPr marL="682625" indent="-284163">
              <a:lnSpc>
                <a:spcPct val="100000"/>
              </a:lnSpc>
              <a:buClr>
                <a:srgbClr val="990033"/>
              </a:buClr>
              <a:buSzPct val="100000"/>
              <a:buFont typeface="Arial" pitchFamily="34" charset="0"/>
              <a:buChar char="•"/>
              <a:tabLst>
                <a:tab pos="682625" algn="l"/>
              </a:tabLst>
              <a:defRPr sz="2400">
                <a:solidFill>
                  <a:schemeClr val="tx1"/>
                </a:solidFill>
              </a:defRPr>
            </a:lvl2pPr>
            <a:lvl3pPr marL="914400" indent="-231775">
              <a:lnSpc>
                <a:spcPct val="100000"/>
              </a:lnSpc>
              <a:buClr>
                <a:srgbClr val="990033"/>
              </a:buClr>
              <a:buSzPct val="100000"/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3pPr>
            <a:lvl4pPr marL="1149350" indent="-228600">
              <a:lnSpc>
                <a:spcPct val="100000"/>
              </a:lnSpc>
              <a:buClr>
                <a:srgbClr val="990033"/>
              </a:buClr>
              <a:buSzPct val="100000"/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4pPr>
            <a:lvl5pPr marL="1374775" indent="-228600">
              <a:lnSpc>
                <a:spcPct val="100000"/>
              </a:lnSpc>
              <a:buClr>
                <a:srgbClr val="990033"/>
              </a:buClr>
              <a:buSzPct val="100000"/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Bullet Points – click to enter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038326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rgbClr val="990033"/>
                </a:solidFill>
              </a:defRPr>
            </a:lvl1pPr>
          </a:lstStyle>
          <a:p>
            <a:r>
              <a:rPr lang="en-US" dirty="0" smtClean="0"/>
              <a:t>Heading – 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37073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0" hasCustomPrompt="1"/>
          </p:nvPr>
        </p:nvSpPr>
        <p:spPr>
          <a:xfrm>
            <a:off x="590550" y="1296987"/>
            <a:ext cx="8088314" cy="51501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Table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038326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rgbClr val="990033"/>
                </a:solidFill>
              </a:defRPr>
            </a:lvl1pPr>
          </a:lstStyle>
          <a:p>
            <a:r>
              <a:rPr lang="en-US" dirty="0" smtClean="0"/>
              <a:t>Heading – 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00270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Department of Transportation  ‹#›</a:t>
            </a:r>
            <a:endParaRPr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8291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Department of Transportation  ‹#›</a:t>
            </a:r>
            <a:endParaRPr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4636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0" y="381000"/>
            <a:ext cx="9144000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64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46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9458F775-D917-4993-87BB-AA730F4FB89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1433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54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13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34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71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19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65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91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52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56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9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35C524A3-6DFA-461A-A937-A7D09D97D81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3298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52400" y="762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Calibri"/>
              </a:rPr>
              <a:t>Delete Before Sending  --------------  Instructions Only  ------------------  Delete Before Sending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2400" y="685800"/>
            <a:ext cx="8839200" cy="6019800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77708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619861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39700" dist="76200" dir="16200000">
              <a:schemeClr val="tx1">
                <a:lumMod val="50000"/>
                <a:lumOff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43434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556323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 userDrawn="1"/>
        </p:nvSpPr>
        <p:spPr>
          <a:xfrm>
            <a:off x="7622162" y="4438798"/>
            <a:ext cx="1064638" cy="104792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229739" y="2895600"/>
            <a:ext cx="8816975" cy="496669"/>
          </a:xfr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/>
              <a:t>Project Title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3429000"/>
            <a:ext cx="8283575" cy="4572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3962400"/>
            <a:ext cx="2946699" cy="3048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990600" y="4793484"/>
            <a:ext cx="6527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entury Gothic" pitchFamily="34" charset="0"/>
              </a:rPr>
              <a:t>Building Design and Construction Division</a:t>
            </a:r>
            <a:endParaRPr lang="en-US" sz="1400" i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181" y="4509358"/>
            <a:ext cx="990600" cy="90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44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90600"/>
            <a:ext cx="9144000" cy="5333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39700" dist="76200" dir="16200000">
              <a:schemeClr val="tx1">
                <a:lumMod val="50000"/>
                <a:lumOff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7056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 userDrawn="1"/>
        </p:nvSpPr>
        <p:spPr>
          <a:xfrm>
            <a:off x="8144448" y="6183897"/>
            <a:ext cx="607438" cy="59790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524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304800"/>
            <a:ext cx="8839200" cy="6096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/>
              <a:t>Title of Project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81000" y="1143000"/>
            <a:ext cx="8534400" cy="4876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11" y="6221996"/>
            <a:ext cx="569911" cy="52170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362200" y="6344348"/>
            <a:ext cx="571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Building Design and Construction Division</a:t>
            </a:r>
            <a:endParaRPr lang="en-US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17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0600"/>
            <a:ext cx="9144000" cy="5333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39700" dist="76200" dir="16200000">
              <a:schemeClr val="tx1">
                <a:lumMod val="50000"/>
                <a:lumOff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7056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 userDrawn="1"/>
        </p:nvSpPr>
        <p:spPr>
          <a:xfrm>
            <a:off x="8144448" y="6183897"/>
            <a:ext cx="607438" cy="59790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524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228600"/>
            <a:ext cx="8839200" cy="3048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/>
              <a:t>Title of Project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11" y="6221996"/>
            <a:ext cx="569911" cy="521703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362200" y="6344348"/>
            <a:ext cx="571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Building Design and Construction Division</a:t>
            </a:r>
            <a:endParaRPr lang="en-US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381000"/>
            <a:ext cx="8839200" cy="6096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/>
              <a:t>Photo Caption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32460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324896-C0CE-4DFD-8BDA-EE98780FA8A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77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Lo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0600"/>
            <a:ext cx="9144000" cy="5333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39700" dist="76200" dir="16200000">
              <a:schemeClr val="tx1">
                <a:lumMod val="50000"/>
                <a:lumOff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7056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 userDrawn="1"/>
        </p:nvSpPr>
        <p:spPr>
          <a:xfrm>
            <a:off x="8144448" y="6183897"/>
            <a:ext cx="607438" cy="59790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524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228600"/>
            <a:ext cx="8839200" cy="3048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/>
              <a:t>Title of Project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381000"/>
            <a:ext cx="8839200" cy="6096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/>
              <a:t>Address – Tax Map No.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04800" y="1447800"/>
            <a:ext cx="8610600" cy="4419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11" y="6221996"/>
            <a:ext cx="569911" cy="52170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362200" y="6344348"/>
            <a:ext cx="571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Building Design and Construction Division</a:t>
            </a:r>
            <a:endParaRPr lang="en-US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542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90600"/>
            <a:ext cx="9144000" cy="5333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39700" dist="76200" dir="16200000">
              <a:schemeClr val="tx1">
                <a:lumMod val="50000"/>
                <a:lumOff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7056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 userDrawn="1"/>
        </p:nvSpPr>
        <p:spPr>
          <a:xfrm>
            <a:off x="8144448" y="6183897"/>
            <a:ext cx="607438" cy="59790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524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533400" y="1600200"/>
            <a:ext cx="7915275" cy="4191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228600"/>
            <a:ext cx="8839200" cy="3048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/>
              <a:t>Title of Project</a:t>
            </a:r>
            <a:endParaRPr lang="en-US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381000"/>
            <a:ext cx="8839200" cy="6096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/>
              <a:t>Photo Caption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11" y="6221996"/>
            <a:ext cx="569911" cy="52170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362200" y="6344348"/>
            <a:ext cx="571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Building Design and Construction Division</a:t>
            </a:r>
            <a:endParaRPr lang="en-US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02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990600"/>
            <a:ext cx="9144000" cy="5333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39700" dist="76200" dir="16200000">
              <a:schemeClr val="tx1">
                <a:lumMod val="50000"/>
                <a:lumOff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7056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>
            <a:off x="8144448" y="6183897"/>
            <a:ext cx="607438" cy="59790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524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304800"/>
            <a:ext cx="8839200" cy="6096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/>
              <a:t>Title of Project</a:t>
            </a: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72585" y="1302603"/>
            <a:ext cx="2794782" cy="58477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73E87">
                    <a:lumMod val="75000"/>
                  </a:srgbClr>
                </a:solidFill>
                <a:latin typeface="Calibri"/>
              </a:rPr>
              <a:t>Before</a:t>
            </a:r>
            <a:endParaRPr lang="en-US" sz="3200" b="1" dirty="0">
              <a:solidFill>
                <a:srgbClr val="073E87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5330285" y="1302603"/>
            <a:ext cx="2794782" cy="58477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73E87">
                    <a:lumMod val="60000"/>
                    <a:lumOff val="40000"/>
                  </a:srgbClr>
                </a:solidFill>
                <a:latin typeface="Calibri"/>
              </a:rPr>
              <a:t>After</a:t>
            </a:r>
            <a:endParaRPr lang="en-US" sz="3200" b="1" dirty="0">
              <a:solidFill>
                <a:srgbClr val="073E87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457200" y="1981200"/>
            <a:ext cx="3962400" cy="3886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746476" y="1981200"/>
            <a:ext cx="3962400" cy="3886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11" y="6221996"/>
            <a:ext cx="569911" cy="521703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62200" y="6344348"/>
            <a:ext cx="571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Building Design and Construction Division</a:t>
            </a:r>
            <a:endParaRPr lang="en-US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58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990600"/>
            <a:ext cx="9144000" cy="5333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39700" dist="76200" dir="16200000">
              <a:schemeClr val="tx1">
                <a:lumMod val="50000"/>
                <a:lumOff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7056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8144448" y="6183897"/>
            <a:ext cx="607438" cy="59790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524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228600"/>
            <a:ext cx="8839200" cy="3048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/>
              <a:t>Title of Project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45869" y="381000"/>
            <a:ext cx="8295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Additional Information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 userDrawn="1"/>
        </p:nvSpPr>
        <p:spPr bwMode="auto">
          <a:xfrm>
            <a:off x="294503" y="1981200"/>
            <a:ext cx="8534400" cy="281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4305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Clr>
                <a:srgbClr val="C6E7FC">
                  <a:lumMod val="50000"/>
                </a:srgbClr>
              </a:buClr>
              <a:buSzPct val="100000"/>
              <a:buFont typeface="Wingdings 2" pitchFamily="18" charset="2"/>
              <a:buNone/>
              <a:defRPr/>
            </a:pPr>
            <a:r>
              <a:rPr lang="en-US" sz="28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For additional Information, please call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Clr>
                <a:srgbClr val="C6E7FC">
                  <a:lumMod val="50000"/>
                </a:srgbClr>
              </a:buClr>
              <a:buSzPct val="100000"/>
              <a:buFont typeface="Wingdings 2" pitchFamily="18" charset="2"/>
              <a:buNone/>
              <a:defRPr/>
            </a:pPr>
            <a:endParaRPr lang="en-US" sz="28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Clr>
                <a:srgbClr val="C6E7FC">
                  <a:lumMod val="50000"/>
                </a:srgbClr>
              </a:buClr>
              <a:buSzPct val="100000"/>
              <a:buFont typeface="Wingdings 2" pitchFamily="18" charset="2"/>
              <a:buNone/>
              <a:defRPr/>
            </a:pPr>
            <a:endParaRPr lang="en-US" sz="2800" i="1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Clr>
                <a:srgbClr val="C6E7FC">
                  <a:lumMod val="50000"/>
                </a:srgbClr>
              </a:buClr>
              <a:buSzPct val="100000"/>
              <a:buFont typeface="Wingdings 2" pitchFamily="18" charset="2"/>
              <a:buNone/>
              <a:defRPr/>
            </a:pPr>
            <a:endParaRPr lang="en-US" sz="2800" i="1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Clr>
                <a:srgbClr val="C6E7FC">
                  <a:lumMod val="50000"/>
                </a:srgbClr>
              </a:buClr>
              <a:buSzPct val="100000"/>
              <a:buFont typeface="Wingdings 2" pitchFamily="18" charset="2"/>
              <a:buNone/>
              <a:defRPr/>
            </a:pPr>
            <a:r>
              <a:rPr lang="en-US" sz="2000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www.fairfaxcounty.gov/dpwes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2781301"/>
            <a:ext cx="7838567" cy="167640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800" baseline="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 smtClean="0"/>
              <a:t>Name, Public Information Officer</a:t>
            </a:r>
          </a:p>
          <a:p>
            <a:pPr lvl="0"/>
            <a:r>
              <a:rPr lang="en-US" dirty="0" smtClean="0"/>
              <a:t>Phone</a:t>
            </a:r>
          </a:p>
          <a:p>
            <a:pPr lvl="0"/>
            <a:r>
              <a:rPr lang="en-US" dirty="0" smtClean="0"/>
              <a:t>Email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11" y="6221996"/>
            <a:ext cx="569911" cy="521703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362200" y="6344348"/>
            <a:ext cx="571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Building Design and Construction Division</a:t>
            </a:r>
            <a:endParaRPr lang="en-US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3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ining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0600"/>
            <a:ext cx="9144000" cy="5333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39700" dist="76200" dir="16200000">
              <a:schemeClr val="tx1">
                <a:lumMod val="50000"/>
                <a:lumOff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7056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 userDrawn="1"/>
        </p:nvSpPr>
        <p:spPr>
          <a:xfrm>
            <a:off x="8144448" y="6183897"/>
            <a:ext cx="607438" cy="59790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524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J:\MSW\DSWCR\~DSWCR Shared\Photos &amp; Graphics\logos\DPWES seals\DPWES Log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012" y="6227261"/>
            <a:ext cx="558310" cy="51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228600"/>
            <a:ext cx="8839200" cy="3048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/>
              <a:t>Training Subject</a:t>
            </a:r>
            <a:endParaRPr lang="en-US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62200" y="6357069"/>
            <a:ext cx="5715000" cy="30480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/>
              <a:t>Business Area/Division/Branch as desired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5869" y="381000"/>
            <a:ext cx="8845731" cy="609600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>
                <a:latin typeface="Century Gothic" panose="020B0502020202020204" pitchFamily="34" charset="0"/>
              </a:rPr>
              <a:t>Subject Title</a:t>
            </a: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8534400" cy="4876800"/>
          </a:xfrm>
        </p:spPr>
        <p:txBody>
          <a:bodyPr/>
          <a:lstStyle>
            <a:lvl1pPr>
              <a:buClr>
                <a:srgbClr val="086BFC"/>
              </a:buClr>
              <a:defRPr sz="2400"/>
            </a:lvl1pPr>
            <a:lvl2pPr>
              <a:buClr>
                <a:srgbClr val="041754"/>
              </a:buClr>
              <a:defRPr sz="2000"/>
            </a:lvl2pPr>
            <a:lvl3pPr>
              <a:buClr>
                <a:schemeClr val="bg1">
                  <a:lumMod val="50000"/>
                </a:schemeClr>
              </a:buClr>
              <a:defRPr sz="1800"/>
            </a:lvl3pPr>
            <a:lvl4pPr>
              <a:buClr>
                <a:srgbClr val="023F98"/>
              </a:buClr>
              <a:defRPr sz="1600"/>
            </a:lvl4pPr>
            <a:lvl5pPr>
              <a:buClr>
                <a:srgbClr val="0C8DF8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682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77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C1A1EAE1-3F47-434B-8514-50490AABBE8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85595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30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44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34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90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17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32460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324896-C0CE-4DFD-8BDA-EE98780FA8A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56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94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804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93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925677F8-A03C-426F-9295-2FD7292E39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47800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oSealColo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 userDrawn="1"/>
        </p:nvSpPr>
        <p:spPr bwMode="auto">
          <a:xfrm>
            <a:off x="1185863" y="381000"/>
            <a:ext cx="33861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000" dirty="0" smtClean="0">
                <a:solidFill>
                  <a:srgbClr val="000000"/>
                </a:solidFill>
                <a:latin typeface="Times New Roman" pitchFamily="18" charset="0"/>
              </a:rPr>
              <a:t>County of Fairfax, Virginia</a:t>
            </a: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220788" y="762000"/>
            <a:ext cx="7313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14" descr="FCDOT-Logo_COLOR_3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6248400"/>
            <a:ext cx="1004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6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82957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Department of Transportation  ‹#›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88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9458F775-D917-4993-87BB-AA730F4FB89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33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35C524A3-6DFA-461A-A937-A7D09D97D8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259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C1A1EAE1-3F47-434B-8514-50490AABBE8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82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925677F8-A03C-426F-9295-2FD7292E396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786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FEA1E246-E5CC-448D-9C59-F5CA06662C5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477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94D8E727-4C57-44D8-B1E6-44618804EF6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343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A1B97E4E-D2E0-4387-9EC6-D3DD7740DC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12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B686FB54-E94F-43F7-83BD-6D8E34A686A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938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D54A07EB-FF7D-4299-8AE6-5247EE6ED10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9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FEA1E246-E5CC-448D-9C59-F5CA06662C5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96836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0"/>
            <a:ext cx="2057400" cy="5364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0"/>
            <a:ext cx="6019800" cy="5364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E5EEC64D-E9A1-493E-88EE-09516F0DF6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310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oSealColo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 userDrawn="1"/>
        </p:nvSpPr>
        <p:spPr bwMode="auto">
          <a:xfrm>
            <a:off x="1185863" y="381000"/>
            <a:ext cx="33861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000" dirty="0" smtClean="0">
                <a:solidFill>
                  <a:srgbClr val="000000"/>
                </a:solidFill>
                <a:latin typeface="Times New Roman" pitchFamily="18" charset="0"/>
              </a:rPr>
              <a:t>County of Fairfax, Virginia</a:t>
            </a: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220788" y="762000"/>
            <a:ext cx="7313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14" descr="FCDOT-Logo_COLOR_3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6248400"/>
            <a:ext cx="1004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6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82957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Department of Transportation  ‹#›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098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9458F775-D917-4993-87BB-AA730F4FB89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77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35C524A3-6DFA-461A-A937-A7D09D97D8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88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C1A1EAE1-3F47-434B-8514-50490AABBE8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315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925677F8-A03C-426F-9295-2FD7292E396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600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FEA1E246-E5CC-448D-9C59-F5CA06662C5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501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94D8E727-4C57-44D8-B1E6-44618804EF6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342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A1B97E4E-D2E0-4387-9EC6-D3DD7740DC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877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B686FB54-E94F-43F7-83BD-6D8E34A686A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4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94D8E727-4C57-44D8-B1E6-44618804EF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16296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D54A07EB-FF7D-4299-8AE6-5247EE6ED10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98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0"/>
            <a:ext cx="2057400" cy="5364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0"/>
            <a:ext cx="6019800" cy="5364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>
              <a:defRPr/>
            </a:pPr>
            <a:fld id="{E5EEC64D-E9A1-493E-88EE-09516F0DF6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7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A1B97E4E-D2E0-4387-9EC6-D3DD7740DC7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0868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B686FB54-E94F-43F7-83BD-6D8E34A686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333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CoSealColo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Box 19"/>
          <p:cNvSpPr txBox="1">
            <a:spLocks noChangeArrowheads="1"/>
          </p:cNvSpPr>
          <p:nvPr userDrawn="1"/>
        </p:nvSpPr>
        <p:spPr bwMode="auto">
          <a:xfrm>
            <a:off x="1185863" y="381000"/>
            <a:ext cx="33861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000" dirty="0" smtClean="0">
                <a:latin typeface="Times New Roman" pitchFamily="18" charset="0"/>
              </a:rPr>
              <a:t>County of Fairfax, Virginia</a:t>
            </a:r>
            <a:endParaRPr lang="en-US" altLang="en-US" dirty="0" smtClean="0"/>
          </a:p>
        </p:txBody>
      </p:sp>
      <p:sp>
        <p:nvSpPr>
          <p:cNvPr id="1028" name="Line 20"/>
          <p:cNvSpPr>
            <a:spLocks noChangeShapeType="1"/>
          </p:cNvSpPr>
          <p:nvPr userDrawn="1"/>
        </p:nvSpPr>
        <p:spPr bwMode="auto">
          <a:xfrm>
            <a:off x="1220788" y="762000"/>
            <a:ext cx="7466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29" name="Line 22"/>
          <p:cNvSpPr>
            <a:spLocks noChangeShapeType="1"/>
          </p:cNvSpPr>
          <p:nvPr userDrawn="1"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30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32" name="Picture 29" descr="FCDOT-Logo_COLOR_30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6248400"/>
            <a:ext cx="1004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5225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en-US" dirty="0"/>
              <a:t>Department of Transportation </a:t>
            </a:r>
          </a:p>
          <a:p>
            <a:pPr algn="ctr">
              <a:defRPr/>
            </a:pPr>
            <a:fld id="{04D84020-0645-4A69-ACD1-050577EFCB23}" type="slidenum">
              <a:rPr lang="en-US" altLang="en-US"/>
              <a:pPr algn="ctr"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CMP Slide Background-Full Blue-150dpi.tif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7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chemeClr val="tx1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Arial" charset="0"/>
          <a:ea typeface="ヒラギノ角ゴ Pro W3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Arial" charset="0"/>
          <a:ea typeface="ヒラギノ角ゴ Pro W3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Arial" charset="0"/>
          <a:ea typeface="ヒラギノ角ゴ Pro W3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Arial" charset="0"/>
          <a:ea typeface="ヒラギノ角ゴ Pro W3" charset="-128"/>
          <a:cs typeface="ヒラギノ角ゴ Pro W3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Arial" charset="0"/>
          <a:ea typeface="ヒラギノ角ゴ Pro W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Arial" charset="0"/>
          <a:ea typeface="ヒラギノ角ゴ Pro W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Arial" charset="0"/>
          <a:ea typeface="ヒラギノ角ゴ Pro W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Arial" charset="0"/>
          <a:ea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39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100000">
              <a:schemeClr val="bg2">
                <a:lumMod val="2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F324896-C0CE-4DFD-8BDA-EE98780FA8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44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50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100000">
              <a:schemeClr val="bg2">
                <a:lumMod val="2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Department of Transportation  ‹#›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F324896-C0CE-4DFD-8BDA-EE98780FA8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31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CoSealColo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Box 19"/>
          <p:cNvSpPr txBox="1">
            <a:spLocks noChangeArrowheads="1"/>
          </p:cNvSpPr>
          <p:nvPr userDrawn="1"/>
        </p:nvSpPr>
        <p:spPr bwMode="auto">
          <a:xfrm>
            <a:off x="1185863" y="381000"/>
            <a:ext cx="33861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000" dirty="0" smtClean="0">
                <a:solidFill>
                  <a:srgbClr val="000000"/>
                </a:solidFill>
                <a:latin typeface="Times New Roman" pitchFamily="18" charset="0"/>
              </a:rPr>
              <a:t>County of Fairfax, Virginia</a:t>
            </a: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1028" name="Line 20"/>
          <p:cNvSpPr>
            <a:spLocks noChangeShapeType="1"/>
          </p:cNvSpPr>
          <p:nvPr userDrawn="1"/>
        </p:nvSpPr>
        <p:spPr bwMode="auto">
          <a:xfrm>
            <a:off x="1220788" y="762000"/>
            <a:ext cx="7466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Line 22"/>
          <p:cNvSpPr>
            <a:spLocks noChangeShapeType="1"/>
          </p:cNvSpPr>
          <p:nvPr userDrawn="1"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32" name="Picture 29" descr="FCDOT-Logo_COLOR_30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6248400"/>
            <a:ext cx="1004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5225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 algn="ctr">
              <a:defRPr/>
            </a:pPr>
            <a:fld id="{04D84020-0645-4A69-ACD1-050577EFCB23}" type="slidenum">
              <a:rPr lang="en-US" altLang="en-US">
                <a:solidFill>
                  <a:srgbClr val="000000"/>
                </a:solidFill>
              </a:rPr>
              <a:pPr algn="ctr"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7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CoSealColo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Box 19"/>
          <p:cNvSpPr txBox="1">
            <a:spLocks noChangeArrowheads="1"/>
          </p:cNvSpPr>
          <p:nvPr userDrawn="1"/>
        </p:nvSpPr>
        <p:spPr bwMode="auto">
          <a:xfrm>
            <a:off x="1185863" y="381000"/>
            <a:ext cx="33861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000" dirty="0" smtClean="0">
                <a:solidFill>
                  <a:srgbClr val="000000"/>
                </a:solidFill>
                <a:latin typeface="Times New Roman" pitchFamily="18" charset="0"/>
              </a:rPr>
              <a:t>County of Fairfax, Virginia</a:t>
            </a: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1028" name="Line 20"/>
          <p:cNvSpPr>
            <a:spLocks noChangeShapeType="1"/>
          </p:cNvSpPr>
          <p:nvPr userDrawn="1"/>
        </p:nvSpPr>
        <p:spPr bwMode="auto">
          <a:xfrm>
            <a:off x="1220788" y="762000"/>
            <a:ext cx="7466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Line 22"/>
          <p:cNvSpPr>
            <a:spLocks noChangeShapeType="1"/>
          </p:cNvSpPr>
          <p:nvPr userDrawn="1"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32" name="Picture 29" descr="FCDOT-Logo_COLOR_30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6248400"/>
            <a:ext cx="1004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5225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</a:rPr>
              <a:t>Department of Transportation </a:t>
            </a:r>
          </a:p>
          <a:p>
            <a:pPr algn="ctr">
              <a:defRPr/>
            </a:pPr>
            <a:fld id="{04D84020-0645-4A69-ACD1-050577EFCB23}" type="slidenum">
              <a:rPr lang="en-US" altLang="en-US">
                <a:solidFill>
                  <a:srgbClr val="000000"/>
                </a:solidFill>
              </a:rPr>
              <a:pPr algn="ctr"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Silver Line Update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352800"/>
            <a:ext cx="6400800" cy="2286000"/>
          </a:xfrm>
        </p:spPr>
        <p:txBody>
          <a:bodyPr/>
          <a:lstStyle/>
          <a:p>
            <a:pPr eaLnBrk="1" hangingPunct="1"/>
            <a:endParaRPr lang="en-US" altLang="en-US" sz="2000" dirty="0" smtClean="0"/>
          </a:p>
          <a:p>
            <a:pPr eaLnBrk="1" hangingPunct="1"/>
            <a:r>
              <a:rPr lang="en-US" altLang="en-US" sz="2000" dirty="0" smtClean="0"/>
              <a:t>November </a:t>
            </a:r>
            <a:r>
              <a:rPr lang="en-US" altLang="en-US" sz="2000" dirty="0" smtClean="0"/>
              <a:t>18, </a:t>
            </a:r>
            <a:r>
              <a:rPr lang="en-US" altLang="en-US" sz="2000" dirty="0" smtClean="0"/>
              <a:t>2015</a:t>
            </a:r>
          </a:p>
          <a:p>
            <a:pPr eaLnBrk="1" hangingPunct="1"/>
            <a:endParaRPr lang="en-US" altLang="en-US" sz="2000" dirty="0" smtClean="0"/>
          </a:p>
          <a:p>
            <a:pPr eaLnBrk="1" hangingPunct="1"/>
            <a:r>
              <a:rPr lang="en-US" altLang="en-US" sz="2000" dirty="0" smtClean="0"/>
              <a:t>Mark Canale</a:t>
            </a:r>
          </a:p>
          <a:p>
            <a:pPr eaLnBrk="1" hangingPunct="1"/>
            <a:r>
              <a:rPr lang="en-US" altLang="en-US" sz="2000" dirty="0" smtClean="0"/>
              <a:t>Fairfax County Department of Transportation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610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3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59265"/>
            <a:ext cx="6858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6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13" y="3405855"/>
            <a:ext cx="3505200" cy="273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5105400" cy="449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628" y="812562"/>
            <a:ext cx="3495944" cy="25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36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2057400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 algn="ctr">
              <a:buFontTx/>
              <a:buNone/>
            </a:pPr>
            <a:r>
              <a:rPr lang="en-US" altLang="en-US" sz="4000" dirty="0" smtClean="0"/>
              <a:t>Fairfax County </a:t>
            </a:r>
            <a:r>
              <a:rPr lang="en-US" altLang="en-US" sz="4000" dirty="0" smtClean="0"/>
              <a:t>Stations without Garages</a:t>
            </a:r>
            <a:endParaRPr lang="en-US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60977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" y="1066800"/>
            <a:ext cx="912993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28956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257800" y="34290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781800" y="34290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62000" y="31242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49775" y="2863644"/>
            <a:ext cx="21283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FF00"/>
                </a:solidFill>
              </a:rPr>
              <a:t>Dulles Airport Station </a:t>
            </a:r>
            <a:endParaRPr lang="en-US" sz="105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1335" y="2260684"/>
            <a:ext cx="21283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FF00"/>
                </a:solidFill>
              </a:rPr>
              <a:t>Innovation Center Station</a:t>
            </a:r>
            <a:endParaRPr lang="en-US" sz="105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9825" y="3657600"/>
            <a:ext cx="21283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FF00"/>
                </a:solidFill>
              </a:rPr>
              <a:t>Herndon Station </a:t>
            </a:r>
            <a:endParaRPr lang="en-US" sz="105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6396" y="3124200"/>
            <a:ext cx="21283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FF00"/>
                </a:solidFill>
              </a:rPr>
              <a:t>Reston Town Center Station</a:t>
            </a:r>
            <a:endParaRPr lang="en-US" sz="1050" b="1" dirty="0">
              <a:solidFill>
                <a:srgbClr val="FFFF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077200" y="3911516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9225" y="4114800"/>
            <a:ext cx="20547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FF00"/>
                </a:solidFill>
              </a:rPr>
              <a:t>Phase 1 Last Station - Wiehle Reston East</a:t>
            </a:r>
            <a:endParaRPr lang="en-US" sz="105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9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1496"/>
            <a:ext cx="86868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Reston Town Center Station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buSzPct val="25000"/>
            </a:pPr>
            <a:fld id="{00000000-1234-1234-1234-123412341234}" type="slidenum">
              <a:rPr lang="en-US" smtClean="0"/>
              <a:pPr fontAlgn="base">
                <a:spcAft>
                  <a:spcPct val="0"/>
                </a:spcAft>
                <a:buSzPct val="25000"/>
              </a:pPr>
              <a:t>15</a:t>
            </a:fld>
            <a:endParaRPr lang="en-US" dirty="0"/>
          </a:p>
        </p:txBody>
      </p:sp>
      <p:pic>
        <p:nvPicPr>
          <p:cNvPr id="6" name="Picture 5" descr="Site Pl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74496"/>
            <a:ext cx="9144000" cy="5583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9144000" cy="55880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8050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8998527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0"/>
            <a:ext cx="865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Reston Town Center Station - North Side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02" y="369332"/>
            <a:ext cx="298237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74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811491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0"/>
            <a:ext cx="850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Reston Town Center Station - South Side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6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6193564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47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ndon Station North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663"/>
            <a:ext cx="9144000" cy="590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" y="0"/>
            <a:ext cx="8887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Herndon Station - North Side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1447800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 algn="ctr">
              <a:buFontTx/>
              <a:buNone/>
            </a:pPr>
            <a:r>
              <a:rPr lang="en-US" altLang="en-US" sz="4000" dirty="0" smtClean="0"/>
              <a:t>Project Status</a:t>
            </a:r>
          </a:p>
        </p:txBody>
      </p:sp>
    </p:spTree>
    <p:extLst>
      <p:ext uri="{BB962C8B-B14F-4D97-AF65-F5344CB8AC3E}">
        <p14:creationId xmlns:p14="http://schemas.microsoft.com/office/powerpoint/2010/main" val="27352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152400"/>
            <a:ext cx="9047018" cy="662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865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Innovation Center Station – North Side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canal\Desktop\c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600"/>
            <a:ext cx="8839201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B36A-915E-4B17-8B35-37848C46A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7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2286000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 algn="ctr">
              <a:buFontTx/>
              <a:buNone/>
            </a:pPr>
            <a:r>
              <a:rPr lang="en-US" altLang="en-US" sz="4000" dirty="0" smtClean="0"/>
              <a:t>Fairfax County </a:t>
            </a:r>
            <a:r>
              <a:rPr lang="en-US" altLang="en-US" sz="4000" dirty="0" smtClean="0"/>
              <a:t>Stations with Garages</a:t>
            </a:r>
            <a:endParaRPr lang="en-US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60977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Innovation Center Station Garage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Location Map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7162800" cy="5100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295400"/>
            <a:ext cx="6667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23" y="990600"/>
            <a:ext cx="4223047" cy="226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4960" y="722183"/>
            <a:ext cx="362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Innovation Center Station Garage</a:t>
            </a:r>
            <a:endParaRPr lang="en-US" dirty="0"/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00" y="838199"/>
            <a:ext cx="4423799" cy="241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00" y="3352800"/>
            <a:ext cx="4423799" cy="274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2" y="3352800"/>
            <a:ext cx="4330508" cy="278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76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Innovation Center Station Garage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457200"/>
            <a:ext cx="88392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Campus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white"/>
                </a:solidFill>
              </a:rPr>
              <a:pPr/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620000" cy="49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1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Innovation Center Station Garage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457200"/>
            <a:ext cx="88392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Campus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920678"/>
              </p:ext>
            </p:extLst>
          </p:nvPr>
        </p:nvGraphicFramePr>
        <p:xfrm>
          <a:off x="609600" y="990600"/>
          <a:ext cx="77724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3" imgW="24688800" imgH="16459200" progId="AcroExch.Document.11">
                  <p:embed/>
                </p:oleObj>
              </mc:Choice>
              <mc:Fallback>
                <p:oleObj name="Acrobat Document" r:id="rId3" imgW="24688800" imgH="16459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990600"/>
                        <a:ext cx="7772400" cy="518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164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54081"/>
            <a:ext cx="9144000" cy="5333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39700" dist="76200" dir="16200000">
              <a:schemeClr val="tx1">
                <a:lumMod val="50000"/>
                <a:lumOff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524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7056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8144448" y="6183897"/>
            <a:ext cx="607438" cy="59790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24" y="6244132"/>
            <a:ext cx="521548" cy="477431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2400" y="6357069"/>
            <a:ext cx="418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entury Gothic" pitchFamily="34" charset="0"/>
              </a:rPr>
              <a:t>Building Design and Construction Division </a:t>
            </a:r>
            <a:endParaRPr lang="en-US" sz="12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245835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Herndon Station Garage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1329448"/>
            <a:ext cx="8022771" cy="47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930067"/>
            <a:ext cx="4533900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" y="3249404"/>
            <a:ext cx="4429125" cy="299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99060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Herndon Station Garage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81" y="838200"/>
            <a:ext cx="434340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81" y="3249404"/>
            <a:ext cx="4343401" cy="299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78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0600"/>
            <a:ext cx="9144000" cy="5333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39700" dist="76200" dir="16200000">
              <a:schemeClr val="tx1">
                <a:lumMod val="50000"/>
                <a:lumOff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524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7056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8144448" y="6183897"/>
            <a:ext cx="607438" cy="59790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24" y="6244132"/>
            <a:ext cx="521548" cy="477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245835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Garage Design - Elevations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white"/>
                </a:solidFill>
              </a:rPr>
              <a:pPr/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2400" y="6357069"/>
            <a:ext cx="418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entury Gothic" pitchFamily="34" charset="0"/>
              </a:rPr>
              <a:t>Building Design and Construction Division </a:t>
            </a:r>
            <a:endParaRPr lang="en-US" sz="12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1094601"/>
            <a:ext cx="3182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entury Gothic" pitchFamily="34" charset="0"/>
              </a:rPr>
              <a:t>Sunrise Valley Drive - looking West</a:t>
            </a:r>
            <a:endParaRPr lang="en-US" sz="12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6071220" cy="2438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1"/>
          <a:stretch/>
        </p:blipFill>
        <p:spPr>
          <a:xfrm>
            <a:off x="304800" y="3731641"/>
            <a:ext cx="6071220" cy="24661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00800" y="3685401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entury Gothic" pitchFamily="34" charset="0"/>
              </a:rPr>
              <a:t>Dulles Toll Road - looking South</a:t>
            </a:r>
            <a:endParaRPr lang="en-US" sz="1200" dirty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13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6725" y="762000"/>
            <a:ext cx="4333875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sng" dirty="0" smtClean="0">
                <a:solidFill>
                  <a:prstClr val="black"/>
                </a:solidFill>
                <a:latin typeface="Cambria" pitchFamily="18" charset="0"/>
              </a:rPr>
              <a:t>Status</a:t>
            </a:r>
          </a:p>
          <a:p>
            <a:pPr marL="171450" indent="-1714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b="1" u="sng" dirty="0" smtClean="0">
                <a:solidFill>
                  <a:prstClr val="black"/>
                </a:solidFill>
                <a:latin typeface="Cambria" pitchFamily="18" charset="0"/>
              </a:rPr>
              <a:t>Phase 1</a:t>
            </a:r>
            <a:endParaRPr lang="en-US" sz="1200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628650" lvl="1" indent="-171450" algn="l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VDOT, WMATA, Fairfax Punchlist – </a:t>
            </a:r>
            <a:r>
              <a:rPr lang="en-US" sz="1200" dirty="0">
                <a:solidFill>
                  <a:prstClr val="black"/>
                </a:solidFill>
                <a:latin typeface="Cambria" pitchFamily="18" charset="0"/>
              </a:rPr>
              <a:t>Ongoing</a:t>
            </a:r>
          </a:p>
          <a:p>
            <a:pPr marL="1085850" lvl="2" indent="-171450" algn="l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Fairfax County – 38 open items</a:t>
            </a:r>
          </a:p>
          <a:p>
            <a:pPr marL="1085850" lvl="2" indent="-171450" algn="l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VDOT with majority of remaining punchlist items</a:t>
            </a:r>
          </a:p>
          <a:p>
            <a:pPr marL="1085850" lvl="2" indent="-171450" algn="l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Project Closeout anticipated at the end of 2015</a:t>
            </a:r>
          </a:p>
          <a:p>
            <a:pPr marL="628650" lvl="1" indent="-171450" algn="l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Fairfax County </a:t>
            </a:r>
            <a:r>
              <a:rPr lang="en-US" sz="1200" dirty="0">
                <a:solidFill>
                  <a:prstClr val="black"/>
                </a:solidFill>
                <a:latin typeface="Cambria" pitchFamily="18" charset="0"/>
              </a:rPr>
              <a:t>completed clean up of kiss and ride lots and Route 7 median  </a:t>
            </a: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stormwater (MWAA to reimburse the County) – County to maintain Route 7 SWM</a:t>
            </a:r>
          </a:p>
          <a:p>
            <a:pPr marL="628650" lvl="1" indent="-171450" algn="l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County Maintaining Mclean, Spring Hill K/R lots</a:t>
            </a:r>
            <a:endParaRPr lang="en-US" sz="1200" dirty="0">
              <a:solidFill>
                <a:prstClr val="black"/>
              </a:solidFill>
              <a:latin typeface="Cambria" pitchFamily="18" charset="0"/>
            </a:endParaRPr>
          </a:p>
          <a:p>
            <a:pPr marL="628650" lvl="1" indent="-171450" algn="l">
              <a:buFont typeface="Arial" pitchFamily="34" charset="0"/>
              <a:buChar char="•"/>
              <a:defRPr/>
            </a:pPr>
            <a:r>
              <a:rPr lang="en-US" sz="1200" dirty="0" smtClean="0">
                <a:latin typeface="Cambria" pitchFamily="18" charset="0"/>
              </a:rPr>
              <a:t>Art in Transit Task Order issued </a:t>
            </a:r>
          </a:p>
          <a:p>
            <a:pPr marL="628650" lvl="1" indent="-171450" algn="l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Phase 1 close out - $2.982B  </a:t>
            </a:r>
          </a:p>
          <a:p>
            <a:pPr marL="628650" lvl="1" indent="-171450" algn="l">
              <a:buFont typeface="Arial" pitchFamily="34" charset="0"/>
              <a:buChar char="•"/>
              <a:defRPr/>
            </a:pPr>
            <a:endParaRPr lang="en-US" sz="800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171450" indent="-1714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b="1" u="sng" dirty="0" smtClean="0">
                <a:solidFill>
                  <a:prstClr val="black"/>
                </a:solidFill>
                <a:latin typeface="Cambria" pitchFamily="18" charset="0"/>
              </a:rPr>
              <a:t>Phase 2</a:t>
            </a:r>
            <a:endParaRPr lang="en-US" sz="1200" dirty="0">
              <a:solidFill>
                <a:prstClr val="black"/>
              </a:solidFill>
              <a:latin typeface="Cambria" pitchFamily="18" charset="0"/>
            </a:endParaRPr>
          </a:p>
          <a:p>
            <a:pPr marL="628650" lvl="1" indent="-1714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Total Project Status (all bid packages)</a:t>
            </a:r>
          </a:p>
          <a:p>
            <a:pPr marL="1085850" lvl="2" indent="-171450" algn="l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Overall Project – 26%</a:t>
            </a:r>
          </a:p>
          <a:p>
            <a:pPr marL="1085850" lvl="2" indent="-171450" algn="l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Design – 94%</a:t>
            </a:r>
          </a:p>
          <a:p>
            <a:pPr marL="1085850" lvl="2" indent="-171450" algn="l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Construction – 10%</a:t>
            </a:r>
          </a:p>
          <a:p>
            <a:pPr marL="628650" lvl="1" indent="-1714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Highlights</a:t>
            </a:r>
          </a:p>
          <a:p>
            <a:pPr marL="1085850" lvl="2" indent="-171450" algn="l">
              <a:buFont typeface="Arial" pitchFamily="34" charset="0"/>
              <a:buChar char="•"/>
              <a:defRPr/>
            </a:pPr>
            <a:r>
              <a:rPr lang="en-US" sz="1200" dirty="0" smtClean="0">
                <a:latin typeface="Cambria" pitchFamily="18" charset="0"/>
              </a:rPr>
              <a:t>Tower crane at Innovation Center Station</a:t>
            </a:r>
          </a:p>
          <a:p>
            <a:pPr marL="1085850" lvl="2" indent="-171450" algn="l">
              <a:buFont typeface="Arial" pitchFamily="34" charset="0"/>
              <a:buChar char="•"/>
              <a:defRPr/>
            </a:pPr>
            <a:r>
              <a:rPr lang="en-US" sz="1200" dirty="0" smtClean="0">
                <a:latin typeface="Cambria" pitchFamily="18" charset="0"/>
              </a:rPr>
              <a:t>All Stations in Fairfax County have construction and/or utility work ongoing</a:t>
            </a:r>
          </a:p>
          <a:p>
            <a:pPr marL="1085850" lvl="2" indent="-171450" algn="l">
              <a:buFont typeface="Arial" pitchFamily="34" charset="0"/>
              <a:buChar char="•"/>
              <a:defRPr/>
            </a:pPr>
            <a:r>
              <a:rPr lang="en-US" sz="1200" dirty="0">
                <a:latin typeface="Cambria" pitchFamily="18" charset="0"/>
              </a:rPr>
              <a:t>Loudoun County Stations in design</a:t>
            </a:r>
          </a:p>
          <a:p>
            <a:pPr marL="1085850" lvl="2" indent="-171450" algn="l">
              <a:buFont typeface="Arial" pitchFamily="34" charset="0"/>
              <a:buChar char="•"/>
              <a:defRPr/>
            </a:pPr>
            <a:r>
              <a:rPr lang="en-US" sz="1200" dirty="0" smtClean="0">
                <a:latin typeface="Cambria" pitchFamily="18" charset="0"/>
              </a:rPr>
              <a:t>Aerial </a:t>
            </a:r>
            <a:r>
              <a:rPr lang="en-US" sz="1200" dirty="0">
                <a:latin typeface="Cambria" pitchFamily="18" charset="0"/>
              </a:rPr>
              <a:t>Guideway at Dulles Airport under construction</a:t>
            </a:r>
          </a:p>
          <a:p>
            <a:pPr marL="1085850" lvl="2" indent="-171450" algn="l">
              <a:buFont typeface="Arial" pitchFamily="34" charset="0"/>
              <a:buChar char="•"/>
              <a:defRPr/>
            </a:pPr>
            <a:r>
              <a:rPr lang="en-US" sz="1200" dirty="0">
                <a:latin typeface="Cambria" pitchFamily="18" charset="0"/>
              </a:rPr>
              <a:t>Rail Yard at Dulles Airport in </a:t>
            </a:r>
            <a:r>
              <a:rPr lang="en-US" sz="1200" dirty="0" smtClean="0">
                <a:latin typeface="Cambria" pitchFamily="18" charset="0"/>
              </a:rPr>
              <a:t>design</a:t>
            </a:r>
          </a:p>
          <a:p>
            <a:pPr marL="1085850" lvl="2" indent="-171450" algn="l">
              <a:buFont typeface="Arial" pitchFamily="34" charset="0"/>
              <a:buChar char="•"/>
              <a:defRPr/>
            </a:pPr>
            <a:r>
              <a:rPr lang="en-US" sz="1200" dirty="0" smtClean="0">
                <a:latin typeface="Cambria" pitchFamily="18" charset="0"/>
              </a:rPr>
              <a:t>Centreville Road Girders Placement ongoing</a:t>
            </a:r>
          </a:p>
          <a:p>
            <a:pPr marL="1085850" lvl="2" indent="-171450" algn="l">
              <a:buFont typeface="Arial" pitchFamily="34" charset="0"/>
              <a:buChar char="•"/>
              <a:defRPr/>
            </a:pPr>
            <a:endParaRPr lang="en-US" sz="1200" dirty="0" smtClean="0">
              <a:solidFill>
                <a:srgbClr val="FF0000"/>
              </a:solidFill>
              <a:latin typeface="Cambria" pitchFamily="18" charset="0"/>
            </a:endParaRPr>
          </a:p>
          <a:p>
            <a:pPr marL="171450" indent="-1714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200" dirty="0" smtClean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0600" y="881182"/>
            <a:ext cx="41973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200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171450" indent="-1714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Budget - $2.775B</a:t>
            </a:r>
          </a:p>
          <a:p>
            <a:pPr marL="628650" lvl="1" indent="-171450" algn="l"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Total Contingency - $551.4M (Remaining $500M)</a:t>
            </a:r>
          </a:p>
          <a:p>
            <a:pPr marL="628650" lvl="1" indent="-171450" algn="l"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Contract extension costs under negotiations between MWAA and CRC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u="sng" dirty="0" smtClean="0">
              <a:solidFill>
                <a:prstClr val="black"/>
              </a:solidFill>
              <a:latin typeface="Cambria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sng" dirty="0" smtClean="0">
                <a:solidFill>
                  <a:prstClr val="black"/>
                </a:solidFill>
                <a:latin typeface="Cambria" pitchFamily="18" charset="0"/>
              </a:rPr>
              <a:t>County Activities – Past 60 Days</a:t>
            </a:r>
            <a:endParaRPr lang="en-US" sz="1600" b="1" u="sng" dirty="0">
              <a:solidFill>
                <a:prstClr val="black"/>
              </a:solidFill>
              <a:latin typeface="Cambria" pitchFamily="18" charset="0"/>
            </a:endParaRPr>
          </a:p>
          <a:p>
            <a:pPr marL="171450" indent="-1714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200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171450" indent="-1714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Girders at Centreville Road for rail track – Installation Completed</a:t>
            </a:r>
          </a:p>
          <a:p>
            <a:pPr marL="171450" indent="-1714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SE for Pavilion at Innovation Center Station (south) PC </a:t>
            </a:r>
          </a:p>
          <a:p>
            <a:pPr marL="628650" lvl="1" indent="-1714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Approved Oct 1 </a:t>
            </a:r>
          </a:p>
          <a:p>
            <a:pPr marL="628650" lvl="1" indent="-1714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BOS approved Oct 20</a:t>
            </a:r>
            <a:endParaRPr lang="en-US" sz="1200" dirty="0">
              <a:solidFill>
                <a:prstClr val="black"/>
              </a:solidFill>
              <a:latin typeface="Cambria" pitchFamily="18" charset="0"/>
            </a:endParaRPr>
          </a:p>
          <a:p>
            <a:pPr marL="171450" indent="-1714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Phase 2 Design </a:t>
            </a:r>
            <a:r>
              <a:rPr lang="en-US" sz="1200" dirty="0">
                <a:solidFill>
                  <a:prstClr val="black"/>
                </a:solidFill>
                <a:latin typeface="Cambria" pitchFamily="18" charset="0"/>
              </a:rPr>
              <a:t>R</a:t>
            </a: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eviews </a:t>
            </a:r>
          </a:p>
          <a:p>
            <a:pPr marL="171450" indent="-1714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County Coordination</a:t>
            </a:r>
            <a:endParaRPr lang="en-US" sz="1200" dirty="0">
              <a:solidFill>
                <a:prstClr val="black"/>
              </a:solidFill>
              <a:latin typeface="Cambria" pitchFamily="18" charset="0"/>
            </a:endParaRPr>
          </a:p>
          <a:p>
            <a:pPr marL="628650" lvl="1" indent="-1714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Cambria" pitchFamily="18" charset="0"/>
              </a:rPr>
              <a:t>Project Partners (MWAA, VDOT, DRPT, WMATA, Loudoun County, Town of Herndon, Landowners)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1200" dirty="0" smtClean="0">
                <a:latin typeface="Cambria" pitchFamily="18" charset="0"/>
              </a:rPr>
              <a:t>Completed Phase 1 Kiss and Ride and RT 7 SWM  Clean up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1200" dirty="0" smtClean="0">
                <a:latin typeface="Cambria" pitchFamily="18" charset="0"/>
              </a:rPr>
              <a:t>Herndon and Innovation Center Stations Garages – Ongoing design work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1200" dirty="0" smtClean="0">
                <a:latin typeface="Cambria" pitchFamily="18" charset="0"/>
              </a:rPr>
              <a:t>Herndon Station – Coordinated maintenance of traffic with MWAA, CRC, and Fairfax Connector for utility work</a:t>
            </a:r>
          </a:p>
          <a:p>
            <a:pPr lvl="1" algn="l"/>
            <a:endParaRPr lang="en-US" sz="1600" b="1" u="sng" dirty="0" smtClean="0">
              <a:solidFill>
                <a:prstClr val="black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6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0600"/>
            <a:ext cx="9144000" cy="5333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39700" dist="76200" dir="16200000">
              <a:schemeClr val="tx1">
                <a:lumMod val="50000"/>
                <a:lumOff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524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7056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8144448" y="6183897"/>
            <a:ext cx="607438" cy="59790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24" y="6244132"/>
            <a:ext cx="521548" cy="477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245835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Garage Design - Bridge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white"/>
                </a:solidFill>
              </a:rPr>
              <a:pPr/>
              <a:t>30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2400" y="6357069"/>
            <a:ext cx="418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entury Gothic" pitchFamily="34" charset="0"/>
              </a:rPr>
              <a:t>Building Design and Construction Division </a:t>
            </a:r>
            <a:endParaRPr lang="en-US" sz="12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594360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entury Gothic" pitchFamily="34" charset="0"/>
              </a:rPr>
              <a:t>Station Access Road - looking North</a:t>
            </a:r>
            <a:endParaRPr lang="en-US" sz="12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7599218" cy="391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3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0599"/>
            <a:ext cx="9144000" cy="5333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39700" dist="76200" dir="16200000">
              <a:schemeClr val="tx1">
                <a:lumMod val="50000"/>
                <a:lumOff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Ongoing coordination with MWAA regarding interfacing with site and existing garage, utilities, stormwater management, Sunrise Valley Drive frontage improvements, utilities relocations, and onsite transportation improvements.</a:t>
            </a:r>
          </a:p>
          <a:p>
            <a:pPr marL="285750" indent="-285750" algn="l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524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7056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8144448" y="6183897"/>
            <a:ext cx="607438" cy="59790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24" y="6244132"/>
            <a:ext cx="521548" cy="477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245835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MWAA Coordination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4896-C0CE-4DFD-8BDA-EE98780FA8A1}" type="slidenum">
              <a:rPr lang="en-US" smtClean="0">
                <a:solidFill>
                  <a:prstClr val="white"/>
                </a:solidFill>
              </a:rPr>
              <a:pPr/>
              <a:t>31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2400" y="6357069"/>
            <a:ext cx="418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entury Gothic" pitchFamily="34" charset="0"/>
              </a:rPr>
              <a:t>Building Design and Construction Division </a:t>
            </a:r>
            <a:endParaRPr lang="en-US" sz="12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 b="1267"/>
          <a:stretch/>
        </p:blipFill>
        <p:spPr bwMode="auto">
          <a:xfrm>
            <a:off x="228601" y="1219200"/>
            <a:ext cx="4197316" cy="25145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24" y="1219199"/>
            <a:ext cx="4215650" cy="25145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404" y="4036874"/>
            <a:ext cx="39825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514600" algn="l"/>
              </a:tabLs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Metro South Pavilion	(MWAA/CRC)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514600" algn="l"/>
              </a:tabLs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Stormwater Pond	(FC)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514600" algn="l"/>
              </a:tabLs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Station Access Road	(FC)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514600" algn="l"/>
              </a:tabLs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Existing Garage	(FC)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514600" algn="l"/>
              </a:tabLs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New Garage	(FC)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4038600"/>
            <a:ext cx="3982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514600" algn="l"/>
              </a:tabLs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Sunrise Valley Drive	(MWAA/CRC)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514600" algn="l"/>
              </a:tabLs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Western Access Road	(MWAA/CRC)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105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1600200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 algn="ctr">
              <a:buFontTx/>
              <a:buNone/>
            </a:pPr>
            <a:r>
              <a:rPr lang="en-US" altLang="en-US" sz="4000" dirty="0" smtClean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0627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85" y="914400"/>
            <a:ext cx="8381999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96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09415"/>
            <a:ext cx="7696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48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1762"/>
            <a:ext cx="4390402" cy="272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82517"/>
            <a:ext cx="3948024" cy="28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64973"/>
            <a:ext cx="4168707" cy="245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54030"/>
            <a:ext cx="4100424" cy="23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48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1447800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 algn="ctr">
              <a:buFontTx/>
              <a:buNone/>
            </a:pPr>
            <a:r>
              <a:rPr lang="en-US" altLang="en-US" sz="4000" dirty="0" smtClean="0"/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106801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buSzPct val="25000"/>
            </a:pPr>
            <a:fld id="{00000000-1234-1234-1234-123412341234}" type="slidenum">
              <a:rPr lang="en-US" smtClean="0"/>
              <a:pPr fontAlgn="base">
                <a:spcAft>
                  <a:spcPct val="0"/>
                </a:spcAft>
                <a:buSzPct val="25000"/>
              </a:pPr>
              <a:t>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28600"/>
            <a:ext cx="8274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C00000"/>
                </a:solidFill>
                <a:latin typeface="Arial"/>
                <a:ea typeface="+mj-ea"/>
                <a:cs typeface="ヒラギノ角ゴ Pro W3"/>
                <a:sym typeface="Calibri"/>
              </a:rPr>
              <a:t>Route Map </a:t>
            </a:r>
            <a:endParaRPr lang="en-US" sz="4000" b="1" dirty="0">
              <a:solidFill>
                <a:srgbClr val="C00000"/>
              </a:solidFill>
              <a:latin typeface="Arial"/>
              <a:ea typeface="+mj-ea"/>
              <a:cs typeface="ヒラギノ角ゴ Pro W3"/>
              <a:sym typeface="Calibri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267700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460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866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48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CDOT">
  <a:themeElements>
    <a:clrScheme name="FCD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CDO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FCD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CMP Master">
  <a:themeElements>
    <a:clrScheme name="1_Dulles PPT Template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ulles PPT Template 3">
      <a:majorFont>
        <a:latin typeface="Arial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1_Dulles PPT Template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ulles PPT Template 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ulles PPT Template 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ulles PPT Template 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ulles PPT Template 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ulles PPT Template 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ulles PPT Template 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ulles PPT Template 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ulles PPT Template 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ulles PPT Template 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ulles PPT Template 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ulles PPT Template 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structional Slid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FCDOT">
  <a:themeElements>
    <a:clrScheme name="FCD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CDO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FCD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FCDOT">
  <a:themeElements>
    <a:clrScheme name="FCD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CDO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FCD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</TotalTime>
  <Words>491</Words>
  <Application>Microsoft Office PowerPoint</Application>
  <PresentationFormat>On-screen Show (4:3)</PresentationFormat>
  <Paragraphs>123</Paragraphs>
  <Slides>32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FCDOT</vt:lpstr>
      <vt:lpstr>DCMP Master</vt:lpstr>
      <vt:lpstr>Office Theme</vt:lpstr>
      <vt:lpstr>Instructional Slide</vt:lpstr>
      <vt:lpstr>1_Office Theme</vt:lpstr>
      <vt:lpstr>1_FCDOT</vt:lpstr>
      <vt:lpstr>2_FCDOT</vt:lpstr>
      <vt:lpstr>Acrobat Document</vt:lpstr>
      <vt:lpstr>Silver Line Update</vt:lpstr>
      <vt:lpstr> </vt:lpstr>
      <vt:lpstr>PowerPoint Presentation</vt:lpstr>
      <vt:lpstr> </vt:lpstr>
      <vt:lpstr> </vt:lpstr>
      <vt:lpstr> </vt:lpstr>
      <vt:lpstr> </vt:lpstr>
      <vt:lpstr>PowerPoint Presentation</vt:lpstr>
      <vt:lpstr> </vt:lpstr>
      <vt:lpstr>PowerPoint Presentation</vt:lpstr>
      <vt:lpstr>PowerPoint Presentation</vt:lpstr>
      <vt:lpstr> </vt:lpstr>
      <vt:lpstr> </vt:lpstr>
      <vt:lpstr>PowerPoint Presentation</vt:lpstr>
      <vt:lpstr>Reston Town Center Station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>Fairfax County Government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Lannon</dc:creator>
  <cp:lastModifiedBy>Canale, Mark G.</cp:lastModifiedBy>
  <cp:revision>50</cp:revision>
  <cp:lastPrinted>2015-11-18T15:06:05Z</cp:lastPrinted>
  <dcterms:created xsi:type="dcterms:W3CDTF">2005-08-25T13:54:33Z</dcterms:created>
  <dcterms:modified xsi:type="dcterms:W3CDTF">2015-11-18T15:44:43Z</dcterms:modified>
</cp:coreProperties>
</file>