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6CC"/>
          </a:solidFill>
        </a:fill>
      </a:tcStyle>
    </a:wholeTbl>
    <a:band2H>
      <a:tcTxStyle b="def" i="def"/>
      <a:tcStyle>
        <a:tcBdr/>
        <a:fill>
          <a:solidFill>
            <a:srgbClr val="FC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85905"/>
          <c:y val="0.0371212"/>
          <c:w val="0.909095"/>
          <c:h val="0.820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EMS</c:v>
                </c:pt>
              </c:strCache>
            </c:strRef>
          </c:tx>
          <c:spPr>
            <a:gradFill flip="none" rotWithShape="1">
              <a:gsLst>
                <a:gs pos="0">
                  <a:srgbClr val="002060"/>
                </a:gs>
                <a:gs pos="47000">
                  <a:schemeClr val="accent1"/>
                </a:gs>
                <a:gs pos="100000">
                  <a:srgbClr val="00206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Sheet1!$B$2:$B$6</c:f>
              <c:numCache>
                <c:ptCount val="5"/>
                <c:pt idx="0">
                  <c:v>64066.000000</c:v>
                </c:pt>
                <c:pt idx="1">
                  <c:v>67073.000000</c:v>
                </c:pt>
                <c:pt idx="2">
                  <c:v>67243.000000</c:v>
                </c:pt>
                <c:pt idx="3">
                  <c:v>66550.000000</c:v>
                </c:pt>
                <c:pt idx="4">
                  <c:v>69486.000000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Hazards</c:v>
                </c:pt>
              </c:strCache>
            </c:strRef>
          </c:tx>
          <c:spPr>
            <a:gradFill flip="none" rotWithShape="1">
              <a:gsLst>
                <a:gs pos="0">
                  <a:srgbClr val="A80000"/>
                </a:gs>
                <a:gs pos="47000">
                  <a:srgbClr val="FF0000"/>
                </a:gs>
                <a:gs pos="100000">
                  <a:srgbClr val="A8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Sheet1!$C$2:$C$6</c:f>
              <c:numCache>
                <c:ptCount val="5"/>
                <c:pt idx="0">
                  <c:v>18251.000000</c:v>
                </c:pt>
                <c:pt idx="1">
                  <c:v>18217.000000</c:v>
                </c:pt>
                <c:pt idx="2">
                  <c:v>17177.000000</c:v>
                </c:pt>
                <c:pt idx="3">
                  <c:v>18256.000000</c:v>
                </c:pt>
                <c:pt idx="4">
                  <c:v>18736.000000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Public Service</c:v>
                </c:pt>
              </c:strCache>
            </c:strRef>
          </c:tx>
          <c:spPr>
            <a:gradFill flip="none" rotWithShape="1">
              <a:gsLst>
                <a:gs pos="0">
                  <a:srgbClr val="385723"/>
                </a:gs>
                <a:gs pos="47000">
                  <a:schemeClr val="accent6"/>
                </a:gs>
                <a:gs pos="100000">
                  <a:srgbClr val="385723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strCache>
            </c:strRef>
          </c:cat>
          <c:val>
            <c:numRef>
              <c:f>Sheet1!$D$2:$D$6</c:f>
              <c:numCache>
                <c:ptCount val="5"/>
                <c:pt idx="0">
                  <c:v>5741.000000</c:v>
                </c:pt>
                <c:pt idx="1">
                  <c:v>5938.000000</c:v>
                </c:pt>
                <c:pt idx="2">
                  <c:v>5785.000000</c:v>
                </c:pt>
                <c:pt idx="3">
                  <c:v>6502.000000</c:v>
                </c:pt>
                <c:pt idx="4">
                  <c:v>7142.000000</c:v>
                </c:pt>
              </c:numCache>
            </c:numRef>
          </c:val>
        </c:ser>
        <c:gapWidth val="4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08080"/>
              </a:solidFill>
              <a:prstDash val="solid"/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7500"/>
        <c:minorUnit val="8750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336753"/>
          <c:y val="0.950379"/>
          <c:w val="0.384922"/>
          <c:h val="0.049621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0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12700" cap="flat">
      <a:solidFill>
        <a:srgbClr val="808080"/>
      </a:solidFill>
      <a:prstDash val="solid"/>
      <a:round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0" i="0" strike="noStrike" sz="1400" u="none">
                <a:solidFill>
                  <a:srgbClr val="000000"/>
                </a:solidFill>
                <a:latin typeface="Calibri"/>
              </a:defRPr>
            </a:pPr>
            <a:r>
              <a:rPr b="0" i="0" strike="noStrike" sz="1400" u="none">
                <a:solidFill>
                  <a:srgbClr val="000000"/>
                </a:solidFill>
                <a:latin typeface="Calibri"/>
              </a:rPr>
              <a:t>Incidents in Sully District by Event Type Code</a:t>
            </a:r>
          </a:p>
        </c:rich>
      </c:tx>
      <c:layout>
        <c:manualLayout>
          <c:xMode val="edge"/>
          <c:yMode val="edge"/>
          <c:x val="0.250677"/>
          <c:y val="0"/>
          <c:w val="0.498647"/>
          <c:h val="0.0950906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695146"/>
          <c:y val="0.0950906"/>
          <c:w val="0.911125"/>
          <c:h val="0.75859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EMS</c:v>
                </c:pt>
              </c:strCache>
            </c:strRef>
          </c:tx>
          <c:spPr>
            <a:solidFill>
              <a:srgbClr val="0066CC"/>
            </a:solidFill>
            <a:ln w="12700" cap="flat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rgbClr val="0066CC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Sheet1!$B$2:$B$7</c:f>
              <c:numCache>
                <c:ptCount val="6"/>
                <c:pt idx="0">
                  <c:v>2010.000000</c:v>
                </c:pt>
                <c:pt idx="1">
                  <c:v>2011.000000</c:v>
                </c:pt>
                <c:pt idx="2">
                  <c:v>2012.000000</c:v>
                </c:pt>
                <c:pt idx="3">
                  <c:v>2013.000000</c:v>
                </c:pt>
                <c:pt idx="4">
                  <c:v>2014.000000</c:v>
                </c:pt>
                <c:pt idx="5">
                  <c:v>2015.000000</c:v>
                </c:pt>
              </c:numCache>
            </c:numRef>
          </c:xVal>
          <c:yVal>
            <c:numRef>
              <c:f>Sheet1!$C$2:$C$7</c:f>
              <c:numCache>
                <c:ptCount val="6"/>
                <c:pt idx="0">
                  <c:v>5205.000000</c:v>
                </c:pt>
                <c:pt idx="1">
                  <c:v>5863.000000</c:v>
                </c:pt>
                <c:pt idx="2">
                  <c:v>6002.000000</c:v>
                </c:pt>
                <c:pt idx="3">
                  <c:v>6001.000000</c:v>
                </c:pt>
                <c:pt idx="4">
                  <c:v>6045.000000</c:v>
                </c:pt>
                <c:pt idx="5">
                  <c:v>6003.000000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Fire </c:v>
                </c:pt>
              </c:strCache>
            </c:strRef>
          </c:tx>
          <c:spPr>
            <a:solidFill>
              <a:srgbClr val="0070C0"/>
            </a:solidFill>
            <a:ln w="12700" cap="flat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rgbClr val="0070C0"/>
              </a:solidFill>
              <a:ln w="25400" cap="flat">
                <a:solidFill>
                  <a:srgbClr val="FF0000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Sheet1!$D$2:$D$7</c:f>
              <c:numCache>
                <c:ptCount val="6"/>
                <c:pt idx="0">
                  <c:v>2010.000000</c:v>
                </c:pt>
                <c:pt idx="1">
                  <c:v>2011.000000</c:v>
                </c:pt>
                <c:pt idx="2">
                  <c:v>2012.000000</c:v>
                </c:pt>
                <c:pt idx="3">
                  <c:v>2013.000000</c:v>
                </c:pt>
                <c:pt idx="4">
                  <c:v>2014.000000</c:v>
                </c:pt>
                <c:pt idx="5">
                  <c:v>2015.000000</c:v>
                </c:pt>
              </c:numCache>
            </c:numRef>
          </c:xVal>
          <c:yVal>
            <c:numRef>
              <c:f>Sheet1!$E$2:$E$7</c:f>
              <c:numCache>
                <c:ptCount val="6"/>
                <c:pt idx="0">
                  <c:v>2076.000000</c:v>
                </c:pt>
                <c:pt idx="1">
                  <c:v>2357.000000</c:v>
                </c:pt>
                <c:pt idx="2">
                  <c:v>2121.000000</c:v>
                </c:pt>
                <c:pt idx="3">
                  <c:v>1918.000000</c:v>
                </c:pt>
                <c:pt idx="4">
                  <c:v>2104.000000</c:v>
                </c:pt>
                <c:pt idx="5">
                  <c:v>2029.000000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Public Service</c:v>
                </c:pt>
              </c:strCache>
            </c:strRef>
          </c:tx>
          <c:spPr>
            <a:solidFill>
              <a:srgbClr val="C00000"/>
            </a:solidFill>
            <a:ln w="12700" cap="flat">
              <a:solidFill>
                <a:srgbClr val="339966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rgbClr val="C00000"/>
              </a:solidFill>
              <a:ln w="25400" cap="flat">
                <a:solidFill>
                  <a:srgbClr val="339966"/>
                </a:solidFill>
                <a:prstDash val="solid"/>
                <a:round/>
              </a:ln>
              <a:effectLst/>
            </c:spPr>
          </c:marker>
          <c:dLbls>
            <c:numFmt formatCode="#,##0" sourceLinked="0"/>
            <c:txPr>
              <a:bodyPr/>
              <a:lstStyle/>
              <a:p>
                <a:pPr>
                  <a:defRPr b="0" i="0" strike="noStrike" sz="1000" u="none">
                    <a:solidFill>
                      <a:srgbClr val="000000"/>
                    </a:solidFill>
                    <a:latin typeface="Calibri"/>
                  </a:defRPr>
                </a:pPr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Sheet1!$F$2:$F$7</c:f>
              <c:numCache>
                <c:ptCount val="6"/>
                <c:pt idx="0">
                  <c:v>2010.000000</c:v>
                </c:pt>
                <c:pt idx="1">
                  <c:v>2011.000000</c:v>
                </c:pt>
                <c:pt idx="2">
                  <c:v>2012.000000</c:v>
                </c:pt>
                <c:pt idx="3">
                  <c:v>2013.000000</c:v>
                </c:pt>
                <c:pt idx="4">
                  <c:v>2014.000000</c:v>
                </c:pt>
                <c:pt idx="5">
                  <c:v>2015.000000</c:v>
                </c:pt>
              </c:numCache>
            </c:numRef>
          </c:xVal>
          <c:yVal>
            <c:numRef>
              <c:f>Sheet1!$G$2:$G$7</c:f>
              <c:numCache>
                <c:ptCount val="6"/>
                <c:pt idx="0">
                  <c:v>464.000000</c:v>
                </c:pt>
                <c:pt idx="1">
                  <c:v>486.000000</c:v>
                </c:pt>
                <c:pt idx="2">
                  <c:v>462.000000</c:v>
                </c:pt>
                <c:pt idx="3">
                  <c:v>447.000000</c:v>
                </c:pt>
                <c:pt idx="4">
                  <c:v>551.000000</c:v>
                </c:pt>
                <c:pt idx="5">
                  <c:v>575.000000</c:v>
                </c:pt>
              </c:numCache>
            </c:numRef>
          </c:yVal>
          <c:smooth val="1"/>
        </c:ser>
        <c:axId val="2094734552"/>
        <c:axId val="2094734553"/>
      </c:scatterChart>
      <c:valAx>
        <c:axId val="2094734552"/>
        <c:scaling>
          <c:orientation val="minMax"/>
          <c:max val="2015"/>
          <c:min val="201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3"/>
        <c:crosses val="autoZero"/>
        <c:crossBetween val="between"/>
        <c:majorUnit val="1"/>
        <c:minorUnit val="0.5"/>
      </c:val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808080"/>
              </a:solidFill>
              <a:prstDash val="solid"/>
              <a:round/>
            </a:ln>
          </c:spPr>
        </c:majorGridlines>
        <c:numFmt formatCode="#,##0" sourceLinked="0"/>
        <c:majorTickMark val="out"/>
        <c:minorTickMark val="none"/>
        <c:tickLblPos val="nextTo"/>
        <c:spPr>
          <a:ln w="12700" cap="flat">
            <a:solidFill>
              <a:srgbClr val="80808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000" u="none">
                <a:solidFill>
                  <a:srgbClr val="000000"/>
                </a:solidFill>
                <a:latin typeface="Calibri"/>
              </a:defRPr>
            </a:pPr>
          </a:p>
        </c:txPr>
        <c:crossAx val="2094734552"/>
        <c:crosses val="autoZero"/>
        <c:crossBetween val="between"/>
        <c:majorUnit val="1750"/>
        <c:minorUnit val="875"/>
      </c:valAx>
      <c:spPr>
        <a:solidFill>
          <a:srgbClr val="FFFFFF"/>
        </a:solidFill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136977"/>
          <c:y val="0.948759"/>
          <c:w val="0.803235"/>
          <c:h val="0.0512406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b="0" i="0" strike="noStrike" sz="1000" u="none">
              <a:solidFill>
                <a:srgbClr val="000000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12700" cap="flat">
      <a:solidFill>
        <a:srgbClr val="808080"/>
      </a:solidFill>
      <a:prstDash val="solid"/>
      <a:round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Added Cathi Schultz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Shape 14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Added Cathi Schultz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7" name="Shape 14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Added Cathi Schultz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29149" y="1681163"/>
            <a:ext cx="3887393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73" name="Shape 73"/>
          <p:cNvSpPr/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/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50000">
              <a:srgbClr val="FAFAFA"/>
            </a:gs>
            <a:gs pos="100000">
              <a:srgbClr val="CFCFC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251368" y="6404293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chart" Target="../charts/char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chart" Target="../charts/char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ctrTitle"/>
          </p:nvPr>
        </p:nvSpPr>
        <p:spPr>
          <a:xfrm>
            <a:off x="685800" y="1577339"/>
            <a:ext cx="7772400" cy="1932622"/>
          </a:xfrm>
          <a:prstGeom prst="rect">
            <a:avLst/>
          </a:prstGeom>
        </p:spPr>
        <p:txBody>
          <a:bodyPr/>
          <a:lstStyle/>
          <a:p>
            <a:pPr/>
            <a:r>
              <a:t>Fairfax County Fire and Rescue</a:t>
            </a:r>
          </a:p>
        </p:txBody>
      </p:sp>
      <p:sp>
        <p:nvSpPr>
          <p:cNvPr id="113" name="Shape 113"/>
          <p:cNvSpPr/>
          <p:nvPr>
            <p:ph type="subTitle" sz="quarter" idx="1"/>
          </p:nvPr>
        </p:nvSpPr>
        <p:spPr>
          <a:xfrm>
            <a:off x="1143000" y="3602037"/>
            <a:ext cx="6858000" cy="823617"/>
          </a:xfrm>
          <a:prstGeom prst="rect">
            <a:avLst/>
          </a:prstGeom>
        </p:spPr>
        <p:txBody>
          <a:bodyPr/>
          <a:lstStyle/>
          <a:p>
            <a:pPr/>
            <a:r>
              <a:t>Sully District Association Briefing</a:t>
            </a:r>
          </a:p>
        </p:txBody>
      </p:sp>
      <p:pic>
        <p:nvPicPr>
          <p:cNvPr id="11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840" y="206672"/>
            <a:ext cx="1134761" cy="1647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/>
          </p:nvPr>
        </p:nvSpPr>
        <p:spPr>
          <a:xfrm>
            <a:off x="1156995" y="242224"/>
            <a:ext cx="7358355" cy="1191122"/>
          </a:xfrm>
          <a:prstGeom prst="rect">
            <a:avLst/>
          </a:prstGeom>
        </p:spPr>
        <p:txBody>
          <a:bodyPr/>
          <a:lstStyle/>
          <a:p>
            <a:pPr/>
            <a:r>
              <a:t>Sully District</a:t>
            </a:r>
          </a:p>
        </p:txBody>
      </p:sp>
      <p:pic>
        <p:nvPicPr>
          <p:cNvPr id="15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31" y="242224"/>
            <a:ext cx="727246" cy="10556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0" name="Table 160"/>
          <p:cNvGraphicFramePr/>
          <p:nvPr/>
        </p:nvGraphicFramePr>
        <p:xfrm>
          <a:off x="407995" y="1372497"/>
          <a:ext cx="8534837" cy="111252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622253"/>
                <a:gridCol w="968103"/>
                <a:gridCol w="968103"/>
                <a:gridCol w="968103"/>
                <a:gridCol w="968103"/>
                <a:gridCol w="968103"/>
                <a:gridCol w="1072068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CY2010</a:t>
                      </a:r>
                    </a:p>
                  </a:txBody>
                  <a:tcPr marL="45720" marR="45720" marT="45720" marB="45720" anchor="t" anchorCtr="0" horzOverflow="overflow">
                    <a:lnT w="12700">
                      <a:solidFill>
                        <a:srgbClr val="000000"/>
                      </a:solidFill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CY2011</a:t>
                      </a:r>
                    </a:p>
                  </a:txBody>
                  <a:tcPr marL="45720" marR="45720" marT="45720" marB="45720" anchor="t" anchorCtr="0" horzOverflow="overflow">
                    <a:lnT w="12700">
                      <a:solidFill>
                        <a:srgbClr val="000000"/>
                      </a:solidFill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CY2012</a:t>
                      </a:r>
                    </a:p>
                  </a:txBody>
                  <a:tcPr marL="45720" marR="45720" marT="45720" marB="45720" anchor="t" anchorCtr="0" horzOverflow="overflow">
                    <a:lnT w="12700">
                      <a:solidFill>
                        <a:srgbClr val="000000"/>
                      </a:solidFill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CY2013</a:t>
                      </a:r>
                    </a:p>
                  </a:txBody>
                  <a:tcPr marL="45720" marR="45720" marT="45720" marB="45720" anchor="t" anchorCtr="0" horzOverflow="overflow">
                    <a:lnT w="12700">
                      <a:solidFill>
                        <a:srgbClr val="000000"/>
                      </a:solidFill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CY2014</a:t>
                      </a:r>
                    </a:p>
                  </a:txBody>
                  <a:tcPr marL="45720" marR="45720" marT="45720" marB="45720" anchor="t" anchorCtr="0" horzOverflow="overflow">
                    <a:lnT w="12700">
                      <a:solidFill>
                        <a:srgbClr val="000000"/>
                      </a:solidFill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CY2015*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Incidents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7,745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8,706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8,585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8,366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8,700</a:t>
                      </a:r>
                    </a:p>
                  </a:txBody>
                  <a:tcPr marL="45720" marR="45720" marT="45720" marB="45720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8,607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Average Incidents per Day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21.2</a:t>
                      </a:r>
                    </a:p>
                  </a:txBody>
                  <a:tcPr marL="45720" marR="45720" marT="45720" marB="45720" anchor="t" anchorCtr="0" horzOverflow="overflow"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23.9</a:t>
                      </a:r>
                    </a:p>
                  </a:txBody>
                  <a:tcPr marL="45720" marR="45720" marT="45720" marB="45720" anchor="t" anchorCtr="0" horzOverflow="overflow"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23.5</a:t>
                      </a:r>
                    </a:p>
                  </a:txBody>
                  <a:tcPr marL="45720" marR="45720" marT="45720" marB="45720" anchor="t" anchorCtr="0" horzOverflow="overflow"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22.9</a:t>
                      </a:r>
                    </a:p>
                  </a:txBody>
                  <a:tcPr marL="45720" marR="45720" marT="45720" marB="45720" anchor="t" anchorCtr="0" horzOverflow="overflow"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23.8</a:t>
                      </a:r>
                    </a:p>
                  </a:txBody>
                  <a:tcPr marL="45720" marR="45720" marT="45720" marB="45720" anchor="t" anchorCtr="0" horzOverflow="overflow"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25.8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161" name="Chart 161"/>
          <p:cNvGraphicFramePr/>
          <p:nvPr/>
        </p:nvGraphicFramePr>
        <p:xfrm>
          <a:off x="1153364" y="2626146"/>
          <a:ext cx="7208081" cy="360603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62" name="Shape 162"/>
          <p:cNvSpPr/>
          <p:nvPr/>
        </p:nvSpPr>
        <p:spPr>
          <a:xfrm>
            <a:off x="546898" y="6479854"/>
            <a:ext cx="8257031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200"/>
            </a:lvl1pPr>
          </a:lstStyle>
          <a:p>
            <a:pPr/>
            <a:r>
              <a:t>* CY2015 includes all incidents through the end of November 2015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xfrm>
            <a:off x="998376" y="278951"/>
            <a:ext cx="7516973" cy="863907"/>
          </a:xfrm>
          <a:prstGeom prst="rect">
            <a:avLst/>
          </a:prstGeom>
        </p:spPr>
        <p:txBody>
          <a:bodyPr/>
          <a:lstStyle>
            <a:lvl1pPr defTabSz="841247">
              <a:defRPr sz="4048"/>
            </a:lvl1pPr>
          </a:lstStyle>
          <a:p>
            <a:pPr/>
            <a:r>
              <a:t>Sully District: Incident Hot Spots</a:t>
            </a:r>
          </a:p>
        </p:txBody>
      </p:sp>
      <p:sp>
        <p:nvSpPr>
          <p:cNvPr id="165" name="Shape 165"/>
          <p:cNvSpPr/>
          <p:nvPr/>
        </p:nvSpPr>
        <p:spPr>
          <a:xfrm>
            <a:off x="137158" y="1342049"/>
            <a:ext cx="4381848" cy="3327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 defTabSz="749808">
              <a:lnSpc>
                <a:spcPct val="90000"/>
              </a:lnSpc>
              <a:defRPr sz="123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Calendar Year 2010</a:t>
            </a:r>
          </a:p>
        </p:txBody>
      </p:sp>
      <p:pic>
        <p:nvPicPr>
          <p:cNvPr id="16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31" y="242224"/>
            <a:ext cx="727246" cy="10556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8.jpg"/>
          <p:cNvPicPr>
            <a:picLocks noChangeAspect="1"/>
          </p:cNvPicPr>
          <p:nvPr/>
        </p:nvPicPr>
        <p:blipFill>
          <a:blip r:embed="rId3">
            <a:extLst/>
          </a:blip>
          <a:srcRect l="6826" t="0" r="25944" b="12462"/>
          <a:stretch>
            <a:fillRect/>
          </a:stretch>
        </p:blipFill>
        <p:spPr>
          <a:xfrm>
            <a:off x="137158" y="1688973"/>
            <a:ext cx="4381848" cy="409393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8" name="image9.jpg"/>
          <p:cNvPicPr>
            <a:picLocks noChangeAspect="1"/>
          </p:cNvPicPr>
          <p:nvPr/>
        </p:nvPicPr>
        <p:blipFill>
          <a:blip r:embed="rId4">
            <a:extLst/>
          </a:blip>
          <a:srcRect l="7491" t="0" r="26484" b="13027"/>
          <a:stretch>
            <a:fillRect/>
          </a:stretch>
        </p:blipFill>
        <p:spPr>
          <a:xfrm>
            <a:off x="4610968" y="1688973"/>
            <a:ext cx="4331195" cy="409393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69" name="Shape 169"/>
          <p:cNvSpPr/>
          <p:nvPr/>
        </p:nvSpPr>
        <p:spPr>
          <a:xfrm>
            <a:off x="4610968" y="1342049"/>
            <a:ext cx="4334257" cy="33274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algn="ctr" defTabSz="749808">
              <a:lnSpc>
                <a:spcPct val="90000"/>
              </a:lnSpc>
              <a:defRPr sz="123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Calendar Year 2015</a:t>
            </a:r>
          </a:p>
        </p:txBody>
      </p:sp>
      <p:pic>
        <p:nvPicPr>
          <p:cNvPr id="170" name="image10.pdf"/>
          <p:cNvPicPr>
            <a:picLocks noChangeAspect="1"/>
          </p:cNvPicPr>
          <p:nvPr/>
        </p:nvPicPr>
        <p:blipFill>
          <a:blip r:embed="rId5">
            <a:extLst/>
          </a:blip>
          <a:srcRect l="740" t="6810" r="637" b="6083"/>
          <a:stretch>
            <a:fillRect/>
          </a:stretch>
        </p:blipFill>
        <p:spPr>
          <a:xfrm>
            <a:off x="137159" y="5827052"/>
            <a:ext cx="8805003" cy="76635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998376" y="365127"/>
            <a:ext cx="7516973" cy="860170"/>
          </a:xfrm>
          <a:prstGeom prst="rect">
            <a:avLst/>
          </a:prstGeom>
        </p:spPr>
        <p:txBody>
          <a:bodyPr/>
          <a:lstStyle/>
          <a:p>
            <a:pPr/>
            <a:r>
              <a:t>Sully District: EMS Events</a:t>
            </a:r>
          </a:p>
        </p:txBody>
      </p:sp>
      <p:pic>
        <p:nvPicPr>
          <p:cNvPr id="173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31" y="242224"/>
            <a:ext cx="727246" cy="10556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4" name="Table 174"/>
          <p:cNvGraphicFramePr/>
          <p:nvPr/>
        </p:nvGraphicFramePr>
        <p:xfrm>
          <a:off x="2197536" y="2742133"/>
          <a:ext cx="4727449" cy="2695309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925535"/>
                <a:gridCol w="926776"/>
                <a:gridCol w="926776"/>
                <a:gridCol w="948361"/>
              </a:tblGrid>
              <a:tr h="224608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</a:rPr>
                        <a:t>Event Type</a:t>
                      </a:r>
                    </a:p>
                  </a:txBody>
                  <a:tcPr marL="18288" marR="18288" marT="18288" marB="18288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</a:rPr>
                        <a:t>2010</a:t>
                      </a:r>
                    </a:p>
                  </a:txBody>
                  <a:tcPr marL="18288" marR="18288" marT="18288" marB="18288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</a:rPr>
                        <a:t>2015*</a:t>
                      </a:r>
                    </a:p>
                  </a:txBody>
                  <a:tcPr marL="18288" marR="18288" marT="18288" marB="18288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</a:rPr>
                        <a:t>Changes</a:t>
                      </a:r>
                    </a:p>
                  </a:txBody>
                  <a:tcPr marL="18288" marR="18288" marT="18288" marB="18288" anchor="t" anchorCtr="0" horzOverflow="overflow"/>
                </a:tc>
              </a:tr>
              <a:tr h="2246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ALS</a:t>
                      </a:r>
                    </a:p>
                  </a:txBody>
                  <a:tcPr marL="18288" marR="18288" marT="18288" marB="18288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2,730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3,057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rgbClr val="C00000"/>
                          </a:solidFill>
                        </a:rPr>
                        <a:t>↑ 327</a:t>
                      </a:r>
                    </a:p>
                  </a:txBody>
                  <a:tcPr marL="18288" marR="18288" marT="18288" marB="18288" anchor="ctr" anchorCtr="0" horzOverflow="overflow"/>
                </a:tc>
              </a:tr>
              <a:tr h="2246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BLS</a:t>
                      </a:r>
                    </a:p>
                  </a:txBody>
                  <a:tcPr marL="18288" marR="18288" marT="18288" marB="18288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1,343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1,494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rgbClr val="C00000"/>
                          </a:solidFill>
                        </a:rPr>
                        <a:t>↑ 151</a:t>
                      </a:r>
                    </a:p>
                  </a:txBody>
                  <a:tcPr marL="18288" marR="18288" marT="18288" marB="18288" anchor="ctr" anchorCtr="0" horzOverflow="overflow"/>
                </a:tc>
              </a:tr>
              <a:tr h="2246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Accidents (MVA)</a:t>
                      </a:r>
                    </a:p>
                  </a:txBody>
                  <a:tcPr marL="18288" marR="18288" marT="18288" marB="18288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761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920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rgbClr val="C00000"/>
                          </a:solidFill>
                        </a:rPr>
                        <a:t>↑ 159</a:t>
                      </a:r>
                    </a:p>
                  </a:txBody>
                  <a:tcPr marL="18288" marR="18288" marT="18288" marB="18288" anchor="ctr" anchorCtr="0" horzOverflow="overflow"/>
                </a:tc>
              </a:tr>
              <a:tr h="2246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Overdoses</a:t>
                      </a:r>
                    </a:p>
                  </a:txBody>
                  <a:tcPr marL="18288" marR="18288" marT="18288" marB="18288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149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234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rgbClr val="C00000"/>
                          </a:solidFill>
                        </a:rPr>
                        <a:t>↑ 85 </a:t>
                      </a:r>
                    </a:p>
                  </a:txBody>
                  <a:tcPr marL="18288" marR="18288" marT="18288" marB="18288" anchor="ctr" anchorCtr="0" horzOverflow="overflow"/>
                </a:tc>
              </a:tr>
              <a:tr h="2246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CPR</a:t>
                      </a:r>
                    </a:p>
                  </a:txBody>
                  <a:tcPr marL="18288" marR="18288" marT="18288" marB="18288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92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136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rgbClr val="C00000"/>
                          </a:solidFill>
                        </a:rPr>
                        <a:t>↑ 44</a:t>
                      </a:r>
                    </a:p>
                  </a:txBody>
                  <a:tcPr marL="18288" marR="18288" marT="18288" marB="18288" anchor="ctr" anchorCtr="0" horzOverflow="overflow"/>
                </a:tc>
              </a:tr>
              <a:tr h="2246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Medical Alert Alarm</a:t>
                      </a:r>
                    </a:p>
                  </a:txBody>
                  <a:tcPr marL="18288" marR="18288" marT="18288" marB="18288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48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104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rgbClr val="C00000"/>
                          </a:solidFill>
                        </a:rPr>
                        <a:t>↑ 56</a:t>
                      </a:r>
                    </a:p>
                  </a:txBody>
                  <a:tcPr marL="18288" marR="18288" marT="18288" marB="18288" anchor="ctr" anchorCtr="0" horzOverflow="overflow"/>
                </a:tc>
              </a:tr>
              <a:tr h="2246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Interfacility Transport</a:t>
                      </a:r>
                    </a:p>
                  </a:txBody>
                  <a:tcPr marL="18288" marR="18288" marT="18288" marB="18288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34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20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chemeClr val="accent6"/>
                          </a:solidFill>
                        </a:rPr>
                        <a:t>↓ 14</a:t>
                      </a:r>
                    </a:p>
                  </a:txBody>
                  <a:tcPr marL="18288" marR="18288" marT="18288" marB="18288" anchor="ctr" anchorCtr="0" horzOverflow="overflow"/>
                </a:tc>
              </a:tr>
              <a:tr h="2246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Suicide Attempt</a:t>
                      </a:r>
                    </a:p>
                  </a:txBody>
                  <a:tcPr marL="18288" marR="18288" marT="18288" marB="18288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20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19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chemeClr val="accent6"/>
                          </a:solidFill>
                        </a:rPr>
                        <a:t>↓ 1</a:t>
                      </a:r>
                    </a:p>
                  </a:txBody>
                  <a:tcPr marL="18288" marR="18288" marT="18288" marB="18288" anchor="ctr" anchorCtr="0" horzOverflow="overflow"/>
                </a:tc>
              </a:tr>
              <a:tr h="2246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Stabbing, Shooting or Assault</a:t>
                      </a:r>
                    </a:p>
                  </a:txBody>
                  <a:tcPr marL="18288" marR="18288" marT="18288" marB="18288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17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15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chemeClr val="accent6"/>
                          </a:solidFill>
                        </a:rPr>
                        <a:t>↓ 2</a:t>
                      </a:r>
                    </a:p>
                  </a:txBody>
                  <a:tcPr marL="18288" marR="18288" marT="18288" marB="18288" anchor="ctr" anchorCtr="0" horzOverflow="overflow"/>
                </a:tc>
              </a:tr>
              <a:tr h="2246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Carbon Monoxide Poisoning</a:t>
                      </a:r>
                    </a:p>
                  </a:txBody>
                  <a:tcPr marL="18288" marR="18288" marT="18288" marB="18288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10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3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chemeClr val="accent6"/>
                          </a:solidFill>
                        </a:rPr>
                        <a:t>↓ 7</a:t>
                      </a:r>
                    </a:p>
                  </a:txBody>
                  <a:tcPr marL="18288" marR="18288" marT="18288" marB="18288" anchor="ctr" anchorCtr="0" horzOverflow="overflow"/>
                </a:tc>
              </a:tr>
              <a:tr h="2246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Drowning</a:t>
                      </a:r>
                    </a:p>
                  </a:txBody>
                  <a:tcPr marL="18288" marR="18288" marT="18288" marB="18288" anchor="t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1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1</a:t>
                      </a:r>
                    </a:p>
                  </a:txBody>
                  <a:tcPr marL="9525" marR="9525" marT="9525" marB="9525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200">
                          <a:solidFill>
                            <a:schemeClr val="accent2"/>
                          </a:solidFill>
                        </a:rPr>
                        <a:t>↔ 0</a:t>
                      </a:r>
                    </a:p>
                  </a:txBody>
                  <a:tcPr marL="18288" marR="18288" marT="18288" marB="18288" anchor="ctr" anchorCtr="0" horzOverflow="overflow"/>
                </a:tc>
              </a:tr>
            </a:tbl>
          </a:graphicData>
        </a:graphic>
      </p:graphicFrame>
      <p:sp>
        <p:nvSpPr>
          <p:cNvPr id="175" name="Shape 175"/>
          <p:cNvSpPr/>
          <p:nvPr/>
        </p:nvSpPr>
        <p:spPr>
          <a:xfrm>
            <a:off x="380856" y="6211668"/>
            <a:ext cx="836080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200"/>
            </a:lvl1pPr>
          </a:lstStyle>
          <a:p>
            <a:pPr/>
            <a:r>
              <a:t>* CY2015 includes all incidents through the end of November 2015</a:t>
            </a:r>
          </a:p>
        </p:txBody>
      </p:sp>
      <p:sp>
        <p:nvSpPr>
          <p:cNvPr id="176" name="Shape 176"/>
          <p:cNvSpPr/>
          <p:nvPr/>
        </p:nvSpPr>
        <p:spPr>
          <a:xfrm>
            <a:off x="781050" y="1573205"/>
            <a:ext cx="7886700" cy="1087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Average number of dispatched EMS Incidents since 2010 have increased from approximately 434 EMS incidents per month to 546 incidents per month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998376" y="365127"/>
            <a:ext cx="7516973" cy="860170"/>
          </a:xfrm>
          <a:prstGeom prst="rect">
            <a:avLst/>
          </a:prstGeom>
        </p:spPr>
        <p:txBody>
          <a:bodyPr/>
          <a:lstStyle/>
          <a:p>
            <a:pPr/>
            <a:r>
              <a:t>Sully District: Fire Events</a:t>
            </a:r>
          </a:p>
        </p:txBody>
      </p:sp>
      <p:pic>
        <p:nvPicPr>
          <p:cNvPr id="17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31" y="242224"/>
            <a:ext cx="727246" cy="10556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80" name="Table 180"/>
          <p:cNvGraphicFramePr/>
          <p:nvPr/>
        </p:nvGraphicFramePr>
        <p:xfrm>
          <a:off x="2014655" y="3063239"/>
          <a:ext cx="5093210" cy="1463042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291295"/>
                <a:gridCol w="926776"/>
                <a:gridCol w="926776"/>
                <a:gridCol w="948361"/>
              </a:tblGrid>
              <a:tr h="182880">
                <a:tc>
                  <a:txBody>
                    <a:bodyPr/>
                    <a:lstStyle/>
                    <a:p>
                      <a:pPr algn="l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</a:rPr>
                        <a:t>Event Type</a:t>
                      </a:r>
                    </a:p>
                  </a:txBody>
                  <a:tcPr marL="18288" marR="18288" marT="18288" marB="18288" anchor="t" anchorCtr="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</a:rPr>
                        <a:t>2010</a:t>
                      </a:r>
                    </a:p>
                  </a:txBody>
                  <a:tcPr marL="18288" marR="18288" marT="18288" marB="18288" anchor="t" anchorCtr="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</a:rPr>
                        <a:t>2015*</a:t>
                      </a:r>
                    </a:p>
                  </a:txBody>
                  <a:tcPr marL="18288" marR="18288" marT="18288" marB="18288" anchor="t" anchorCtr="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200">
                          <a:solidFill>
                            <a:srgbClr val="FFFFFF"/>
                          </a:solidFill>
                        </a:rPr>
                        <a:t>Changes</a:t>
                      </a:r>
                    </a:p>
                  </a:txBody>
                  <a:tcPr marL="18288" marR="18288" marT="18288" marB="18288" anchor="t" anchorCtr="0" horzOverflow="overflow">
                    <a:solidFill>
                      <a:schemeClr val="accent2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Fire Alarm</a:t>
                      </a:r>
                    </a:p>
                  </a:txBody>
                  <a:tcPr marL="18288" marR="18288" marT="18288" marB="18288" anchor="t" anchorCtr="0" horzOverflow="overflow"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1,298</a:t>
                      </a:r>
                    </a:p>
                  </a:txBody>
                  <a:tcPr marL="9525" marR="9525" marT="9525" marB="9525" anchor="ctr" anchorCtr="0" horzOverflow="overflow"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1,287</a:t>
                      </a:r>
                    </a:p>
                  </a:txBody>
                  <a:tcPr marL="9525" marR="9525" marT="9525" marB="9525" anchor="ctr" anchorCtr="0" horzOverflow="overflow"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↓</a:t>
                      </a:r>
                    </a:p>
                  </a:txBody>
                  <a:tcPr marL="18288" marR="18288" marT="18288" marB="18288" anchor="ctr" anchorCtr="0" horzOverflow="overflow">
                    <a:solidFill>
                      <a:srgbClr val="F8D6C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Fire</a:t>
                      </a:r>
                    </a:p>
                  </a:txBody>
                  <a:tcPr marL="18288" marR="18288" marT="18288" marB="18288" anchor="t" anchorCtr="0" horzOverflow="overflow"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376</a:t>
                      </a:r>
                    </a:p>
                  </a:txBody>
                  <a:tcPr marL="9525" marR="9525" marT="9525" marB="9525" anchor="ctr" anchorCtr="0" horzOverflow="overflow"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291</a:t>
                      </a:r>
                    </a:p>
                  </a:txBody>
                  <a:tcPr marL="9525" marR="9525" marT="9525" marB="9525" anchor="ctr" anchorCtr="0" horzOverflow="overflow"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↓</a:t>
                      </a:r>
                    </a:p>
                  </a:txBody>
                  <a:tcPr marL="18288" marR="18288" marT="18288" marB="18288" anchor="ctr" anchorCtr="0" horzOverflow="overflow">
                    <a:solidFill>
                      <a:srgbClr val="FCECE7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Investigation</a:t>
                      </a:r>
                    </a:p>
                  </a:txBody>
                  <a:tcPr marL="18288" marR="18288" marT="18288" marB="18288" anchor="t" anchorCtr="0" horzOverflow="overflow"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179</a:t>
                      </a:r>
                    </a:p>
                  </a:txBody>
                  <a:tcPr marL="9525" marR="9525" marT="9525" marB="9525" anchor="ctr" anchorCtr="0" horzOverflow="overflow"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212</a:t>
                      </a:r>
                    </a:p>
                  </a:txBody>
                  <a:tcPr marL="9525" marR="9525" marT="9525" marB="9525" anchor="ctr" anchorCtr="0" horzOverflow="overflow"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↑</a:t>
                      </a:r>
                    </a:p>
                  </a:txBody>
                  <a:tcPr marL="18288" marR="18288" marT="18288" marB="18288" anchor="ctr" anchorCtr="0" horzOverflow="overflow">
                    <a:solidFill>
                      <a:srgbClr val="F8D6C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Gas leaks</a:t>
                      </a:r>
                    </a:p>
                  </a:txBody>
                  <a:tcPr marL="18288" marR="18288" marT="18288" marB="18288" anchor="t" anchorCtr="0" horzOverflow="overflow"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124</a:t>
                      </a:r>
                    </a:p>
                  </a:txBody>
                  <a:tcPr marL="9525" marR="9525" marT="9525" marB="9525" anchor="ctr" anchorCtr="0" horzOverflow="overflow"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135</a:t>
                      </a:r>
                    </a:p>
                  </a:txBody>
                  <a:tcPr marL="9525" marR="9525" marT="9525" marB="9525" anchor="ctr" anchorCtr="0" horzOverflow="overflow"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↑</a:t>
                      </a:r>
                    </a:p>
                  </a:txBody>
                  <a:tcPr marL="18288" marR="18288" marT="18288" marB="18288" anchor="ctr" anchorCtr="0" horzOverflow="overflow">
                    <a:solidFill>
                      <a:srgbClr val="FCECE7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Odor of smoke</a:t>
                      </a:r>
                    </a:p>
                  </a:txBody>
                  <a:tcPr marL="18288" marR="18288" marT="18288" marB="18288" anchor="t" anchorCtr="0" horzOverflow="overflow"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41</a:t>
                      </a:r>
                    </a:p>
                  </a:txBody>
                  <a:tcPr marL="9525" marR="9525" marT="9525" marB="9525" anchor="ctr" anchorCtr="0" horzOverflow="overflow"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49</a:t>
                      </a:r>
                    </a:p>
                  </a:txBody>
                  <a:tcPr marL="9525" marR="9525" marT="9525" marB="9525" anchor="ctr" anchorCtr="0" horzOverflow="overflow"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↑</a:t>
                      </a:r>
                    </a:p>
                  </a:txBody>
                  <a:tcPr marL="18288" marR="18288" marT="18288" marB="18288" anchor="ctr" anchorCtr="0" horzOverflow="overflow">
                    <a:solidFill>
                      <a:srgbClr val="F8D6CC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Wires down/Arcing</a:t>
                      </a:r>
                    </a:p>
                  </a:txBody>
                  <a:tcPr marL="18288" marR="18288" marT="18288" marB="18288" anchor="t" anchorCtr="0" horzOverflow="overflow"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35</a:t>
                      </a:r>
                    </a:p>
                  </a:txBody>
                  <a:tcPr marL="9525" marR="9525" marT="9525" marB="9525" anchor="ctr" anchorCtr="0" horzOverflow="overflow"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28</a:t>
                      </a:r>
                    </a:p>
                  </a:txBody>
                  <a:tcPr marL="9525" marR="9525" marT="9525" marB="9525" anchor="ctr" anchorCtr="0" horzOverflow="overflow"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↓</a:t>
                      </a:r>
                    </a:p>
                  </a:txBody>
                  <a:tcPr marL="18288" marR="18288" marT="18288" marB="18288" anchor="ctr" anchorCtr="0" horzOverflow="overflow">
                    <a:solidFill>
                      <a:srgbClr val="FCECE7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200"/>
                        <a:t>Other Events **</a:t>
                      </a:r>
                    </a:p>
                  </a:txBody>
                  <a:tcPr marL="18288" marR="18288" marT="18288" marB="18288" anchor="t" anchorCtr="0" horzOverflow="overflow"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23</a:t>
                      </a:r>
                    </a:p>
                  </a:txBody>
                  <a:tcPr marL="9525" marR="9525" marT="9525" marB="9525" anchor="ctr" anchorCtr="0" horzOverflow="overflow"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27</a:t>
                      </a:r>
                    </a:p>
                  </a:txBody>
                  <a:tcPr marL="9525" marR="9525" marT="9525" marB="9525" anchor="ctr" anchorCtr="0" horzOverflow="overflow">
                    <a:solidFill>
                      <a:srgbClr val="F8D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200"/>
                        <a:t>↑</a:t>
                      </a:r>
                    </a:p>
                  </a:txBody>
                  <a:tcPr marL="18288" marR="18288" marT="18288" marB="18288" anchor="ctr" anchorCtr="0" horzOverflow="overflow">
                    <a:solidFill>
                      <a:srgbClr val="F8D6CC"/>
                    </a:solidFill>
                  </a:tcPr>
                </a:tc>
              </a:tr>
            </a:tbl>
          </a:graphicData>
        </a:graphic>
      </p:graphicFrame>
      <p:sp>
        <p:nvSpPr>
          <p:cNvPr id="181" name="Shape 181"/>
          <p:cNvSpPr/>
          <p:nvPr/>
        </p:nvSpPr>
        <p:spPr>
          <a:xfrm>
            <a:off x="380857" y="6339685"/>
            <a:ext cx="836080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200"/>
            </a:lvl1pPr>
          </a:lstStyle>
          <a:p>
            <a:pPr/>
            <a:r>
              <a:t>* CY2015 includes all incidents through the end of November 2015</a:t>
            </a:r>
          </a:p>
        </p:txBody>
      </p:sp>
      <p:sp>
        <p:nvSpPr>
          <p:cNvPr id="182" name="Shape 182"/>
          <p:cNvSpPr/>
          <p:nvPr/>
        </p:nvSpPr>
        <p:spPr>
          <a:xfrm>
            <a:off x="781050" y="1573205"/>
            <a:ext cx="7886700" cy="159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800"/>
            </a:lvl1pPr>
          </a:lstStyle>
          <a:p>
            <a:pPr/>
            <a:r>
              <a:t>Average number of dispatched Fire Incidents since 2010 have increased from approximately 170 Fire incidents per month to 184 incidents per month.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xfrm>
            <a:off x="998376" y="365127"/>
            <a:ext cx="7516973" cy="860170"/>
          </a:xfrm>
          <a:prstGeom prst="rect">
            <a:avLst/>
          </a:prstGeom>
        </p:spPr>
        <p:txBody>
          <a:bodyPr/>
          <a:lstStyle/>
          <a:p>
            <a:pPr/>
            <a:r>
              <a:t>Sully District: SIOC</a:t>
            </a:r>
          </a:p>
        </p:txBody>
      </p:sp>
      <p:pic>
        <p:nvPicPr>
          <p:cNvPr id="18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31" y="242224"/>
            <a:ext cx="727246" cy="105567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380857" y="6339685"/>
            <a:ext cx="836080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200"/>
            </a:lvl1pPr>
          </a:lstStyle>
          <a:p>
            <a:pPr/>
            <a:r>
              <a:t>* CY2015 includes all incidents through the end of November 2015</a:t>
            </a:r>
          </a:p>
        </p:txBody>
      </p:sp>
      <p:sp>
        <p:nvSpPr>
          <p:cNvPr id="187" name="Shape 187"/>
          <p:cNvSpPr/>
          <p:nvPr/>
        </p:nvSpPr>
        <p:spPr>
          <a:xfrm>
            <a:off x="781050" y="1420805"/>
            <a:ext cx="7886700" cy="1407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pPr/>
            <a:r>
              <a:t>In 2015 the fire and rescue department started electronically and geospatially collecting data on which houses have been visited with the Safety in our community program. </a:t>
            </a:r>
          </a:p>
        </p:txBody>
      </p:sp>
      <p:pic>
        <p:nvPicPr>
          <p:cNvPr id="188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0777" y="2496858"/>
            <a:ext cx="4480957" cy="377022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5481461" y="2981086"/>
            <a:ext cx="3296018" cy="3507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/>
            </a:pPr>
            <a:r>
              <a:t>4,990 homes were visited during the 2015 SIOC season in the Sully district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/>
            </a:pPr>
            <a:r>
              <a:t>614 smoke alarms were installed in the Sully district</a:t>
            </a:r>
            <a:endParaRPr sz="280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000"/>
            </a:pPr>
            <a:r>
              <a:t>480 Files of Life were distributed in the Sully district</a:t>
            </a:r>
            <a:endParaRPr sz="2800"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998376" y="365127"/>
            <a:ext cx="7516973" cy="860170"/>
          </a:xfrm>
          <a:prstGeom prst="rect">
            <a:avLst/>
          </a:prstGeom>
        </p:spPr>
        <p:txBody>
          <a:bodyPr/>
          <a:lstStyle>
            <a:lvl1pPr defTabSz="859536">
              <a:defRPr sz="4136"/>
            </a:lvl1pPr>
          </a:lstStyle>
          <a:p>
            <a:pPr/>
            <a:r>
              <a:t>Fairfax County Fire and Rescue</a:t>
            </a:r>
          </a:p>
        </p:txBody>
      </p:sp>
      <p:pic>
        <p:nvPicPr>
          <p:cNvPr id="19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31" y="242224"/>
            <a:ext cx="727246" cy="1055679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None/>
            </a:lvl1pPr>
          </a:lstStyle>
          <a:p>
            <a:pPr/>
            <a:r>
              <a:t>Questions?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xfrm>
            <a:off x="1408922" y="365125"/>
            <a:ext cx="7106427" cy="1054700"/>
          </a:xfrm>
          <a:prstGeom prst="rect">
            <a:avLst/>
          </a:prstGeom>
        </p:spPr>
        <p:txBody>
          <a:bodyPr/>
          <a:lstStyle>
            <a:lvl1pPr defTabSz="877823">
              <a:defRPr sz="4224"/>
            </a:lvl1pPr>
          </a:lstStyle>
          <a:p>
            <a:pPr/>
            <a:r>
              <a:t>Fairfax County Fire &amp; Rescue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628650" y="1558211"/>
            <a:ext cx="7886700" cy="461875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u="sng"/>
            </a:pPr>
            <a:r>
              <a:t>Mission</a:t>
            </a:r>
          </a:p>
          <a:p>
            <a:pPr marL="0" indent="0" algn="ctr">
              <a:buSzTx/>
              <a:buNone/>
            </a:pPr>
            <a:r>
              <a:t>Provide the highest quality services to protect the lives, property, and environment of our community</a:t>
            </a: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  <a:defRPr u="sng"/>
            </a:pPr>
            <a:r>
              <a:t>Vision</a:t>
            </a:r>
          </a:p>
          <a:p>
            <a:pPr marL="0" indent="0" algn="ctr">
              <a:buSzTx/>
              <a:buNone/>
            </a:pPr>
            <a:r>
              <a:t>The Fairfax County Fire and Rescue Department is dedicated to being a premier community focused fire and rescue department ensuring a safe environment for everyone</a:t>
            </a:r>
          </a:p>
        </p:txBody>
      </p:sp>
      <p:pic>
        <p:nvPicPr>
          <p:cNvPr id="118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939" y="365125"/>
            <a:ext cx="731584" cy="1054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xfrm>
            <a:off x="1408922" y="365125"/>
            <a:ext cx="7106427" cy="1054700"/>
          </a:xfrm>
          <a:prstGeom prst="rect">
            <a:avLst/>
          </a:prstGeom>
        </p:spPr>
        <p:txBody>
          <a:bodyPr/>
          <a:lstStyle>
            <a:lvl1pPr defTabSz="877823">
              <a:defRPr sz="4224"/>
            </a:lvl1pPr>
          </a:lstStyle>
          <a:p>
            <a:pPr/>
            <a:r>
              <a:t>Fairfax County Fire &amp; Rescue</a:t>
            </a:r>
          </a:p>
        </p:txBody>
      </p:sp>
      <p:pic>
        <p:nvPicPr>
          <p:cNvPr id="12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939" y="365125"/>
            <a:ext cx="731584" cy="105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3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7537"/>
          <a:stretch>
            <a:fillRect/>
          </a:stretch>
        </p:blipFill>
        <p:spPr>
          <a:xfrm>
            <a:off x="69979" y="3046446"/>
            <a:ext cx="9004042" cy="3777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>
            <p:ph type="body" sz="half" idx="1"/>
          </p:nvPr>
        </p:nvSpPr>
        <p:spPr>
          <a:xfrm>
            <a:off x="628650" y="1558213"/>
            <a:ext cx="7886700" cy="297646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FY2015 Annual Summary Figures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Population – 1,112,875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Roads – 4,800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Land Area – 395 sq. mi.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Acres – 260,368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Housing Units – 411,963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Households – 402,892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1408922" y="365125"/>
            <a:ext cx="7106427" cy="1054700"/>
          </a:xfrm>
          <a:prstGeom prst="rect">
            <a:avLst/>
          </a:prstGeom>
        </p:spPr>
        <p:txBody>
          <a:bodyPr/>
          <a:lstStyle>
            <a:lvl1pPr defTabSz="877823">
              <a:defRPr sz="4224"/>
            </a:lvl1pPr>
          </a:lstStyle>
          <a:p>
            <a:pPr/>
            <a:r>
              <a:t>Fairfax County Fire &amp; Rescue</a:t>
            </a:r>
          </a:p>
        </p:txBody>
      </p:sp>
      <p:pic>
        <p:nvPicPr>
          <p:cNvPr id="12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939" y="365125"/>
            <a:ext cx="731584" cy="105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7176" y="3355514"/>
            <a:ext cx="4378109" cy="3502486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>
            <p:ph type="body" idx="1"/>
          </p:nvPr>
        </p:nvSpPr>
        <p:spPr>
          <a:xfrm>
            <a:off x="628650" y="1558211"/>
            <a:ext cx="7886700" cy="4618752"/>
          </a:xfrm>
          <a:prstGeom prst="rect">
            <a:avLst/>
          </a:prstGeom>
        </p:spPr>
        <p:txBody>
          <a:bodyPr/>
          <a:lstStyle/>
          <a:p>
            <a:pPr/>
            <a:r>
              <a:t>Personnel</a:t>
            </a:r>
          </a:p>
          <a:p>
            <a:pPr lvl="1" marL="685800" indent="-228600">
              <a:spcBef>
                <a:spcPts val="500"/>
              </a:spcBef>
              <a:buFont typeface="Wingdings"/>
              <a:buChar char="➢"/>
              <a:defRPr sz="2400"/>
            </a:pPr>
            <a:r>
              <a:t> 1366 Uniformed Personnel</a:t>
            </a:r>
          </a:p>
          <a:p>
            <a:pPr lvl="1" marL="685800" indent="-228600">
              <a:spcBef>
                <a:spcPts val="500"/>
              </a:spcBef>
              <a:buFont typeface="Wingdings"/>
              <a:buChar char="➢"/>
              <a:defRPr sz="2400"/>
            </a:pPr>
            <a:r>
              <a:t> 184 Civilian Staff</a:t>
            </a:r>
          </a:p>
          <a:p>
            <a:pPr lvl="1" marL="685800" indent="-228600">
              <a:spcBef>
                <a:spcPts val="500"/>
              </a:spcBef>
              <a:buFont typeface="Wingdings"/>
              <a:buChar char="➢"/>
              <a:defRPr sz="2400"/>
            </a:pPr>
            <a:r>
              <a:t> 382 Operational Volunteers</a:t>
            </a:r>
          </a:p>
          <a:p>
            <a:pPr/>
            <a:r>
              <a:t>Units/Apparatus</a:t>
            </a:r>
          </a:p>
          <a:p>
            <a:pPr lvl="1" marL="685800" indent="-228600">
              <a:spcBef>
                <a:spcPts val="500"/>
              </a:spcBef>
              <a:buFont typeface="Wingdings"/>
              <a:buChar char="➢"/>
              <a:defRPr sz="2400"/>
            </a:pPr>
            <a:r>
              <a:t> 38 ALS Engines</a:t>
            </a:r>
          </a:p>
          <a:p>
            <a:pPr lvl="1" marL="685800" indent="-228600">
              <a:spcBef>
                <a:spcPts val="500"/>
              </a:spcBef>
              <a:buFont typeface="Wingdings"/>
              <a:buChar char="➢"/>
              <a:defRPr sz="2400"/>
            </a:pPr>
            <a:r>
              <a:t> 42 ALS Transport Units (Medics)</a:t>
            </a:r>
          </a:p>
          <a:p>
            <a:pPr lvl="1" marL="685800" indent="-228600">
              <a:spcBef>
                <a:spcPts val="500"/>
              </a:spcBef>
              <a:buFont typeface="Wingdings"/>
              <a:buChar char="➢"/>
              <a:defRPr sz="2400"/>
            </a:pPr>
            <a:r>
              <a:t> 2 HAZMAT Units</a:t>
            </a:r>
          </a:p>
          <a:p>
            <a:pPr lvl="1" marL="685800" indent="-228600">
              <a:spcBef>
                <a:spcPts val="500"/>
              </a:spcBef>
              <a:buFont typeface="Wingdings"/>
              <a:buChar char="➢"/>
              <a:defRPr sz="2400"/>
            </a:pPr>
            <a:r>
              <a:t> 14 Trucks </a:t>
            </a:r>
          </a:p>
          <a:p>
            <a:pPr lvl="1" marL="685800" indent="-228600">
              <a:spcBef>
                <a:spcPts val="500"/>
              </a:spcBef>
              <a:buFont typeface="Wingdings"/>
              <a:buChar char="➢"/>
              <a:defRPr sz="2400"/>
            </a:pPr>
            <a:r>
              <a:t> 5 Tankers</a:t>
            </a:r>
          </a:p>
          <a:p>
            <a:pPr lvl="1" marL="685800" indent="-228600">
              <a:spcBef>
                <a:spcPts val="500"/>
              </a:spcBef>
              <a:buFont typeface="Wingdings"/>
              <a:buChar char="➢"/>
              <a:defRPr sz="2400"/>
            </a:pPr>
            <a:r>
              <a:t> 8 Rescues (2 ALS)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5.png"/>
          <p:cNvPicPr>
            <a:picLocks noChangeAspect="1"/>
          </p:cNvPicPr>
          <p:nvPr/>
        </p:nvPicPr>
        <p:blipFill>
          <a:blip r:embed="rId3">
            <a:extLst/>
          </a:blip>
          <a:srcRect l="2869" t="7101" r="2457" b="3753"/>
          <a:stretch>
            <a:fillRect/>
          </a:stretch>
        </p:blipFill>
        <p:spPr>
          <a:xfrm>
            <a:off x="4375689" y="1161288"/>
            <a:ext cx="4487419" cy="546811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>
            <p:ph type="title"/>
          </p:nvPr>
        </p:nvSpPr>
        <p:spPr>
          <a:xfrm>
            <a:off x="1070917" y="373364"/>
            <a:ext cx="7447007" cy="924540"/>
          </a:xfrm>
          <a:prstGeom prst="rect">
            <a:avLst/>
          </a:prstGeom>
        </p:spPr>
        <p:txBody>
          <a:bodyPr/>
          <a:lstStyle>
            <a:lvl1pPr defTabSz="822959">
              <a:defRPr sz="3959"/>
            </a:lvl1pPr>
          </a:lstStyle>
          <a:p>
            <a:pPr/>
            <a:r>
              <a:t>Key Challenge- Response Times</a:t>
            </a:r>
          </a:p>
        </p:txBody>
      </p:sp>
      <p:sp>
        <p:nvSpPr>
          <p:cNvPr id="132" name="Shape 132"/>
          <p:cNvSpPr/>
          <p:nvPr>
            <p:ph type="body" idx="1"/>
          </p:nvPr>
        </p:nvSpPr>
        <p:spPr>
          <a:xfrm>
            <a:off x="634753" y="1512467"/>
            <a:ext cx="7886701" cy="483561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2100"/>
            </a:pPr>
            <a:r>
              <a:t>Population</a:t>
            </a:r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Changing demographics</a:t>
            </a:r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Daytime population</a:t>
            </a:r>
          </a:p>
          <a:p>
            <a:pPr>
              <a:lnSpc>
                <a:spcPct val="72000"/>
              </a:lnSpc>
              <a:defRPr sz="2100"/>
            </a:pPr>
            <a:r>
              <a:t>Urbanization</a:t>
            </a:r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Density</a:t>
            </a:r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Traffic congestion</a:t>
            </a:r>
          </a:p>
          <a:p>
            <a:pPr>
              <a:lnSpc>
                <a:spcPct val="72000"/>
              </a:lnSpc>
              <a:defRPr sz="2100"/>
            </a:pPr>
            <a:r>
              <a:t>Technology</a:t>
            </a:r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Safety equipment – medical, personal protection</a:t>
            </a:r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Communication – interoperability</a:t>
            </a:r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Rescue – new construction, hybrid vehicles</a:t>
            </a:r>
          </a:p>
          <a:p>
            <a:pPr>
              <a:lnSpc>
                <a:spcPct val="72000"/>
              </a:lnSpc>
              <a:defRPr sz="2100"/>
            </a:pPr>
            <a:r>
              <a:t>Mandates/Standards</a:t>
            </a:r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Safe Staffing</a:t>
            </a:r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EMS</a:t>
            </a:r>
          </a:p>
          <a:p>
            <a:pPr>
              <a:lnSpc>
                <a:spcPct val="72000"/>
              </a:lnSpc>
              <a:defRPr sz="2100"/>
            </a:pPr>
            <a:r>
              <a:t>Natural Manmade Threats</a:t>
            </a:r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Critical Infrastructure</a:t>
            </a:r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defRPr sz="1800"/>
            </a:pPr>
            <a:r>
              <a:t>Natural Disaster</a:t>
            </a:r>
          </a:p>
        </p:txBody>
      </p:sp>
      <p:pic>
        <p:nvPicPr>
          <p:cNvPr id="133" name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1131" y="242224"/>
            <a:ext cx="727246" cy="1055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998375" y="365126"/>
            <a:ext cx="7981034" cy="932777"/>
          </a:xfrm>
          <a:prstGeom prst="rect">
            <a:avLst/>
          </a:prstGeom>
        </p:spPr>
        <p:txBody>
          <a:bodyPr/>
          <a:lstStyle>
            <a:lvl1pPr defTabSz="804672">
              <a:defRPr sz="3872"/>
            </a:lvl1pPr>
          </a:lstStyle>
          <a:p>
            <a:pPr/>
            <a:r>
              <a:t>FY 2017 County Budget Challenges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628650" y="1490471"/>
            <a:ext cx="7886700" cy="484936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t>Revenue Estimate</a:t>
            </a:r>
          </a:p>
          <a:p>
            <a:pPr lvl="1" marL="685800" indent="-228600">
              <a:lnSpc>
                <a:spcPct val="100000"/>
              </a:lnSpc>
              <a:spcBef>
                <a:spcPts val="0"/>
              </a:spcBef>
              <a:defRPr sz="2400"/>
            </a:pPr>
            <a:r>
              <a:t>Real estate base slow to recover</a:t>
            </a:r>
          </a:p>
          <a:p>
            <a:pPr lvl="1" marL="685800" indent="-228600">
              <a:lnSpc>
                <a:spcPct val="100000"/>
              </a:lnSpc>
              <a:spcBef>
                <a:spcPts val="0"/>
              </a:spcBef>
              <a:defRPr sz="2400"/>
            </a:pPr>
            <a:r>
              <a:t>Major revenue categories projecting 2.3% growth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t>Disbursements</a:t>
            </a:r>
          </a:p>
          <a:p>
            <a:pPr lvl="1" marL="685800" indent="-228600">
              <a:lnSpc>
                <a:spcPct val="100000"/>
              </a:lnSpc>
              <a:spcBef>
                <a:spcPts val="0"/>
              </a:spcBef>
              <a:defRPr sz="2400"/>
            </a:pPr>
            <a:r>
              <a:t>Disbursement growth anticipated to outpace revenue growth for next two fiscal years</a:t>
            </a:r>
          </a:p>
          <a:p>
            <a:pPr lvl="1" marL="685800" indent="-228600">
              <a:lnSpc>
                <a:spcPct val="100000"/>
              </a:lnSpc>
              <a:spcBef>
                <a:spcPts val="0"/>
              </a:spcBef>
              <a:defRPr sz="2400"/>
            </a:pPr>
            <a:r>
              <a:t>Projected FY 2017 shortfall is $85 million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t>Taxes</a:t>
            </a:r>
          </a:p>
          <a:p>
            <a:pPr lvl="1" marL="685800" indent="-228600">
              <a:lnSpc>
                <a:spcPct val="100000"/>
              </a:lnSpc>
              <a:spcBef>
                <a:spcPts val="0"/>
              </a:spcBef>
              <a:defRPr sz="2400"/>
            </a:pPr>
            <a:r>
              <a:t>Real estate taxes at current rate will not support disbursement level needed</a:t>
            </a:r>
          </a:p>
          <a:p>
            <a:pPr lvl="1" marL="685800" indent="-228600">
              <a:lnSpc>
                <a:spcPct val="100000"/>
              </a:lnSpc>
              <a:spcBef>
                <a:spcPts val="0"/>
              </a:spcBef>
              <a:defRPr sz="2400"/>
            </a:pPr>
            <a:r>
              <a:t>Each penny of an increase would represent $23 million in revenue</a:t>
            </a:r>
          </a:p>
        </p:txBody>
      </p:sp>
      <p:pic>
        <p:nvPicPr>
          <p:cNvPr id="139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131" y="242224"/>
            <a:ext cx="727246" cy="1055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1062679" y="365127"/>
            <a:ext cx="7452671" cy="851026"/>
          </a:xfrm>
          <a:prstGeom prst="rect">
            <a:avLst/>
          </a:prstGeom>
        </p:spPr>
        <p:txBody>
          <a:bodyPr/>
          <a:lstStyle/>
          <a:p>
            <a:pPr/>
            <a:r>
              <a:t>FY 2017 Budget Challenges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/>
            <a:r>
              <a:t>Maintaining service levels with flat budget</a:t>
            </a:r>
          </a:p>
          <a:p>
            <a:pPr/>
            <a:r>
              <a:t>Infrastructure 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Aging facilities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Capital Equipment</a:t>
            </a:r>
          </a:p>
          <a:p>
            <a:pPr/>
            <a:r>
              <a:t>Increasing Costs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Contractual Increases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Inflation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Raw Materials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Changing Safety/Technology Standards</a:t>
            </a:r>
          </a:p>
        </p:txBody>
      </p:sp>
      <p:pic>
        <p:nvPicPr>
          <p:cNvPr id="145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131" y="242224"/>
            <a:ext cx="727246" cy="1055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1156995" y="242224"/>
            <a:ext cx="7358355" cy="1191122"/>
          </a:xfrm>
          <a:prstGeom prst="rect">
            <a:avLst/>
          </a:prstGeom>
        </p:spPr>
        <p:txBody>
          <a:bodyPr/>
          <a:lstStyle/>
          <a:p>
            <a:pPr/>
            <a:r>
              <a:t>System Response Statistics</a:t>
            </a:r>
          </a:p>
        </p:txBody>
      </p:sp>
      <p:pic>
        <p:nvPicPr>
          <p:cNvPr id="15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31" y="242224"/>
            <a:ext cx="727246" cy="105567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51" name="Table 151"/>
          <p:cNvGraphicFramePr/>
          <p:nvPr/>
        </p:nvGraphicFramePr>
        <p:xfrm>
          <a:off x="914400" y="1457537"/>
          <a:ext cx="7300039" cy="111252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2276667"/>
                <a:gridCol w="1004674"/>
                <a:gridCol w="1004674"/>
                <a:gridCol w="1004674"/>
                <a:gridCol w="1004674"/>
                <a:gridCol w="1004674"/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FY11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FY12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FY13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FY14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FY15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Incidents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89,412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91,228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90,205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91,308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95,364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Patients Transported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47,840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48,990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49,739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48,966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t>51,425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2" name="Chart 152"/>
          <p:cNvGraphicFramePr/>
          <p:nvPr/>
        </p:nvGraphicFramePr>
        <p:xfrm>
          <a:off x="1233358" y="2736882"/>
          <a:ext cx="6608085" cy="376335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998376" y="365126"/>
            <a:ext cx="7516973" cy="932777"/>
          </a:xfrm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pPr/>
            <a:r>
              <a:t>System Performance Measures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628650" y="1420803"/>
            <a:ext cx="8039862" cy="5117158"/>
          </a:xfrm>
          <a:prstGeom prst="rect">
            <a:avLst/>
          </a:prstGeom>
        </p:spPr>
        <p:txBody>
          <a:bodyPr/>
          <a:lstStyle/>
          <a:p>
            <a:pPr marL="221742" indent="-221742" defTabSz="886968">
              <a:spcBef>
                <a:spcPts val="900"/>
              </a:spcBef>
              <a:defRPr sz="1940"/>
            </a:pPr>
            <a:r>
              <a:t>AED Response rate within 5 minutes (National Standard 90%)</a:t>
            </a:r>
            <a:endParaRPr sz="1552"/>
          </a:p>
          <a:p>
            <a:pPr lvl="1" marL="665226" indent="-221742" defTabSz="886968">
              <a:spcBef>
                <a:spcPts val="400"/>
              </a:spcBef>
              <a:buFont typeface="Wingdings"/>
              <a:buChar char="➢"/>
              <a:defRPr sz="1940"/>
            </a:pPr>
            <a:r>
              <a:t> 54.57% (FY15)</a:t>
            </a:r>
          </a:p>
          <a:p>
            <a:pPr marL="221742" indent="-221742" defTabSz="886968">
              <a:spcBef>
                <a:spcPts val="900"/>
              </a:spcBef>
              <a:defRPr sz="1940"/>
            </a:pPr>
            <a:r>
              <a:t> First ALS Provider within 5 minutes </a:t>
            </a:r>
          </a:p>
          <a:p>
            <a:pPr lvl="1" marL="665226" indent="-221742" defTabSz="886968">
              <a:spcBef>
                <a:spcPts val="400"/>
              </a:spcBef>
              <a:buFont typeface="Wingdings"/>
              <a:buChar char="➢"/>
              <a:defRPr sz="1940"/>
            </a:pPr>
            <a:r>
              <a:t> 58.26% (FY15)</a:t>
            </a:r>
          </a:p>
          <a:p>
            <a:pPr marL="221742" indent="-221742" defTabSz="886968">
              <a:spcBef>
                <a:spcPts val="900"/>
              </a:spcBef>
              <a:defRPr sz="1940"/>
            </a:pPr>
            <a:r>
              <a:t> ALS Transport Unit On Scene within 9 minutes (National Standard 90%)</a:t>
            </a:r>
          </a:p>
          <a:p>
            <a:pPr lvl="1" marL="665226" indent="-221742" defTabSz="886968">
              <a:spcBef>
                <a:spcPts val="400"/>
              </a:spcBef>
              <a:buFont typeface="Wingdings"/>
              <a:buChar char="➢"/>
              <a:defRPr sz="1940"/>
            </a:pPr>
            <a:r>
              <a:t> 89.95% (FY15)</a:t>
            </a:r>
          </a:p>
          <a:p>
            <a:pPr marL="221742" indent="-221742" defTabSz="886968">
              <a:spcBef>
                <a:spcPts val="900"/>
              </a:spcBef>
              <a:defRPr sz="1940"/>
            </a:pPr>
            <a:r>
              <a:t> Engine Company on a structure Fire within 5 minutes, 20 seconds (National Standard 90%)</a:t>
            </a:r>
          </a:p>
          <a:p>
            <a:pPr lvl="1" marL="665226" indent="-221742" defTabSz="886968">
              <a:spcBef>
                <a:spcPts val="400"/>
              </a:spcBef>
              <a:buFont typeface="Wingdings"/>
              <a:buChar char="➢"/>
              <a:defRPr sz="1940"/>
            </a:pPr>
            <a:r>
              <a:t> 51.9% (FY15)</a:t>
            </a:r>
          </a:p>
          <a:p>
            <a:pPr marL="221742" indent="-221742" defTabSz="886968">
              <a:spcBef>
                <a:spcPts val="900"/>
              </a:spcBef>
              <a:defRPr sz="1940"/>
            </a:pPr>
            <a:r>
              <a:t> 15 Operational Personnel on a structure fire within 9 minutes, 20 seconds (National Standard 90%)*</a:t>
            </a:r>
          </a:p>
          <a:p>
            <a:pPr lvl="1" marL="665226" indent="-221742" defTabSz="886968">
              <a:spcBef>
                <a:spcPts val="400"/>
              </a:spcBef>
              <a:buFont typeface="Wingdings"/>
              <a:buChar char="➢"/>
              <a:defRPr sz="1940"/>
            </a:pPr>
            <a:r>
              <a:t> 83.18 % (FY15)</a:t>
            </a:r>
          </a:p>
          <a:p>
            <a:pPr marL="221742" indent="-221742" defTabSz="886968">
              <a:spcBef>
                <a:spcPts val="900"/>
              </a:spcBef>
              <a:defRPr sz="1940"/>
            </a:pPr>
            <a:r>
              <a:t> Total Fire Loss for commercial and residential structures (in millions)</a:t>
            </a:r>
          </a:p>
          <a:p>
            <a:pPr lvl="1" marL="665226" indent="-221742" defTabSz="886968">
              <a:spcBef>
                <a:spcPts val="400"/>
              </a:spcBef>
              <a:buFont typeface="Wingdings"/>
              <a:buChar char="➢"/>
              <a:defRPr sz="1940"/>
            </a:pPr>
            <a:r>
              <a:t> 15.9 (FY15)</a:t>
            </a:r>
          </a:p>
        </p:txBody>
      </p:sp>
      <p:pic>
        <p:nvPicPr>
          <p:cNvPr id="15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131" y="242224"/>
            <a:ext cx="727246" cy="1055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