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6"/>
    <p:sldMasterId id="2147483695" r:id="rId7"/>
    <p:sldMasterId id="2147483708" r:id="rId8"/>
  </p:sldMasterIdLst>
  <p:notesMasterIdLst>
    <p:notesMasterId r:id="rId34"/>
  </p:notesMasterIdLst>
  <p:handoutMasterIdLst>
    <p:handoutMasterId r:id="rId35"/>
  </p:handoutMasterIdLst>
  <p:sldIdLst>
    <p:sldId id="361" r:id="rId9"/>
    <p:sldId id="523" r:id="rId10"/>
    <p:sldId id="491" r:id="rId11"/>
    <p:sldId id="550" r:id="rId12"/>
    <p:sldId id="551" r:id="rId13"/>
    <p:sldId id="552" r:id="rId14"/>
    <p:sldId id="493" r:id="rId15"/>
    <p:sldId id="494" r:id="rId16"/>
    <p:sldId id="498" r:id="rId17"/>
    <p:sldId id="499" r:id="rId18"/>
    <p:sldId id="501" r:id="rId19"/>
    <p:sldId id="502" r:id="rId20"/>
    <p:sldId id="553" r:id="rId21"/>
    <p:sldId id="556" r:id="rId22"/>
    <p:sldId id="558" r:id="rId23"/>
    <p:sldId id="560" r:id="rId24"/>
    <p:sldId id="559" r:id="rId25"/>
    <p:sldId id="557" r:id="rId26"/>
    <p:sldId id="524" r:id="rId27"/>
    <p:sldId id="525" r:id="rId28"/>
    <p:sldId id="526" r:id="rId29"/>
    <p:sldId id="528" r:id="rId30"/>
    <p:sldId id="529" r:id="rId31"/>
    <p:sldId id="548" r:id="rId32"/>
    <p:sldId id="549" r:id="rId33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one, Dana" initials="TD" lastIdx="3" clrIdx="0">
    <p:extLst/>
  </p:cmAuthor>
  <p:cmAuthor id="2" name="Nies, Nicholas" initials="NN" lastIdx="1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635"/>
    <a:srgbClr val="FF8000"/>
    <a:srgbClr val="0060AA"/>
    <a:srgbClr val="00408D"/>
    <a:srgbClr val="FBD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60" autoAdjust="0"/>
    <p:restoredTop sz="95405" autoAdjust="0"/>
  </p:normalViewPr>
  <p:slideViewPr>
    <p:cSldViewPr>
      <p:cViewPr>
        <p:scale>
          <a:sx n="98" d="100"/>
          <a:sy n="98" d="100"/>
        </p:scale>
        <p:origin x="1664" y="8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1.xml"/><Relationship Id="rId7" Type="http://schemas.openxmlformats.org/officeDocument/2006/relationships/slideMaster" Target="slideMasters/slideMaster2.xml"/><Relationship Id="rId8" Type="http://schemas.openxmlformats.org/officeDocument/2006/relationships/slideMaster" Target="slideMasters/slideMaster3.xml"/><Relationship Id="rId33" Type="http://schemas.openxmlformats.org/officeDocument/2006/relationships/slide" Target="slides/slide25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E408EA3-5B62-4EA5-B2C4-277918848C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11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5791"/>
            <a:ext cx="50292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58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1D95CF-A65D-4D54-BDE0-7BC24E4ECD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87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21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7B051-F1F8-404E-868B-EFBF9899034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71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9B4117-59AD-48F2-A104-C6B4C82FBF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64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26591"/>
            <a:fld id="{D1792512-A4B3-4AFB-82FE-731E6DB4BC4B}" type="slidenum">
              <a:rPr lang="en-US" altLang="en-US" smtClean="0">
                <a:ea typeface="ＭＳ Ｐゴシック" pitchFamily="34" charset="-128"/>
              </a:rPr>
              <a:pPr defTabSz="926591"/>
              <a:t>2</a:t>
            </a:fld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32" y="4418021"/>
            <a:ext cx="5028579" cy="4183061"/>
          </a:xfrm>
          <a:noFill/>
        </p:spPr>
        <p:txBody>
          <a:bodyPr/>
          <a:lstStyle/>
          <a:p>
            <a:endParaRPr lang="en-US" altLang="en-US" dirty="0" smtClean="0">
              <a:latin typeface="Arial Narrow" pitchFamily="34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8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08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7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3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526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7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387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9B4117-59AD-48F2-A104-C6B4C82FBF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2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3569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D95CF-A65D-4D54-BDE0-7BC24E4ECD6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8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3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werpointslidemasterback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3505200"/>
            <a:ext cx="6400800" cy="1371600"/>
          </a:xfrm>
        </p:spPr>
        <p:txBody>
          <a:bodyPr/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5029200"/>
            <a:ext cx="3505200" cy="990600"/>
          </a:xfrm>
        </p:spPr>
        <p:txBody>
          <a:bodyPr/>
          <a:lstStyle>
            <a:lvl1pPr marL="0" indent="0">
              <a:defRPr sz="1400" b="0">
                <a:solidFill>
                  <a:srgbClr val="00408D"/>
                </a:solidFill>
              </a:defRPr>
            </a:lvl1pPr>
          </a:lstStyle>
          <a:p>
            <a:r>
              <a:rPr lang="en-US"/>
              <a:t>Date</a:t>
            </a:r>
          </a:p>
          <a:p>
            <a:r>
              <a:rPr lang="en-US"/>
              <a:t>Name </a:t>
            </a:r>
          </a:p>
          <a:p>
            <a:r>
              <a:rPr lang="en-US"/>
              <a:t>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94" y="6256860"/>
            <a:ext cx="1630680" cy="345778"/>
          </a:xfrm>
          <a:prstGeom prst="rect">
            <a:avLst/>
          </a:prstGeom>
        </p:spPr>
      </p:pic>
      <p:pic>
        <p:nvPicPr>
          <p:cNvPr id="9" name="Picture 2" descr="Q:\Mega Projects\I-495 Beltway HOT Lanes\200 Project Management\Outreach\PPP Journal Article\VDOT Logo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06" y="6184790"/>
            <a:ext cx="1713374" cy="48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8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F9AD-757F-4029-A186-AA0AD8BF62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81" y="5943600"/>
            <a:ext cx="151903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3" y="5943600"/>
            <a:ext cx="1450831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5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-66_In-Out_Tranform66_logo_Inside_L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5943600"/>
            <a:ext cx="1956816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8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5943600"/>
            <a:ext cx="1956816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5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901FF-F37D-49C3-84E6-3FE076A226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3894-2F61-4C37-A959-A5AEBB6864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9C93-6A38-4A55-A434-A99FA1DFD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341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06E3-FDEF-49FA-A1B1-E5156458F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05" y="838200"/>
            <a:ext cx="5653024" cy="2377440"/>
          </a:xfrm>
          <a:prstGeom prst="rect">
            <a:avLst/>
          </a:prstGeom>
        </p:spPr>
      </p:pic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3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26" name="Picture 2" descr="Q:\Mega Projects\I-495 Beltway HOT Lanes\200 Project Management\Outreach\PPP Journal Article\VDOT Logo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2999"/>
            <a:ext cx="5650992" cy="16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0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685800"/>
            <a:ext cx="4754880" cy="25760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82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1211678"/>
            <a:ext cx="4754880" cy="10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6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21" y="381000"/>
            <a:ext cx="5064579" cy="28727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6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3820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SmartArt graphic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9C5FD-C7FA-44B4-B482-5B019994AA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76600" y="381000"/>
            <a:ext cx="5562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2648010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I-66_In-Out_Tranform66_logo_Inside_L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5943600"/>
            <a:ext cx="19568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5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3505200"/>
            <a:ext cx="6400800" cy="1371600"/>
          </a:xfrm>
        </p:spPr>
        <p:txBody>
          <a:bodyPr anchor="t"/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5029200"/>
            <a:ext cx="3505200" cy="990600"/>
          </a:xfrm>
          <a:prstGeom prst="rect">
            <a:avLst/>
          </a:prstGeom>
        </p:spPr>
        <p:txBody>
          <a:bodyPr/>
          <a:lstStyle>
            <a:lvl1pPr marL="0" indent="0">
              <a:defRPr sz="1400" b="0">
                <a:solidFill>
                  <a:srgbClr val="00408D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5820" r="10038" b="13527"/>
          <a:stretch/>
        </p:blipFill>
        <p:spPr>
          <a:xfrm>
            <a:off x="2150600" y="365760"/>
            <a:ext cx="48428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8911"/>
      </p:ext>
    </p:extLst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19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B3E91-97C8-4ACA-9473-9C413EA22F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343400"/>
          </a:xfrm>
        </p:spPr>
        <p:txBody>
          <a:bodyPr/>
          <a:lstStyle>
            <a:lvl1pPr>
              <a:defRPr>
                <a:solidFill>
                  <a:srgbClr val="005191"/>
                </a:solidFill>
              </a:defRPr>
            </a:lvl1pPr>
            <a:lvl2pPr>
              <a:defRPr>
                <a:solidFill>
                  <a:srgbClr val="005191"/>
                </a:solidFill>
              </a:defRPr>
            </a:lvl2pPr>
            <a:lvl3pPr>
              <a:defRPr>
                <a:solidFill>
                  <a:srgbClr val="005191"/>
                </a:solidFill>
              </a:defRPr>
            </a:lvl3pPr>
            <a:lvl4pPr>
              <a:defRPr>
                <a:solidFill>
                  <a:srgbClr val="005191"/>
                </a:solidFill>
              </a:defRPr>
            </a:lvl4pPr>
            <a:lvl5pPr>
              <a:defRPr>
                <a:solidFill>
                  <a:srgbClr val="00519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8294128"/>
      </p:ext>
    </p:extLst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6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5334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9529-D5EE-416E-B897-8838777579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0415956"/>
      </p:ext>
    </p:extLst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0867-BD52-4697-8294-19583599B5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900122"/>
      </p:ext>
    </p:extLst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74638"/>
            <a:ext cx="533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2167C-862F-4F87-A33D-09E40FA5EC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1950497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05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AD134-1DC1-45B9-BFFF-CFF7C24B42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69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382000" cy="4343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B9298-F5A0-483F-9176-831480E6C8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76600" y="381000"/>
            <a:ext cx="5562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751398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3820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icon to add SmartArt graphic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9C5FD-C7FA-44B4-B482-5B019994AA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76600" y="381000"/>
            <a:ext cx="5562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3363579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8200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48100"/>
            <a:ext cx="838200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F39A3-B911-4BBB-9373-C18593E81B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76600" y="381000"/>
            <a:ext cx="5562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4584045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5943600"/>
            <a:ext cx="19568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I-66_In-Out_Tranform66_logo_Inside_L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5943600"/>
            <a:ext cx="195681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03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78EDD29-EA8F-4A56-A17B-DB76BFD94B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8CD1-3B91-44C6-9FAF-F05A471156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PPT pageAr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21" y="990600"/>
            <a:ext cx="5465958" cy="254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28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werpointslidemasterback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3505201"/>
            <a:ext cx="6400800" cy="1371600"/>
          </a:xfrm>
        </p:spPr>
        <p:txBody>
          <a:bodyPr/>
          <a:lstStyle>
            <a:lvl1pPr algn="l"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5029200"/>
            <a:ext cx="3505200" cy="990600"/>
          </a:xfrm>
        </p:spPr>
        <p:txBody>
          <a:bodyPr/>
          <a:lstStyle>
            <a:lvl1pPr marL="0" indent="0">
              <a:defRPr sz="1400" b="0">
                <a:solidFill>
                  <a:srgbClr val="00408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3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0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16054" r="8010" b="11734"/>
          <a:stretch/>
        </p:blipFill>
        <p:spPr>
          <a:xfrm>
            <a:off x="3581878" y="5977601"/>
            <a:ext cx="1980245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9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6575" r="9464" b="11630"/>
          <a:stretch/>
        </p:blipFill>
        <p:spPr>
          <a:xfrm>
            <a:off x="3610482" y="5963697"/>
            <a:ext cx="1923039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3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t="6827" r="3114" b="8169"/>
          <a:stretch/>
        </p:blipFill>
        <p:spPr>
          <a:xfrm>
            <a:off x="3649888" y="5963697"/>
            <a:ext cx="1844224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8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82" y="5943600"/>
            <a:ext cx="151903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9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5" y="5943600"/>
            <a:ext cx="145083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7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Q:\Mega Projects\I-495 Beltway HOT Lanes\200 Project Management\Outreach\PPP Journal Article\VDOT Logo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44" y="5943600"/>
            <a:ext cx="287811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8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:\VAMegaProjects\I-66 Combined Outreach\Logos and Graphics\I-66_Transform-LOGOS_Light-background\I-66_Transform-LOGOS_FINAL_IN-OUT_LT-bg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34" y="5857320"/>
            <a:ext cx="1830933" cy="8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6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16" y="6096000"/>
            <a:ext cx="2127648" cy="4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2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94" y="6256860"/>
            <a:ext cx="1630680" cy="345778"/>
          </a:xfrm>
          <a:prstGeom prst="rect">
            <a:avLst/>
          </a:prstGeom>
        </p:spPr>
      </p:pic>
      <p:pic>
        <p:nvPicPr>
          <p:cNvPr id="9" name="Picture 2" descr="Q:\Mega Projects\I-495 Beltway HOT Lanes\200 Project Management\Outreach\PPP Journal Article\VDOT Logo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06" y="6184790"/>
            <a:ext cx="1713374" cy="48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52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69" indent="0">
              <a:buNone/>
              <a:defRPr sz="1600"/>
            </a:lvl3pPr>
            <a:lvl4pPr marL="1371404" indent="0">
              <a:buNone/>
              <a:defRPr sz="1400"/>
            </a:lvl4pPr>
            <a:lvl5pPr marL="1828539" indent="0">
              <a:buNone/>
              <a:defRPr sz="1400"/>
            </a:lvl5pPr>
            <a:lvl6pPr marL="2285674" indent="0">
              <a:buNone/>
              <a:defRPr sz="1400"/>
            </a:lvl6pPr>
            <a:lvl7pPr marL="2742809" indent="0">
              <a:buNone/>
              <a:defRPr sz="1400"/>
            </a:lvl7pPr>
            <a:lvl8pPr marL="3199944" indent="0">
              <a:buNone/>
              <a:defRPr sz="1400"/>
            </a:lvl8pPr>
            <a:lvl9pPr marL="365707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F9AD-757F-4029-A186-AA0AD8BF6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88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04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1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82" y="5943600"/>
            <a:ext cx="151903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2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4" y="5943600"/>
            <a:ext cx="1450831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1"/>
            <a:ext cx="4114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7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9" indent="0">
              <a:buNone/>
              <a:defRPr sz="1600" b="1"/>
            </a:lvl7pPr>
            <a:lvl8pPr marL="3199944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901FF-F37D-49C3-84E6-3FE076A22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32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6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4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9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81" y="5943600"/>
            <a:ext cx="151903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5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69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4" indent="0">
              <a:buNone/>
              <a:defRPr sz="2000"/>
            </a:lvl6pPr>
            <a:lvl7pPr marL="2742809" indent="0">
              <a:buNone/>
              <a:defRPr sz="2000"/>
            </a:lvl7pPr>
            <a:lvl8pPr marL="3199944" indent="0">
              <a:buNone/>
              <a:defRPr sz="2000"/>
            </a:lvl8pPr>
            <a:lvl9pPr marL="365707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69" indent="0">
              <a:buNone/>
              <a:defRPr sz="10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9" indent="0">
              <a:buNone/>
              <a:defRPr sz="900"/>
            </a:lvl7pPr>
            <a:lvl8pPr marL="3199944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3894-2F61-4C37-A959-A5AEBB686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4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9C93-6A38-4A55-A434-A99FA1DFD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2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341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06E3-FDEF-49FA-A1B1-E5156458F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8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16473" r="9954" b="15310"/>
          <a:stretch/>
        </p:blipFill>
        <p:spPr>
          <a:xfrm>
            <a:off x="1737360" y="828152"/>
            <a:ext cx="5669280" cy="23422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16941" r="10002" b="12363"/>
          <a:stretch/>
        </p:blipFill>
        <p:spPr>
          <a:xfrm>
            <a:off x="1706883" y="828152"/>
            <a:ext cx="5666436" cy="237744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8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26" name="Picture 2" descr="Q:\Mega Projects\I-495 Beltway HOT Lanes\200 Project Management\Outreach\PPP Journal Article\VDOT Logo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650992" cy="16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9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685800"/>
            <a:ext cx="4754880" cy="25760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94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20" y="1211678"/>
            <a:ext cx="4754880" cy="10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8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21" y="381000"/>
            <a:ext cx="5064579" cy="28727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6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FF8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DA1B5B23-6FBE-4314-9E48-5D21D3119D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8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4" y="5943600"/>
            <a:ext cx="145083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54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Q:\Mega Projects\I-495 Beltway HOT Lanes\200 Project Management\Outreach\PPP Journal Article\VDOT Logo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43" y="5943600"/>
            <a:ext cx="287811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1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15" y="6096000"/>
            <a:ext cx="2127648" cy="4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9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theme" Target="../theme/theme1.xml"/><Relationship Id="rId3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14" Type="http://schemas.openxmlformats.org/officeDocument/2006/relationships/image" Target="../media/image15.jpeg"/><Relationship Id="rId15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68.xml"/><Relationship Id="rId28" Type="http://schemas.openxmlformats.org/officeDocument/2006/relationships/theme" Target="../theme/theme3.xml"/><Relationship Id="rId29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slidemasterback-02.pn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2860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8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E5A7BD8E-398B-4885-B8B4-FE8D9333ED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75" r:id="rId3"/>
    <p:sldLayoutId id="2147483676" r:id="rId4"/>
    <p:sldLayoutId id="2147483693" r:id="rId5"/>
    <p:sldLayoutId id="2147483681" r:id="rId6"/>
    <p:sldLayoutId id="2147483680" r:id="rId7"/>
    <p:sldLayoutId id="2147483687" r:id="rId8"/>
    <p:sldLayoutId id="2147483688" r:id="rId9"/>
    <p:sldLayoutId id="2147483689" r:id="rId10"/>
    <p:sldLayoutId id="2147483662" r:id="rId11"/>
    <p:sldLayoutId id="2147483663" r:id="rId12"/>
    <p:sldLayoutId id="2147483682" r:id="rId13"/>
    <p:sldLayoutId id="2147483692" r:id="rId14"/>
    <p:sldLayoutId id="2147483690" r:id="rId15"/>
    <p:sldLayoutId id="2147483691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8" r:id="rId24"/>
    <p:sldLayoutId id="2147483679" r:id="rId25"/>
    <p:sldLayoutId id="2147483685" r:id="rId26"/>
    <p:sldLayoutId id="2147483686" r:id="rId27"/>
    <p:sldLayoutId id="2147483683" r:id="rId28"/>
    <p:sldLayoutId id="2147483694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4763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b="1">
          <a:solidFill>
            <a:srgbClr val="F4763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rgbClr val="0060AA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060AA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60AA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60A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5820" r="10038" b="13527"/>
          <a:stretch/>
        </p:blipFill>
        <p:spPr>
          <a:xfrm>
            <a:off x="431294" y="228600"/>
            <a:ext cx="2645780" cy="1122367"/>
          </a:xfrm>
          <a:prstGeom prst="rect">
            <a:avLst/>
          </a:prstGeom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05200" y="378431"/>
            <a:ext cx="533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6D6E7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313C9C4-C9B0-486D-8DEB-C56249BCD475}" type="slidenum">
              <a:rPr lang="en-US" altLang="en-US" smtClean="0">
                <a:ea typeface="ＭＳ Ｐゴシック" pitchFamily="34" charset="-128"/>
              </a:rPr>
              <a:pPr>
                <a:defRPr/>
              </a:pPr>
              <a:t>‹#›</a:t>
            </a:fld>
            <a:endParaRPr lang="en-US" altLang="en-US" dirty="0">
              <a:ea typeface="ＭＳ Ｐゴシック" pitchFamily="34" charset="-128"/>
            </a:endParaRPr>
          </a:p>
        </p:txBody>
      </p:sp>
      <p:pic>
        <p:nvPicPr>
          <p:cNvPr id="3078" name="Picture 7" descr="PPT pageArt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77"/>
          <a:stretch>
            <a:fillRect/>
          </a:stretch>
        </p:blipFill>
        <p:spPr bwMode="auto">
          <a:xfrm>
            <a:off x="719138" y="6216650"/>
            <a:ext cx="77708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8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763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advClick="0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4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3429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Wingdings" panose="05000000000000000000" pitchFamily="2" charset="2"/>
        <a:buChar char="§"/>
        <a:tabLst/>
        <a:defRPr b="1">
          <a:solidFill>
            <a:schemeClr val="accent4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•"/>
        <a:tabLst/>
        <a:defRPr sz="1600" b="1">
          <a:solidFill>
            <a:schemeClr val="accent4"/>
          </a:solidFill>
          <a:latin typeface="+mn-lt"/>
          <a:ea typeface="+mn-ea"/>
        </a:defRPr>
      </a:lvl2pPr>
      <a:lvl3pPr marL="11430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anose="020B0604020202020204" pitchFamily="34" charset="0"/>
        <a:buChar char="‒"/>
        <a:tabLst/>
        <a:defRPr sz="1400">
          <a:solidFill>
            <a:schemeClr val="accent4"/>
          </a:solidFill>
          <a:latin typeface="+mn-lt"/>
          <a:ea typeface="+mn-ea"/>
        </a:defRPr>
      </a:lvl3pPr>
      <a:lvl4pPr marL="16002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Courier New" panose="02070309020205020404" pitchFamily="49" charset="0"/>
        <a:buChar char="o"/>
        <a:tabLst/>
        <a:defRPr sz="1400">
          <a:solidFill>
            <a:schemeClr val="accent4"/>
          </a:solidFill>
          <a:latin typeface="+mn-lt"/>
          <a:ea typeface="+mn-ea"/>
        </a:defRPr>
      </a:lvl4pPr>
      <a:lvl5pPr marL="20574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sz="1400">
          <a:solidFill>
            <a:schemeClr val="accent4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slidemasterback-02.pn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2860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8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5779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E5A7BD8E-398B-4885-B8B4-FE8D9333ED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68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914269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371404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1828539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342851" indent="-342851" algn="l" rtl="0" eaLnBrk="1" fontAlgn="base" hangingPunct="1">
        <a:spcBef>
          <a:spcPct val="20000"/>
        </a:spcBef>
        <a:spcAft>
          <a:spcPct val="0"/>
        </a:spcAft>
        <a:defRPr b="1">
          <a:solidFill>
            <a:srgbClr val="FF8000"/>
          </a:solidFill>
          <a:latin typeface="+mn-lt"/>
          <a:ea typeface="+mn-ea"/>
          <a:cs typeface="+mn-cs"/>
        </a:defRPr>
      </a:lvl1pPr>
      <a:lvl2pPr marL="742844" indent="-285709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rgbClr val="00408D"/>
          </a:solidFill>
          <a:latin typeface="+mn-lt"/>
          <a:ea typeface="+mn-ea"/>
        </a:defRPr>
      </a:lvl2pPr>
      <a:lvl3pPr marL="1142837" indent="-228567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00408D"/>
          </a:solidFill>
          <a:latin typeface="+mn-lt"/>
          <a:ea typeface="+mn-ea"/>
        </a:defRPr>
      </a:lvl3pPr>
      <a:lvl4pPr marL="1599971" indent="-228567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00408D"/>
          </a:solidFill>
          <a:latin typeface="+mn-lt"/>
          <a:ea typeface="+mn-ea"/>
        </a:defRPr>
      </a:lvl4pPr>
      <a:lvl5pPr marL="2057106" indent="-228567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5pPr>
      <a:lvl6pPr marL="2514241" indent="-228567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6pPr>
      <a:lvl7pPr marL="2971376" indent="-228567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7pPr>
      <a:lvl8pPr marL="3428511" indent="-228567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8pPr>
      <a:lvl9pPr marL="3885646" indent="-228567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cid:29F61449-F1B4-4E24-85A8-14D49D0FC92D@home" TargetMode="External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sharpandco.com/blog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657600"/>
            <a:ext cx="6934200" cy="2971800"/>
          </a:xfrm>
        </p:spPr>
        <p:txBody>
          <a:bodyPr/>
          <a:lstStyle/>
          <a:p>
            <a:r>
              <a:rPr lang="en-US" sz="2400" dirty="0" smtClean="0">
                <a:solidFill>
                  <a:srgbClr val="0060AA"/>
                </a:solidFill>
              </a:rPr>
              <a:t/>
            </a:r>
            <a:br>
              <a:rPr lang="en-US" sz="2400" dirty="0" smtClean="0">
                <a:solidFill>
                  <a:srgbClr val="0060AA"/>
                </a:solidFill>
              </a:rPr>
            </a:br>
            <a:r>
              <a:rPr lang="en-US" sz="2400" dirty="0" smtClean="0">
                <a:solidFill>
                  <a:srgbClr val="0060AA"/>
                </a:solidFill>
              </a:rPr>
              <a:t>Sully District Council of Citizens Associations</a:t>
            </a:r>
            <a:br>
              <a:rPr lang="en-US" sz="2400" dirty="0" smtClean="0">
                <a:solidFill>
                  <a:srgbClr val="0060AA"/>
                </a:solidFill>
              </a:rPr>
            </a:br>
            <a:r>
              <a:rPr lang="en-US" sz="2400" dirty="0" smtClean="0">
                <a:solidFill>
                  <a:srgbClr val="0060AA"/>
                </a:solidFill>
              </a:rPr>
              <a:t/>
            </a:r>
            <a:br>
              <a:rPr lang="en-US" sz="2400" dirty="0" smtClean="0">
                <a:solidFill>
                  <a:srgbClr val="0060AA"/>
                </a:solidFill>
              </a:rPr>
            </a:br>
            <a:r>
              <a:rPr lang="en-US" sz="2000" dirty="0" smtClean="0"/>
              <a:t>January 25, 2017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>
                <a:latin typeface="+mn-lt"/>
                <a:ea typeface="+mn-ea"/>
                <a:cs typeface="+mn-cs"/>
              </a:rPr>
              <a:t>Susan Shaw, P.E., Megaprojects Director</a:t>
            </a:r>
            <a:br>
              <a:rPr lang="en-US" sz="2000" dirty="0">
                <a:latin typeface="+mn-lt"/>
                <a:ea typeface="+mn-ea"/>
                <a:cs typeface="+mn-cs"/>
              </a:rPr>
            </a:br>
            <a:r>
              <a:rPr lang="en-US" sz="2000" dirty="0">
                <a:latin typeface="+mn-lt"/>
                <a:ea typeface="+mn-ea"/>
                <a:cs typeface="+mn-cs"/>
              </a:rPr>
              <a:t>Virginia Department of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Transportation</a:t>
            </a:r>
            <a:br>
              <a:rPr lang="en-US" sz="2000" dirty="0" smtClean="0">
                <a:latin typeface="+mn-lt"/>
                <a:ea typeface="+mn-ea"/>
                <a:cs typeface="+mn-cs"/>
              </a:rPr>
            </a:br>
            <a:r>
              <a:rPr lang="en-US" altLang="en-US" sz="2400" dirty="0">
                <a:solidFill>
                  <a:srgbClr val="0060AA"/>
                </a:solidFill>
              </a:rPr>
              <a:t/>
            </a:r>
            <a:br>
              <a:rPr lang="en-US" altLang="en-US" sz="2400" dirty="0">
                <a:solidFill>
                  <a:srgbClr val="0060AA"/>
                </a:solidFill>
              </a:rPr>
            </a:br>
            <a:endParaRPr lang="en-US" sz="2400" dirty="0">
              <a:solidFill>
                <a:srgbClr val="0060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7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Other Benefits to the Commonwealth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57200" y="1600200"/>
            <a:ext cx="838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$300M will return to the Northern Virginia Transportation Authority for other key regional projects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60AA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$300M will return to the High Priority Project Program in SMART SCALE for statewide competition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60AA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lvl="0">
              <a:defRPr/>
            </a:pPr>
            <a:r>
              <a:rPr lang="en-US" sz="2400" b="1" kern="0" dirty="0">
                <a:solidFill>
                  <a:srgbClr val="0060AA"/>
                </a:solidFill>
              </a:rPr>
              <a:t>$500M now available for additional improvements to the I-66 Corridor subject to VA Code requirements </a:t>
            </a:r>
          </a:p>
          <a:p>
            <a:pPr marL="0" lvl="0" indent="0">
              <a:buNone/>
              <a:defRPr/>
            </a:pPr>
            <a:r>
              <a:rPr lang="en-US" sz="2400" b="1" kern="0" dirty="0">
                <a:solidFill>
                  <a:srgbClr val="0060AA"/>
                </a:solidFill>
              </a:rPr>
              <a:t>    (</a:t>
            </a:r>
            <a:r>
              <a:rPr lang="en-US" sz="2400" b="1" kern="0" dirty="0">
                <a:solidFill>
                  <a:srgbClr val="006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§33.2-1528)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60AA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Future Milestones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363379"/>
              </p:ext>
            </p:extLst>
          </p:nvPr>
        </p:nvGraphicFramePr>
        <p:xfrm>
          <a:off x="348343" y="990600"/>
          <a:ext cx="8458200" cy="4935880"/>
        </p:xfrm>
        <a:graphic>
          <a:graphicData uri="http://schemas.openxmlformats.org/drawingml/2006/table">
            <a:tbl>
              <a:tblPr firstRow="1" bandRow="1"/>
              <a:tblGrid>
                <a:gridCol w="5061857">
                  <a:extLst>
                    <a:ext uri="{9D8B030D-6E8A-4147-A177-3AD203B41FA5}">
                      <a16:colId xmlns:a16="http://schemas.microsoft.com/office/drawing/2014/main" xmlns="" val="3839719300"/>
                    </a:ext>
                  </a:extLst>
                </a:gridCol>
                <a:gridCol w="3396343">
                  <a:extLst>
                    <a:ext uri="{9D8B030D-6E8A-4147-A177-3AD203B41FA5}">
                      <a16:colId xmlns:a16="http://schemas.microsoft.com/office/drawing/2014/main" xmlns="" val="1477905484"/>
                    </a:ext>
                  </a:extLst>
                </a:gridCol>
              </a:tblGrid>
              <a:tr h="4735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effectLst/>
                        </a:rPr>
                        <a:t>Milestone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effectLst/>
                        </a:rPr>
                        <a:t>Dates and Schedule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117024"/>
                  </a:ext>
                </a:extLst>
              </a:tr>
              <a:tr h="352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Begin Final Design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January 2017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9980655"/>
                  </a:ext>
                </a:extLst>
              </a:tr>
              <a:tr h="352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Design Public Hearing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September 2017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8238805"/>
                  </a:ext>
                </a:extLst>
              </a:tr>
              <a:tr h="3528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Begin Construction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Fall 2017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777915"/>
                  </a:ext>
                </a:extLst>
              </a:tr>
              <a:tr h="6907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Right of Way Acquisition – Offers, etc.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October 2017 – </a:t>
                      </a:r>
                    </a:p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December 2018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8302335"/>
                  </a:ext>
                </a:extLst>
              </a:tr>
              <a:tr h="650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Park and Ride Milestone Date (960 Parking Spaces near Gainesville)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200" dirty="0">
                          <a:solidFill>
                            <a:srgbClr val="0060AA"/>
                          </a:solidFill>
                          <a:effectLst/>
                        </a:rPr>
                        <a:t>March 2019</a:t>
                      </a:r>
                      <a:endParaRPr lang="en-US" sz="2000" b="1" i="1" dirty="0">
                        <a:solidFill>
                          <a:srgbClr val="0060AA"/>
                        </a:solidFill>
                        <a:effectLst/>
                      </a:endParaRPr>
                    </a:p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60AA"/>
                          </a:solidFill>
                          <a:effectLst/>
                        </a:rPr>
                        <a:t>Subject to NTP for Construction</a:t>
                      </a:r>
                      <a:endParaRPr lang="en-US" sz="18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7383153"/>
                  </a:ext>
                </a:extLst>
              </a:tr>
              <a:tr h="663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Route 28 Signalization Date (Remove 4 Traffic Signals from Route 28)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kern="1200" dirty="0">
                          <a:solidFill>
                            <a:srgbClr val="0060AA"/>
                          </a:solidFill>
                          <a:effectLst/>
                        </a:rPr>
                        <a:t>February 2020</a:t>
                      </a:r>
                      <a:endParaRPr lang="en-US" sz="2000" b="1" i="1" dirty="0">
                        <a:solidFill>
                          <a:srgbClr val="0060AA"/>
                        </a:solidFill>
                        <a:effectLst/>
                      </a:endParaRPr>
                    </a:p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60AA"/>
                          </a:solidFill>
                          <a:effectLst/>
                        </a:rPr>
                        <a:t>Subject to NTP for Construction</a:t>
                      </a:r>
                      <a:endParaRPr lang="en-US" sz="18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5334449"/>
                  </a:ext>
                </a:extLst>
              </a:tr>
              <a:tr h="6632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Begin Tolling (Service Commencement Date)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60AA"/>
                          </a:solidFill>
                          <a:effectLst/>
                        </a:rPr>
                        <a:t>July 2022</a:t>
                      </a:r>
                      <a:endParaRPr lang="en-US" sz="2000" b="1" dirty="0">
                        <a:solidFill>
                          <a:srgbClr val="0060AA"/>
                        </a:solidFill>
                        <a:effectLst/>
                      </a:endParaRPr>
                    </a:p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60AA"/>
                          </a:solidFill>
                          <a:effectLst/>
                        </a:rPr>
                        <a:t>Subject to Liquidated Damages</a:t>
                      </a:r>
                      <a:endParaRPr lang="en-US" sz="18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7147263"/>
                  </a:ext>
                </a:extLst>
              </a:tr>
              <a:tr h="735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60AA"/>
                          </a:solidFill>
                          <a:effectLst/>
                        </a:rPr>
                        <a:t>Project Completion Date</a:t>
                      </a:r>
                      <a:endParaRPr lang="en-US" sz="20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60AA"/>
                          </a:solidFill>
                          <a:effectLst/>
                        </a:rPr>
                        <a:t>August 2022</a:t>
                      </a:r>
                      <a:endParaRPr lang="en-US" sz="2000" b="1" dirty="0">
                        <a:solidFill>
                          <a:srgbClr val="0060AA"/>
                        </a:solidFill>
                        <a:effectLst/>
                      </a:endParaRPr>
                    </a:p>
                    <a:p>
                      <a:pPr marL="0" marR="0" fontAlgn="base">
                        <a:lnSpc>
                          <a:spcPct val="9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60AA"/>
                          </a:solidFill>
                          <a:effectLst/>
                        </a:rPr>
                        <a:t>Subject to Liquidated Damages</a:t>
                      </a:r>
                      <a:endParaRPr lang="en-US" sz="1800" dirty="0">
                        <a:solidFill>
                          <a:srgbClr val="0060A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8566" marR="78566" marT="39283" marB="3928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0A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0920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8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Outreach</a:t>
            </a:r>
            <a:br>
              <a:rPr lang="en-US" dirty="0"/>
            </a:br>
            <a:r>
              <a:rPr lang="en-US" dirty="0"/>
              <a:t>and Coordination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AD134-1DC1-45B9-BFFF-CFF7C24B42A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9" y="1219200"/>
            <a:ext cx="7772762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4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 28 Interchange</a:t>
            </a:r>
            <a:br>
              <a:rPr lang="en-US" sz="3200" dirty="0">
                <a:solidFill>
                  <a:srgbClr val="F476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4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Traffic Volumes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1217715" eaLnBrk="0" hangingPunct="0">
              <a:defRPr/>
            </a:pPr>
            <a:r>
              <a:rPr lang="en-US" sz="2400" dirty="0">
                <a:solidFill>
                  <a:srgbClr val="00408D"/>
                </a:solidFill>
              </a:rPr>
              <a:t>Total Traffic Utilizing the interchange</a:t>
            </a:r>
          </a:p>
          <a:p>
            <a:pPr lvl="1" defTabSz="1217715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F47635"/>
                </a:solidFill>
              </a:rPr>
              <a:t>Route 28 Through Traffic Northbound and Southbound</a:t>
            </a:r>
          </a:p>
          <a:p>
            <a:pPr lvl="1" defTabSz="1217715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F47635"/>
                </a:solidFill>
              </a:rPr>
              <a:t>Ramps from I-66 to Route 28</a:t>
            </a:r>
          </a:p>
          <a:p>
            <a:pPr lvl="1" defTabSz="1217715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F47635"/>
                </a:solidFill>
              </a:rPr>
              <a:t>Ramps from Route 28 to I-66</a:t>
            </a:r>
          </a:p>
          <a:p>
            <a:pPr marL="0" indent="0" defTabSz="1217715">
              <a:spcBef>
                <a:spcPts val="600"/>
              </a:spcBef>
              <a:defRPr/>
            </a:pPr>
            <a:r>
              <a:rPr lang="en-US" sz="2400" b="0" dirty="0">
                <a:solidFill>
                  <a:srgbClr val="00408D"/>
                </a:solidFill>
              </a:rPr>
              <a:t>AM Peak Hour = 8,450 vehicles per hour</a:t>
            </a:r>
          </a:p>
          <a:p>
            <a:pPr marL="0" indent="0" defTabSz="1217715">
              <a:spcBef>
                <a:spcPts val="600"/>
              </a:spcBef>
              <a:defRPr/>
            </a:pPr>
            <a:r>
              <a:rPr lang="en-US" sz="2400" b="0" dirty="0">
                <a:solidFill>
                  <a:srgbClr val="00408D"/>
                </a:solidFill>
              </a:rPr>
              <a:t>PM Peak Hour = 9,500 vehicles per hour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F973C-A8FB-4726-9A82-AA4992463DE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47635"/>
                </a:solidFill>
              </a:rPr>
              <a:t>Route 28 Interchange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F973C-A8FB-4726-9A82-AA4992463DE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7277"/>
            <a:ext cx="8382000" cy="388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2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438400"/>
            <a:ext cx="3101009" cy="2514600"/>
          </a:xfrm>
        </p:spPr>
        <p:txBody>
          <a:bodyPr/>
          <a:lstStyle/>
          <a:p>
            <a:r>
              <a:rPr lang="en-US" sz="3200" dirty="0">
                <a:solidFill>
                  <a:srgbClr val="F47635"/>
                </a:solidFill>
              </a:rPr>
              <a:t>Route 28 </a:t>
            </a:r>
            <a:r>
              <a:rPr lang="en-US" sz="3200" dirty="0" smtClean="0">
                <a:solidFill>
                  <a:srgbClr val="F47635"/>
                </a:solidFill>
              </a:rPr>
              <a:t>Interchange – </a:t>
            </a:r>
            <a:br>
              <a:rPr lang="en-US" sz="3200" dirty="0" smtClean="0">
                <a:solidFill>
                  <a:srgbClr val="F47635"/>
                </a:solidFill>
              </a:rPr>
            </a:br>
            <a:r>
              <a:rPr lang="en-US" sz="3200" dirty="0" smtClean="0">
                <a:solidFill>
                  <a:srgbClr val="F47635"/>
                </a:solidFill>
              </a:rPr>
              <a:t>Braddock Rd / </a:t>
            </a:r>
            <a:r>
              <a:rPr lang="en-US" sz="3200" dirty="0" err="1" smtClean="0">
                <a:solidFill>
                  <a:srgbClr val="F47635"/>
                </a:solidFill>
              </a:rPr>
              <a:t>Walney</a:t>
            </a:r>
            <a:r>
              <a:rPr lang="en-US" sz="3200" dirty="0" smtClean="0">
                <a:solidFill>
                  <a:srgbClr val="F47635"/>
                </a:solidFill>
              </a:rPr>
              <a:t> Rd</a:t>
            </a:r>
            <a:endParaRPr lang="en-US" sz="3200" dirty="0">
              <a:solidFill>
                <a:srgbClr val="F476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F973C-A8FB-4726-9A82-AA4992463DE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085" t="4803" r="7311" b="3776"/>
          <a:stretch/>
        </p:blipFill>
        <p:spPr>
          <a:xfrm rot="16200000">
            <a:off x="2676949" y="1046911"/>
            <a:ext cx="5645416" cy="416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876937">
            <a:off x="1421108" y="3309105"/>
            <a:ext cx="4696968" cy="3541871"/>
          </a:xfrm>
          <a:prstGeom prst="parallelogram">
            <a:avLst>
              <a:gd name="adj" fmla="val 37211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04800"/>
            <a:ext cx="6172200" cy="838200"/>
          </a:xfrm>
        </p:spPr>
        <p:txBody>
          <a:bodyPr/>
          <a:lstStyle/>
          <a:p>
            <a:r>
              <a:rPr lang="en-US" sz="3200" dirty="0">
                <a:solidFill>
                  <a:srgbClr val="F47635"/>
                </a:solidFill>
              </a:rPr>
              <a:t>Route 28 </a:t>
            </a:r>
            <a:r>
              <a:rPr lang="en-US" sz="3200" dirty="0" smtClean="0">
                <a:solidFill>
                  <a:srgbClr val="F47635"/>
                </a:solidFill>
              </a:rPr>
              <a:t>Interchange – </a:t>
            </a:r>
            <a:br>
              <a:rPr lang="en-US" sz="3200" dirty="0" smtClean="0">
                <a:solidFill>
                  <a:srgbClr val="F47635"/>
                </a:solidFill>
              </a:rPr>
            </a:br>
            <a:r>
              <a:rPr lang="en-US" sz="2000" dirty="0" smtClean="0">
                <a:solidFill>
                  <a:srgbClr val="F47635"/>
                </a:solidFill>
              </a:rPr>
              <a:t>Poplar Tree Rd Overpass / Park Access Rd</a:t>
            </a:r>
            <a:endParaRPr lang="en-US" sz="2000" dirty="0">
              <a:solidFill>
                <a:srgbClr val="F476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F973C-A8FB-4726-9A82-AA4992463DE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8229" b="177"/>
          <a:stretch/>
        </p:blipFill>
        <p:spPr>
          <a:xfrm>
            <a:off x="304800" y="1295400"/>
            <a:ext cx="8530202" cy="25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47635"/>
                </a:solidFill>
              </a:rPr>
              <a:t>Route 28 </a:t>
            </a:r>
            <a:r>
              <a:rPr lang="en-US" sz="3200" dirty="0" smtClean="0">
                <a:solidFill>
                  <a:srgbClr val="F47635"/>
                </a:solidFill>
              </a:rPr>
              <a:t>Interchange – </a:t>
            </a:r>
            <a:br>
              <a:rPr lang="en-US" sz="3200" dirty="0" smtClean="0">
                <a:solidFill>
                  <a:srgbClr val="F47635"/>
                </a:solidFill>
              </a:rPr>
            </a:br>
            <a:r>
              <a:rPr lang="en-US" sz="3200" dirty="0" smtClean="0">
                <a:solidFill>
                  <a:srgbClr val="F47635"/>
                </a:solidFill>
              </a:rPr>
              <a:t>East Leg</a:t>
            </a:r>
            <a:endParaRPr lang="en-US" sz="3200" dirty="0">
              <a:solidFill>
                <a:srgbClr val="F476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F973C-A8FB-4726-9A82-AA4992463DE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28600" y="2460145"/>
            <a:ext cx="8746970" cy="3221084"/>
            <a:chOff x="-1071994" y="1981200"/>
            <a:chExt cx="10047564" cy="37000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1138" r="62"/>
            <a:stretch/>
          </p:blipFill>
          <p:spPr>
            <a:xfrm>
              <a:off x="-1071994" y="1995055"/>
              <a:ext cx="8418368" cy="368617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3800" t="-1" b="616"/>
            <a:stretch/>
          </p:blipFill>
          <p:spPr>
            <a:xfrm>
              <a:off x="5867400" y="1981200"/>
              <a:ext cx="3108170" cy="3590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3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858000" cy="1143000"/>
          </a:xfrm>
        </p:spPr>
        <p:txBody>
          <a:bodyPr/>
          <a:lstStyle/>
          <a:p>
            <a:r>
              <a:rPr lang="en-US" sz="3000" kern="1200" dirty="0">
                <a:solidFill>
                  <a:srgbClr val="F4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 28 Interchange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1217715"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408D"/>
                </a:solidFill>
              </a:rPr>
              <a:t>Retains existing movements between Route 28 and I-66 general purpose lanes</a:t>
            </a:r>
          </a:p>
          <a:p>
            <a:pPr defTabSz="1217715"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408D"/>
                </a:solidFill>
              </a:rPr>
              <a:t>Adds critical access points between Route 28 and new express lanes on I-66</a:t>
            </a:r>
          </a:p>
          <a:p>
            <a:pPr defTabSz="1217715"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408D"/>
                </a:solidFill>
              </a:rPr>
              <a:t>Removes all four existing traffic signals between Westfields and I-66 along Route 28</a:t>
            </a:r>
          </a:p>
          <a:p>
            <a:pPr defTabSz="1217715"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solidFill>
                  <a:srgbClr val="00408D"/>
                </a:solidFill>
              </a:rPr>
              <a:t>Relocates access to EC Lawrence Park from Route 28 to Stonecroft Boulevard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3F973C-A8FB-4726-9A82-AA4992463DE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066800" y="3048000"/>
            <a:ext cx="7010400" cy="13716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60AA"/>
                </a:solidFill>
              </a:rPr>
              <a:t>Transform 66: Inside the Beltway</a:t>
            </a:r>
            <a:r>
              <a:rPr lang="en-US" sz="2800" dirty="0" smtClean="0">
                <a:solidFill>
                  <a:srgbClr val="0060AA"/>
                </a:solidFill>
              </a:rPr>
              <a:t/>
            </a:r>
            <a:br>
              <a:rPr lang="en-US" sz="2800" dirty="0" smtClean="0">
                <a:solidFill>
                  <a:srgbClr val="0060AA"/>
                </a:solidFill>
              </a:rPr>
            </a:br>
            <a:endParaRPr lang="en-US" sz="3200" dirty="0">
              <a:solidFill>
                <a:srgbClr val="F476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999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 bwMode="auto">
          <a:xfrm>
            <a:off x="838200" y="3810000"/>
            <a:ext cx="739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6875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913748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37062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827495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228437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741243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3198118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654992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200" kern="0" dirty="0" smtClean="0">
                <a:solidFill>
                  <a:srgbClr val="0040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Transform 66: Outside the Beltway</a:t>
            </a:r>
          </a:p>
          <a:p>
            <a:pPr>
              <a:lnSpc>
                <a:spcPct val="80000"/>
              </a:lnSpc>
            </a:pPr>
            <a:endParaRPr lang="en-US" sz="3200" kern="0" dirty="0">
              <a:solidFill>
                <a:srgbClr val="00408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rgbClr val="0060AA"/>
                </a:solidFill>
              </a:rPr>
              <a:t>Program Area Map</a:t>
            </a:r>
            <a:endParaRPr lang="en-US" sz="2800" dirty="0">
              <a:solidFill>
                <a:srgbClr val="0060AA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6681" y="1295400"/>
            <a:ext cx="7110639" cy="4648200"/>
          </a:xfrm>
          <a:prstGeom prst="rect">
            <a:avLst/>
          </a:prstGeom>
          <a:noFill/>
          <a:ln w="19050">
            <a:solidFill>
              <a:srgbClr val="0060AA"/>
            </a:solidFill>
          </a:ln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</p:spPr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70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solidFill>
                  <a:srgbClr val="0060AA"/>
                </a:solidFill>
              </a:rPr>
              <a:t>Program Scope</a:t>
            </a:r>
            <a:endParaRPr lang="en-US" altLang="en-US" sz="2800" dirty="0">
              <a:solidFill>
                <a:srgbClr val="0060AA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0060AA"/>
                </a:solidFill>
              </a:rPr>
              <a:t>Tolling during weekdays, peak hours, peak directions</a:t>
            </a:r>
          </a:p>
          <a:p>
            <a:pPr lvl="1">
              <a:spcBef>
                <a:spcPts val="600"/>
              </a:spcBef>
              <a:buClr>
                <a:srgbClr val="F4763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F47635"/>
                </a:solidFill>
              </a:rPr>
              <a:t>Eastbound: 5:30 a.m. – 9:30 a.m. </a:t>
            </a:r>
          </a:p>
          <a:p>
            <a:pPr lvl="1">
              <a:spcBef>
                <a:spcPts val="600"/>
              </a:spcBef>
              <a:buClr>
                <a:srgbClr val="F4763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F47635"/>
                </a:solidFill>
              </a:rPr>
              <a:t>Westbound: 3:00 p.m. – 7:00 p.m.</a:t>
            </a:r>
          </a:p>
          <a:p>
            <a:pPr lvl="1">
              <a:spcBef>
                <a:spcPts val="600"/>
              </a:spcBef>
              <a:buClr>
                <a:srgbClr val="F4763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 smtClean="0">
                <a:solidFill>
                  <a:srgbClr val="F47635"/>
                </a:solidFill>
              </a:rPr>
              <a:t>HOV2</a:t>
            </a:r>
            <a:r>
              <a:rPr lang="en-US" altLang="en-US" b="0" dirty="0">
                <a:solidFill>
                  <a:srgbClr val="F47635"/>
                </a:solidFill>
              </a:rPr>
              <a:t>+ toll free in 2017, </a:t>
            </a:r>
            <a:r>
              <a:rPr lang="en-US" altLang="en-US" b="0" dirty="0" smtClean="0">
                <a:solidFill>
                  <a:srgbClr val="F47635"/>
                </a:solidFill>
              </a:rPr>
              <a:t>HOV3</a:t>
            </a:r>
            <a:r>
              <a:rPr lang="en-US" altLang="en-US" b="0" dirty="0">
                <a:solidFill>
                  <a:srgbClr val="F47635"/>
                </a:solidFill>
              </a:rPr>
              <a:t>+ toll free when Express Lanes open on I-66 outside the Beltway</a:t>
            </a:r>
          </a:p>
          <a:p>
            <a:pPr lvl="1">
              <a:spcBef>
                <a:spcPts val="600"/>
              </a:spcBef>
              <a:buClr>
                <a:srgbClr val="F4763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F47635"/>
                </a:solidFill>
              </a:rPr>
              <a:t>All vehicles using the lanes during tolling periods must have an E-ZPass or E-ZPass Flex, if they are HOV, mounted in vehicle</a:t>
            </a:r>
          </a:p>
          <a:p>
            <a:pPr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0060AA"/>
                </a:solidFill>
              </a:rPr>
              <a:t>Multimodal </a:t>
            </a:r>
            <a:r>
              <a:rPr lang="en-US" altLang="en-US" b="0" dirty="0" smtClean="0">
                <a:solidFill>
                  <a:srgbClr val="0060AA"/>
                </a:solidFill>
              </a:rPr>
              <a:t>improvements benefitting the I-66 Corridor </a:t>
            </a:r>
            <a:r>
              <a:rPr lang="en-US" altLang="en-US" b="0" dirty="0">
                <a:solidFill>
                  <a:srgbClr val="0060AA"/>
                </a:solidFill>
              </a:rPr>
              <a:t>funded by toll </a:t>
            </a:r>
            <a:r>
              <a:rPr lang="en-US" altLang="en-US" b="0" dirty="0" smtClean="0">
                <a:solidFill>
                  <a:srgbClr val="0060AA"/>
                </a:solidFill>
              </a:rPr>
              <a:t>revenue</a:t>
            </a:r>
            <a:endParaRPr lang="en-US" altLang="en-US" b="0" dirty="0">
              <a:solidFill>
                <a:srgbClr val="0060AA"/>
              </a:solidFill>
            </a:endParaRPr>
          </a:p>
          <a:p>
            <a:pPr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0060AA"/>
                </a:solidFill>
              </a:rPr>
              <a:t>Widening of I-66 eastbound </a:t>
            </a:r>
            <a:r>
              <a:rPr lang="en-US" altLang="en-US" b="0" dirty="0" smtClean="0">
                <a:solidFill>
                  <a:srgbClr val="0060AA"/>
                </a:solidFill>
              </a:rPr>
              <a:t>between </a:t>
            </a:r>
            <a:r>
              <a:rPr lang="en-US" altLang="en-US" b="0" dirty="0">
                <a:solidFill>
                  <a:srgbClr val="0060AA"/>
                </a:solidFill>
              </a:rPr>
              <a:t>the Dulles Connector Road </a:t>
            </a:r>
            <a:r>
              <a:rPr lang="en-US" altLang="en-US" b="0" dirty="0" smtClean="0">
                <a:solidFill>
                  <a:srgbClr val="0060AA"/>
                </a:solidFill>
              </a:rPr>
              <a:t>and </a:t>
            </a:r>
            <a:r>
              <a:rPr lang="en-US" altLang="en-US" b="0" dirty="0">
                <a:solidFill>
                  <a:srgbClr val="0060AA"/>
                </a:solidFill>
              </a:rPr>
              <a:t>Fairfax Drive-Exit 71 (approximately 4 miles)</a:t>
            </a:r>
          </a:p>
          <a:p>
            <a:pPr lvl="1">
              <a:spcBef>
                <a:spcPts val="600"/>
              </a:spcBef>
              <a:buClr>
                <a:srgbClr val="F4763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F47635"/>
                </a:solidFill>
              </a:rPr>
              <a:t>Preparing an Environmental </a:t>
            </a:r>
            <a:r>
              <a:rPr lang="en-US" altLang="en-US" b="0" dirty="0" smtClean="0">
                <a:solidFill>
                  <a:srgbClr val="F47635"/>
                </a:solidFill>
              </a:rPr>
              <a:t>Assessment</a:t>
            </a:r>
            <a:endParaRPr lang="en-US" altLang="en-US" b="0" dirty="0">
              <a:solidFill>
                <a:srgbClr val="F47635"/>
              </a:solidFill>
            </a:endParaRPr>
          </a:p>
          <a:p>
            <a:pPr lvl="1">
              <a:spcBef>
                <a:spcPts val="600"/>
              </a:spcBef>
              <a:buClr>
                <a:srgbClr val="F4763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F47635"/>
                </a:solidFill>
              </a:rPr>
              <a:t>Conducting a Noise Analysis to determine locations of noise walls</a:t>
            </a:r>
          </a:p>
          <a:p>
            <a:pPr lvl="1">
              <a:spcBef>
                <a:spcPts val="600"/>
              </a:spcBef>
              <a:buClr>
                <a:srgbClr val="F4763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b="0" dirty="0">
                <a:solidFill>
                  <a:srgbClr val="F47635"/>
                </a:solidFill>
              </a:rPr>
              <a:t>Tolling will continue through </a:t>
            </a:r>
            <a:r>
              <a:rPr lang="en-US" altLang="en-US" b="0" dirty="0" smtClean="0">
                <a:solidFill>
                  <a:srgbClr val="F47635"/>
                </a:solidFill>
              </a:rPr>
              <a:t>construction</a:t>
            </a:r>
            <a:endParaRPr lang="en-US" altLang="en-US" dirty="0" smtClean="0"/>
          </a:p>
          <a:p>
            <a:pPr lvl="1">
              <a:spcBef>
                <a:spcPts val="600"/>
              </a:spcBef>
              <a:buClr>
                <a:schemeClr val="accent4"/>
              </a:buClr>
              <a:defRPr/>
            </a:pPr>
            <a:endParaRPr lang="en-US" altLang="en-US" b="0" dirty="0">
              <a:solidFill>
                <a:srgbClr val="F47635"/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</p:spPr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85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705600" cy="1143000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0060AA"/>
                </a:solidFill>
              </a:rPr>
              <a:t>Multimodal Components Update</a:t>
            </a:r>
            <a:endParaRPr lang="en-US" altLang="en-US" sz="2800" dirty="0">
              <a:solidFill>
                <a:srgbClr val="0060A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9744"/>
            <a:ext cx="8382000" cy="1114246"/>
          </a:xfrm>
          <a:noFill/>
        </p:spPr>
        <p:txBody>
          <a:bodyPr>
            <a:noAutofit/>
          </a:bodyPr>
          <a:lstStyle/>
          <a:p>
            <a:r>
              <a:rPr lang="en-US" b="0" dirty="0" smtClean="0">
                <a:solidFill>
                  <a:srgbClr val="0060AA"/>
                </a:solidFill>
              </a:rPr>
              <a:t>Commonwealth Transportation Board approved 10 projects totaling $9.8 million in July 2016</a:t>
            </a:r>
          </a:p>
          <a:p>
            <a:r>
              <a:rPr lang="en-US" b="0" dirty="0" smtClean="0">
                <a:solidFill>
                  <a:srgbClr val="0060AA"/>
                </a:solidFill>
              </a:rPr>
              <a:t>Projects are expected to be operational by the time tolling begins in 2017</a:t>
            </a:r>
          </a:p>
          <a:p>
            <a:r>
              <a:rPr lang="en-US" b="0" dirty="0" smtClean="0">
                <a:solidFill>
                  <a:srgbClr val="0060AA"/>
                </a:solidFill>
              </a:rPr>
              <a:t>Approved projects include:</a:t>
            </a:r>
          </a:p>
        </p:txBody>
      </p:sp>
      <p:pic>
        <p:nvPicPr>
          <p:cNvPr id="1035" name="Picture 11" descr="C:\Users\Kyle.Anderson\Pictures\NVTC Multimodal Fundi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" b="2517"/>
          <a:stretch/>
        </p:blipFill>
        <p:spPr bwMode="auto">
          <a:xfrm>
            <a:off x="887412" y="2714446"/>
            <a:ext cx="7221538" cy="328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609600" y="3352800"/>
            <a:ext cx="277812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60AA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609600" y="3962400"/>
            <a:ext cx="277812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60AA"/>
              </a:solidFill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5930106" y="6057900"/>
            <a:ext cx="138906" cy="1143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60A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59436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0AA"/>
                </a:solidFill>
              </a:rPr>
              <a:t>underway</a:t>
            </a:r>
            <a:endParaRPr lang="en-US" sz="1600" b="1" dirty="0">
              <a:solidFill>
                <a:srgbClr val="0060AA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</p:spPr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6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60AA"/>
                </a:solidFill>
              </a:rPr>
              <a:t>Eastbound Widening Map</a:t>
            </a:r>
          </a:p>
        </p:txBody>
      </p:sp>
      <p:pic>
        <p:nvPicPr>
          <p:cNvPr id="7" name="8DCAF9AD-12BD-4882-BE2D-9D0A2B157CD7" descr="cid:29F61449-F1B4-4E24-85A8-14D49D0FC92D@hom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/>
          <a:stretch/>
        </p:blipFill>
        <p:spPr bwMode="auto">
          <a:xfrm>
            <a:off x="555172" y="1152635"/>
            <a:ext cx="8033657" cy="4714765"/>
          </a:xfrm>
          <a:prstGeom prst="rect">
            <a:avLst/>
          </a:prstGeom>
          <a:noFill/>
          <a:ln>
            <a:solidFill>
              <a:srgbClr val="0060A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10221"/>
            <a:ext cx="1391091" cy="100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86600" y="6477000"/>
            <a:ext cx="1905000" cy="228600"/>
          </a:xfrm>
        </p:spPr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26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60AA"/>
                </a:solidFill>
              </a:rPr>
              <a:t>Eastbound Widening</a:t>
            </a:r>
            <a:br>
              <a:rPr lang="en-US" sz="2800" dirty="0" smtClean="0">
                <a:solidFill>
                  <a:srgbClr val="0060AA"/>
                </a:solidFill>
              </a:rPr>
            </a:br>
            <a:r>
              <a:rPr lang="en-US" sz="2800" dirty="0" smtClean="0">
                <a:solidFill>
                  <a:srgbClr val="0060AA"/>
                </a:solidFill>
              </a:rPr>
              <a:t>Project Schedule</a:t>
            </a:r>
            <a:endParaRPr lang="en-US" sz="2800" dirty="0">
              <a:solidFill>
                <a:srgbClr val="0060AA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210503"/>
              </p:ext>
            </p:extLst>
          </p:nvPr>
        </p:nvGraphicFramePr>
        <p:xfrm>
          <a:off x="637528" y="2258455"/>
          <a:ext cx="7737997" cy="2923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072"/>
                <a:gridCol w="2812925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Activities</a:t>
                      </a:r>
                    </a:p>
                  </a:txBody>
                  <a:tcPr marL="91445" marR="91445" anchor="ctr">
                    <a:solidFill>
                      <a:srgbClr val="F4763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Dates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anchor="ctr">
                    <a:solidFill>
                      <a:srgbClr val="F47635"/>
                    </a:solidFill>
                  </a:tcPr>
                </a:tc>
              </a:tr>
              <a:tr h="596030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rgbClr val="0060AA"/>
                          </a:solidFill>
                        </a:rPr>
                        <a:t>Revised Environmental</a:t>
                      </a:r>
                      <a:r>
                        <a:rPr lang="en-US" sz="1500" b="1" baseline="0" dirty="0" smtClean="0">
                          <a:solidFill>
                            <a:srgbClr val="0060AA"/>
                          </a:solidFill>
                        </a:rPr>
                        <a:t> Assessment and Federal Highway Administration Decision</a:t>
                      </a:r>
                      <a:endParaRPr lang="en-US" sz="1500" b="1" dirty="0">
                        <a:solidFill>
                          <a:srgbClr val="0060AA"/>
                        </a:solidFill>
                      </a:endParaRPr>
                    </a:p>
                  </a:txBody>
                  <a:tcPr marL="91445" marR="914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 smtClean="0">
                          <a:solidFill>
                            <a:srgbClr val="0060AA"/>
                          </a:solidFill>
                        </a:rPr>
                        <a:t>Early </a:t>
                      </a:r>
                      <a:r>
                        <a:rPr lang="en-US" sz="1500" b="1" dirty="0" smtClean="0">
                          <a:solidFill>
                            <a:srgbClr val="0060AA"/>
                          </a:solidFill>
                        </a:rPr>
                        <a:t>2017</a:t>
                      </a:r>
                    </a:p>
                  </a:txBody>
                  <a:tcPr marL="91445" marR="914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5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baseline="0" dirty="0" smtClean="0">
                          <a:solidFill>
                            <a:srgbClr val="0060AA"/>
                          </a:solidFill>
                          <a:latin typeface="+mn-lt"/>
                          <a:ea typeface="+mn-ea"/>
                          <a:cs typeface="+mn-cs"/>
                        </a:rPr>
                        <a:t>Begin Tolling and Implement Initial Multimodal Projects</a:t>
                      </a:r>
                      <a:endParaRPr lang="en-US" sz="1500" b="1" kern="1200" dirty="0">
                        <a:solidFill>
                          <a:srgbClr val="0060A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baseline="0" dirty="0" smtClean="0">
                          <a:solidFill>
                            <a:srgbClr val="0060AA"/>
                          </a:solidFill>
                          <a:latin typeface="+mn-lt"/>
                          <a:ea typeface="+mn-ea"/>
                          <a:cs typeface="+mn-cs"/>
                        </a:rPr>
                        <a:t>Mid </a:t>
                      </a:r>
                      <a:r>
                        <a:rPr lang="en-US" sz="1500" b="1" kern="1200" dirty="0" smtClean="0">
                          <a:solidFill>
                            <a:srgbClr val="0060AA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91445" marR="914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5025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rgbClr val="0060AA"/>
                          </a:solidFill>
                        </a:rPr>
                        <a:t>Award Design-Build Contract</a:t>
                      </a:r>
                      <a:endParaRPr lang="en-US" sz="1500" b="1" dirty="0">
                        <a:solidFill>
                          <a:srgbClr val="0060AA"/>
                        </a:solidFill>
                      </a:endParaRPr>
                    </a:p>
                  </a:txBody>
                  <a:tcPr marL="91445" marR="914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 smtClean="0">
                          <a:solidFill>
                            <a:srgbClr val="0060AA"/>
                          </a:solidFill>
                        </a:rPr>
                        <a:t>Late 2017</a:t>
                      </a:r>
                      <a:endParaRPr lang="en-US" sz="1500" b="1" dirty="0" smtClean="0">
                        <a:solidFill>
                          <a:srgbClr val="0060AA"/>
                        </a:solidFill>
                      </a:endParaRPr>
                    </a:p>
                  </a:txBody>
                  <a:tcPr marL="91445" marR="914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5025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smtClean="0">
                          <a:solidFill>
                            <a:srgbClr val="0060AA"/>
                          </a:solidFill>
                        </a:rPr>
                        <a:t>Begin Construction</a:t>
                      </a:r>
                      <a:endParaRPr lang="en-US" sz="1500" b="1" dirty="0">
                        <a:solidFill>
                          <a:srgbClr val="0060AA"/>
                        </a:solidFill>
                      </a:endParaRPr>
                    </a:p>
                  </a:txBody>
                  <a:tcPr marL="91445" marR="914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 smtClean="0">
                          <a:solidFill>
                            <a:srgbClr val="0060AA"/>
                          </a:solidFill>
                        </a:rPr>
                        <a:t>Mid 2018</a:t>
                      </a:r>
                      <a:endParaRPr lang="en-US" sz="1500" b="1" dirty="0" smtClean="0">
                        <a:solidFill>
                          <a:srgbClr val="0060AA"/>
                        </a:solidFill>
                      </a:endParaRPr>
                    </a:p>
                  </a:txBody>
                  <a:tcPr marL="91445" marR="914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5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rgbClr val="0060AA"/>
                          </a:solidFill>
                          <a:latin typeface="+mn-lt"/>
                          <a:ea typeface="+mn-ea"/>
                          <a:cs typeface="+mn-cs"/>
                        </a:rPr>
                        <a:t>Open New Eastbound Lane</a:t>
                      </a:r>
                      <a:endParaRPr lang="en-US" sz="1500" b="1" kern="1200" dirty="0">
                        <a:solidFill>
                          <a:srgbClr val="0060A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smtClean="0">
                          <a:solidFill>
                            <a:srgbClr val="0060AA"/>
                          </a:solidFill>
                          <a:latin typeface="+mn-lt"/>
                          <a:ea typeface="+mn-ea"/>
                          <a:cs typeface="+mn-cs"/>
                        </a:rPr>
                        <a:t>Mid 2020</a:t>
                      </a:r>
                    </a:p>
                  </a:txBody>
                  <a:tcPr marL="91445" marR="914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47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idx="4294967295"/>
          </p:nvPr>
        </p:nvSpPr>
        <p:spPr>
          <a:xfrm>
            <a:off x="1371600" y="3124200"/>
            <a:ext cx="6400800" cy="2667000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dirty="0">
                <a:solidFill>
                  <a:srgbClr val="0060AA"/>
                </a:solidFill>
              </a:rPr>
              <a:t>THANK YOU</a:t>
            </a:r>
            <a:br>
              <a:rPr lang="en-US" altLang="en-US" sz="3600" dirty="0">
                <a:solidFill>
                  <a:srgbClr val="0060AA"/>
                </a:solidFill>
              </a:rPr>
            </a:br>
            <a:r>
              <a:rPr lang="en-US" altLang="en-US" sz="3600" dirty="0">
                <a:solidFill>
                  <a:srgbClr val="0060AA"/>
                </a:solidFill>
              </a:rPr>
              <a:t/>
            </a:r>
            <a:br>
              <a:rPr lang="en-US" altLang="en-US" sz="3600" dirty="0">
                <a:solidFill>
                  <a:srgbClr val="0060AA"/>
                </a:solidFill>
              </a:rPr>
            </a:br>
            <a:r>
              <a:rPr lang="en-US" altLang="en-US" sz="3600" dirty="0">
                <a:solidFill>
                  <a:srgbClr val="0060AA"/>
                </a:solidFill>
              </a:rPr>
              <a:t>Transform66.org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7086600" y="64008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sz="2800" b="1" kern="1200">
                <a:solidFill>
                  <a:srgbClr val="FF8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1600" b="1" kern="1200">
                <a:solidFill>
                  <a:srgbClr val="00408D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kern="1200">
                <a:solidFill>
                  <a:srgbClr val="00408D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408D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rgbClr val="00408D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rgbClr val="00408D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rgbClr val="00408D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rgbClr val="00408D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rgbClr val="00408D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>
              <a:spcBef>
                <a:spcPct val="0"/>
              </a:spcBef>
            </a:pPr>
            <a:fld id="{B535D77C-040A-4B7C-8545-50B5A39C8190}" type="slidenum">
              <a:rPr lang="en-US" altLang="en-US" sz="1000" b="0">
                <a:solidFill>
                  <a:srgbClr val="0060AA"/>
                </a:solidFill>
                <a:cs typeface="Arial" charset="0"/>
              </a:rPr>
              <a:pPr algn="r">
                <a:spcBef>
                  <a:spcPct val="0"/>
                </a:spcBef>
              </a:pPr>
              <a:t>25</a:t>
            </a:fld>
            <a:endParaRPr lang="en-US" altLang="en-US" sz="1000" b="0" dirty="0">
              <a:solidFill>
                <a:srgbClr val="0060AA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Project Scope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1026" name="Picture 2" descr="C:\Users\Kyle.Anderson\AppData\Local\Microsoft\Windows\Temporary Internet Files\Content.Outlook\PDH1X40C\Westpark Viva Tyso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3207"/>
          <a:stretch/>
        </p:blipFill>
        <p:spPr bwMode="auto">
          <a:xfrm>
            <a:off x="2743200" y="3840138"/>
            <a:ext cx="3505200" cy="20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457200" y="1447800"/>
            <a:ext cx="8534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Multimodal improvements to 22.5 miles of the I-66 Corridor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 express lanes in each direction from I-495 (Capital Beltway) to Gainesville (University Boulevard)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 general purpose lanes in each direction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New transit service and park-and-ride lots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Safety and operational improvements at key interchanges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60AA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Project </a:t>
            </a:r>
            <a:r>
              <a:rPr lang="en-US" sz="2600" dirty="0" smtClean="0"/>
              <a:t>Map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1693A-554E-4ADC-9FFF-F2D8816EEFD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 descr="I-66-InitialPhase-1_ma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14" r="20139" b="11200"/>
          <a:stretch/>
        </p:blipFill>
        <p:spPr>
          <a:xfrm>
            <a:off x="795500" y="1371600"/>
            <a:ext cx="8044616" cy="4572000"/>
          </a:xfrm>
          <a:prstGeom prst="rect">
            <a:avLst/>
          </a:prstGeom>
          <a:effectLst>
            <a:outerShdw blurRad="206375" dist="50800" dir="2700000" algn="tl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1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dirty="0" smtClean="0"/>
              <a:t>Cross Section</a:t>
            </a:r>
            <a:br>
              <a:rPr lang="en-US" altLang="en-US" sz="2600" dirty="0" smtClean="0"/>
            </a:br>
            <a:r>
              <a:rPr lang="en-US" altLang="en-US" sz="1800" dirty="0" smtClean="0"/>
              <a:t>Gainesville to Manassas, Centreville to Beltway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6" name="Picture 5" descr="Gainesville2ManassasCSP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600200"/>
            <a:ext cx="9169400" cy="2159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0" r="1299" b="27450"/>
          <a:stretch/>
        </p:blipFill>
        <p:spPr>
          <a:xfrm>
            <a:off x="0" y="4229135"/>
            <a:ext cx="9144000" cy="15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600" dirty="0"/>
              <a:t>Cross Section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1800" dirty="0" smtClean="0"/>
              <a:t>Manassas to Centreville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4" name="Picture 3" descr="Manassas2Cville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2214515"/>
          </a:xfrm>
          <a:prstGeom prst="rect">
            <a:avLst/>
          </a:prstGeom>
        </p:spPr>
      </p:pic>
      <p:pic>
        <p:nvPicPr>
          <p:cNvPr id="5" name="Picture 4" descr="Manassas2CvilleCSP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22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Key Policy Considerations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57200" y="1371600"/>
            <a:ext cx="838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Funding for transit is a requirement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Developer retains the risks for: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Excessive HOV use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Limited relief for alternative facilities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Alternative Technical Concepts (ATC) desired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Emphasis on innovation and increasing value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Reduced scope or cheaper quality not acceptable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Minimize negative impact of construction activities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Expedited construction schedule with Liquidated Damages (LDs) for late Project completion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Liquidated damages for lane closures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 Notice to Proceed (NTP) for construction until the necessary permits are obtained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60AA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1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Key Business Terms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72440" y="1600200"/>
            <a:ext cx="859536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Concession Term: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50 years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Financing: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Developer to finance the Project at its own cost and risk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VDOT to provide up to $600 million public contribution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Permits: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VDOT to obtain required NEPA approvals, CTB approvals, and approvals by FHWA of the Comprehensive Agreement and Project Management Plan, as necessary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Developer to be responsible for obtaining all other permits and government approvals, and to reobtain any required reevaluation of NEPA approvals as a result of Developer’s ATCs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Design and Construction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Fixed priced contract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Operation and Maintenance (O&amp;M)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Developer to be responsible for O&amp;M of the express lanes, except for snow and ice removal, which will be done by VDOT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VDOT to be responsible for operation and maintenance of the general purpose lanes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60AA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09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Preferred Proposer</a:t>
            </a:r>
            <a:endParaRPr lang="en-US" sz="26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B3E91-97C8-4ACA-9473-9C413EA22FBD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57200" y="1524000"/>
            <a:ext cx="838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5" tIns="45688" rIns="91375" bIns="45688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400" b="0">
                <a:solidFill>
                  <a:schemeClr val="accent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408D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Best value proposal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Express Mobility Partners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Equity Investors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Cintra Global LTD, Meridiam Infrastructure North American Fund II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Design-Build Contractors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Ferrovial Agroman US Corp,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</a:rPr>
              <a:t>Allan Myers VA, Inc.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$2.3 billion construction project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Provides required transit payments and support of corridor improvements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Will make concession fee payment ($500M) to Commonwealth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srgbClr val="0060AA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Construction design provides innovative solutions to improve the physical quality and operations of the project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60AA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9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DOTtemplate1">
  <a:themeElements>
    <a:clrScheme name="VDOTtemplate1 1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w Transform 66 Logos PPT TEMPLATE_042116">
  <a:themeElements>
    <a:clrScheme name="VDOTtemplate1 1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pdated Transform 66 Logos Template">
  <a:themeElements>
    <a:clrScheme name="VDOTtemplate1 1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SharedContentType xmlns="Microsoft.SharePoint.Taxonomy.ContentTypeSync" SourceId="1b9a7e8e-3e7c-4b4a-9f52-dabb3ff4687f" ContentTypeId="0x010100381894F8D4F72D4989FA19655AE540C0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dotDateToBeReviewed xmlns="cfc1f70a-da37-47f1-93c0-875a2123d6a8">2013-12-12T05:00:00+00:00</vdotDateToBeReviewed>
    <TaxCatchAll xmlns="465251e2-4269-43f1-8801-163ca3fb319b">
      <Value>1197</Value>
      <Value>95</Value>
      <Value>5</Value>
      <Value>2</Value>
      <Value>812</Value>
    </TaxCatchAll>
    <d07fea8633c0449fb62af185b4621491 xmlns="cfc1f70a-da37-47f1-93c0-875a2123d6a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 Affairs</TermName>
          <TermId xmlns="http://schemas.microsoft.com/office/infopath/2007/PartnerControls">ad754f04-afdb-498e-b856-7903481e82cd</TermId>
        </TermInfo>
      </Terms>
    </d07fea8633c0449fb62af185b4621491>
    <jaf43434fb75486a81d46e438cc48463 xmlns="cfc1f70a-da37-47f1-93c0-875a2123d6a8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f983bc4d-9bd6-40f3-96b9-9a14a1cfd89d</TermId>
        </TermInfo>
      </Terms>
    </jaf43434fb75486a81d46e438cc48463>
    <c15e3898af6b4cb49021aebd5bc38628 xmlns="cfc1f70a-da37-47f1-93c0-875a2123d6a8">
      <Terms xmlns="http://schemas.microsoft.com/office/infopath/2007/PartnerControls"/>
    </c15e3898af6b4cb49021aebd5bc38628>
    <vdotDateApproved xmlns="cfc1f70a-da37-47f1-93c0-875a2123d6a8">2012-02-27T05:00:00+00:00</vdotDateApproved>
    <id19885f3ded409db57b6a7b50319b3a xmlns="cfc1f70a-da37-47f1-93c0-875a2123d6a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Division Administrator</TermName>
          <TermId xmlns="http://schemas.microsoft.com/office/infopath/2007/PartnerControls">7f1069d7-14e6-4d28-bffd-f0829fa67576</TermId>
        </TermInfo>
      </Terms>
    </id19885f3ded409db57b6a7b50319b3a>
    <id1c1af9e91b46ddb48fd7d1f6cc437e xmlns="cfc1f70a-da37-47f1-93c0-875a2123d6a8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Vital Record</TermName>
          <TermId xmlns="http://schemas.microsoft.com/office/infopath/2007/PartnerControls">093eb48e-9bd5-43e3-bb5e-eb2a8662516a</TermId>
        </TermInfo>
      </Terms>
    </id1c1af9e91b46ddb48fd7d1f6cc437e>
    <TaxKeywordTaxHTField xmlns="465251e2-4269-43f1-8801-163ca3fb31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ec2d1f52-d9d9-41bc-a515-817eb41b2034</TermId>
        </TermInfo>
      </Terms>
    </TaxKeywordTaxHTField>
    <_dlc_DocId xmlns="f3c5e6f1-f8d0-49ed-8fa9-4aae00e78942">/insidevdot/Docs|9f713551-eac9-4610-ab73-df9a30886e3b</_dlc_DocId>
    <_dlc_DocIdUrl xmlns="f3c5e6f1-f8d0-49ed-8fa9-4aae00e78942">
      <Url>http://insidevdot/Docs/_layouts/DocIdRedir.aspx?ID=/insidevdot/Docs|9f713551-eac9-4610-ab73-df9a30886e3b</Url>
      <Description>/insidevdot/Docs|9f713551-eac9-4610-ab73-df9a30886e3b</Description>
    </_dlc_DocIdUrl>
    <_dlc_DocIdPersistId xmlns="f3c5e6f1-f8d0-49ed-8fa9-4aae00e78942" xsi:nil="true"/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Corporate Document" ma:contentTypeID="0x010100381894F8D4F72D4989FA19655AE540C00100D7097B32CBF8B340ADC2B4B0F30ACFEA" ma:contentTypeVersion="167" ma:contentTypeDescription="" ma:contentTypeScope="" ma:versionID="1d0f8e19584666f6ed6db56dd821596e">
  <xsd:schema xmlns:xsd="http://www.w3.org/2001/XMLSchema" xmlns:xs="http://www.w3.org/2001/XMLSchema" xmlns:p="http://schemas.microsoft.com/office/2006/metadata/properties" xmlns:ns2="cfc1f70a-da37-47f1-93c0-875a2123d6a8" xmlns:ns3="465251e2-4269-43f1-8801-163ca3fb319b" xmlns:ns4="f3c5e6f1-f8d0-49ed-8fa9-4aae00e78942" targetNamespace="http://schemas.microsoft.com/office/2006/metadata/properties" ma:root="true" ma:fieldsID="e3ada55390e82b8ebdaa52a864ba3690" ns2:_="" ns3:_="" ns4:_="">
    <xsd:import namespace="cfc1f70a-da37-47f1-93c0-875a2123d6a8"/>
    <xsd:import namespace="465251e2-4269-43f1-8801-163ca3fb319b"/>
    <xsd:import namespace="f3c5e6f1-f8d0-49ed-8fa9-4aae00e78942"/>
    <xsd:element name="properties">
      <xsd:complexType>
        <xsd:sequence>
          <xsd:element name="documentManagement">
            <xsd:complexType>
              <xsd:all>
                <xsd:element ref="ns2:vdotDateApproved" minOccurs="0"/>
                <xsd:element ref="ns2:id1c1af9e91b46ddb48fd7d1f6cc437e" minOccurs="0"/>
                <xsd:element ref="ns2:c15e3898af6b4cb49021aebd5bc38628" minOccurs="0"/>
                <xsd:element ref="ns2:vdotDateToBeReviewed"/>
                <xsd:element ref="ns2:d07fea8633c0449fb62af185b4621491" minOccurs="0"/>
                <xsd:element ref="ns3:TaxKeywordTaxHTField" minOccurs="0"/>
                <xsd:element ref="ns3:TaxCatchAll" minOccurs="0"/>
                <xsd:element ref="ns3:TaxCatchAllLabel" minOccurs="0"/>
                <xsd:element ref="ns2:id19885f3ded409db57b6a7b50319b3a" minOccurs="0"/>
                <xsd:element ref="ns2:jaf43434fb75486a81d46e438cc48463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1f70a-da37-47f1-93c0-875a2123d6a8" elementFormDefault="qualified">
    <xsd:import namespace="http://schemas.microsoft.com/office/2006/documentManagement/types"/>
    <xsd:import namespace="http://schemas.microsoft.com/office/infopath/2007/PartnerControls"/>
    <xsd:element name="vdotDateApproved" ma:index="8" nillable="true" ma:displayName="Date Approved" ma:default="[today]" ma:description="Date when the document was approved by the owner as final" ma:format="DateOnly" ma:indexed="true" ma:internalName="vdotDateApproved" ma:readOnly="false">
      <xsd:simpleType>
        <xsd:restriction base="dms:DateTime"/>
      </xsd:simpleType>
    </xsd:element>
    <xsd:element name="id1c1af9e91b46ddb48fd7d1f6cc437e" ma:index="10" ma:taxonomy="true" ma:internalName="id1c1af9e91b46ddb48fd7d1f6cc437e" ma:taxonomyFieldName="vdotDocumentType" ma:displayName="Document Type" ma:readOnly="false" ma:default="5;#Not Vital Record|093eb48e-9bd5-43e3-bb5e-eb2a8662516a" ma:fieldId="{2d1c1af9-e91b-46dd-b48f-d7d1f6cc437e}" ma:sspId="1b9a7e8e-3e7c-4b4a-9f52-dabb3ff4687f" ma:termSetId="99f7c49e-80bf-40d3-bd92-c8d58cef433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15e3898af6b4cb49021aebd5bc38628" ma:index="12" nillable="true" ma:taxonomy="true" ma:internalName="c15e3898af6b4cb49021aebd5bc38628" ma:taxonomyFieldName="vdotDistrict" ma:displayName="District" ma:readOnly="false" ma:default="" ma:fieldId="{c15e3898-af6b-4cb4-9021-aebd5bc38628}" ma:sspId="1b9a7e8e-3e7c-4b4a-9f52-dabb3ff4687f" ma:termSetId="d319ac9c-7487-4b96-8019-210f839377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dotDateToBeReviewed" ma:index="13" ma:displayName="Date To Be Reviewed" ma:description="Date when the document needs to be reviewed for updating" ma:format="DateOnly" ma:indexed="true" ma:internalName="vdotDateToBeReviewed" ma:readOnly="false">
      <xsd:simpleType>
        <xsd:restriction base="dms:DateTime"/>
      </xsd:simpleType>
    </xsd:element>
    <xsd:element name="d07fea8633c0449fb62af185b4621491" ma:index="14" nillable="true" ma:taxonomy="true" ma:internalName="d07fea8633c0449fb62af185b4621491" ma:taxonomyFieldName="vdotDivision" ma:displayName="Division" ma:readOnly="false" ma:default="" ma:fieldId="{d07fea86-33c0-449f-b62a-f185b4621491}" ma:sspId="1b9a7e8e-3e7c-4b4a-9f52-dabb3ff4687f" ma:termSetId="2d77b552-e19d-420c-90ea-c3bbaadc939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d19885f3ded409db57b6a7b50319b3a" ma:index="20" ma:taxonomy="true" ma:internalName="id19885f3ded409db57b6a7b50319b3a" ma:taxonomyFieldName="vdotDocumentOwner" ma:displayName="Document Owner" ma:indexed="true" ma:readOnly="false" ma:default="" ma:fieldId="{2d19885f-3ded-409d-b57b-6a7b50319b3a}" ma:sspId="1b9a7e8e-3e7c-4b4a-9f52-dabb3ff4687f" ma:termSetId="a8560183-27f1-4fad-ac39-596c49769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af43434fb75486a81d46e438cc48463" ma:index="22" ma:taxonomy="true" ma:internalName="jaf43434fb75486a81d46e438cc48463" ma:taxonomyFieldName="vdotDocumentDescriptor" ma:displayName="Document Descriptor" ma:indexed="true" ma:readOnly="false" ma:default="" ma:fieldId="{3af43434-fb75-486a-81d4-6e438cc48463}" ma:sspId="1b9a7e8e-3e7c-4b4a-9f52-dabb3ff4687f" ma:termSetId="1bde0e9e-417b-4b88-ba7f-5dfb0d868b1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251e2-4269-43f1-8801-163ca3fb319b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readOnly="false" ma:fieldId="{23f27201-bee3-471e-b2e7-b64fd8b7ca38}" ma:taxonomyMulti="true" ma:sspId="1b9a7e8e-3e7c-4b4a-9f52-dabb3ff4687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d71a224f-2baa-4b68-a862-00efc4f0b726}" ma:internalName="TaxCatchAll" ma:showField="CatchAllData" ma:web="f3c5e6f1-f8d0-49ed-8fa9-4aae00e78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9" nillable="true" ma:displayName="Taxonomy Catch All Column1" ma:hidden="true" ma:list="{d71a224f-2baa-4b68-a862-00efc4f0b726}" ma:internalName="TaxCatchAllLabel" ma:readOnly="true" ma:showField="CatchAllDataLabel" ma:web="f3c5e6f1-f8d0-49ed-8fa9-4aae00e78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5e6f1-f8d0-49ed-8fa9-4aae00e78942" elementFormDefault="qualified">
    <xsd:import namespace="http://schemas.microsoft.com/office/2006/documentManagement/types"/>
    <xsd:import namespace="http://schemas.microsoft.com/office/infopath/2007/PartnerControls"/>
    <xsd:element name="_dlc_DocId" ma:index="2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471F20-14DB-48FB-B7C1-0274A7EFC4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31A8F7-7AAB-4D78-9BE0-1B56AC1A005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0C9F655-DEA2-47D0-83BF-5570EAA23786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EDA6F1BA-FBA8-4130-A768-A8542EE289CF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cfc1f70a-da37-47f1-93c0-875a2123d6a8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f3c5e6f1-f8d0-49ed-8fa9-4aae00e78942"/>
    <ds:schemaRef ds:uri="465251e2-4269-43f1-8801-163ca3fb319b"/>
  </ds:schemaRefs>
</ds:datastoreItem>
</file>

<file path=customXml/itemProps5.xml><?xml version="1.0" encoding="utf-8"?>
<ds:datastoreItem xmlns:ds="http://schemas.openxmlformats.org/officeDocument/2006/customXml" ds:itemID="{04113E10-583B-4B37-9398-B68A0B62D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c1f70a-da37-47f1-93c0-875a2123d6a8"/>
    <ds:schemaRef ds:uri="465251e2-4269-43f1-8801-163ca3fb319b"/>
    <ds:schemaRef ds:uri="f3c5e6f1-f8d0-49ed-8fa9-4aae00e78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3571</TotalTime>
  <Words>853</Words>
  <Application>Microsoft Macintosh PowerPoint</Application>
  <PresentationFormat>On-screen Show (4:3)</PresentationFormat>
  <Paragraphs>161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Arial Narrow</vt:lpstr>
      <vt:lpstr>Calibri</vt:lpstr>
      <vt:lpstr>Courier New</vt:lpstr>
      <vt:lpstr>ＭＳ Ｐゴシック</vt:lpstr>
      <vt:lpstr>Times New Roman</vt:lpstr>
      <vt:lpstr>Wingdings</vt:lpstr>
      <vt:lpstr>VDOTtemplate1</vt:lpstr>
      <vt:lpstr>New Transform 66 Logos PPT TEMPLATE_042116</vt:lpstr>
      <vt:lpstr>Updated Transform 66 Logos Template</vt:lpstr>
      <vt:lpstr> Sully District Council of Citizens Associations  January 25, 2017  Susan Shaw, P.E., Megaprojects Director Virginia Department of Transportation  </vt:lpstr>
      <vt:lpstr>PowerPoint Presentation</vt:lpstr>
      <vt:lpstr>Project Scope</vt:lpstr>
      <vt:lpstr>Project Map</vt:lpstr>
      <vt:lpstr>Cross Section Gainesville to Manassas, Centreville to Beltway</vt:lpstr>
      <vt:lpstr>Cross Section Manassas to Centreville</vt:lpstr>
      <vt:lpstr>Key Policy Considerations</vt:lpstr>
      <vt:lpstr>Key Business Terms</vt:lpstr>
      <vt:lpstr>Preferred Proposer</vt:lpstr>
      <vt:lpstr>Other Benefits to the Commonwealth</vt:lpstr>
      <vt:lpstr>Future Milestones </vt:lpstr>
      <vt:lpstr>Planned Outreach and Coordination</vt:lpstr>
      <vt:lpstr>Route 28 Interchange 2015 Traffic Volumes</vt:lpstr>
      <vt:lpstr>Route 28 Interchange</vt:lpstr>
      <vt:lpstr>Route 28 Interchange –  Braddock Rd / Walney Rd</vt:lpstr>
      <vt:lpstr>Route 28 Interchange –  Poplar Tree Rd Overpass / Park Access Rd</vt:lpstr>
      <vt:lpstr>Route 28 Interchange –  East Leg</vt:lpstr>
      <vt:lpstr>Route 28 Interchange Improvements</vt:lpstr>
      <vt:lpstr>Transform 66: Inside the Beltway </vt:lpstr>
      <vt:lpstr>Program Area Map</vt:lpstr>
      <vt:lpstr>Program Scope</vt:lpstr>
      <vt:lpstr>Multimodal Components Update</vt:lpstr>
      <vt:lpstr>Eastbound Widening Map</vt:lpstr>
      <vt:lpstr>Eastbound Widening Project Schedule</vt:lpstr>
      <vt:lpstr>THANK YOU  Transform66.org</vt:lpstr>
    </vt:vector>
  </TitlesOfParts>
  <Company>Virginia Department of Transportation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VDOT PowerPoint Template</dc:title>
  <dc:creator>Kyle Anderson</dc:creator>
  <cp:keywords>Powerpoint</cp:keywords>
  <dc:description>COV\cynthia.brown|COV\cynthia.brown|COV\cynthia.brown</dc:description>
  <cp:lastModifiedBy>jeff parnes</cp:lastModifiedBy>
  <cp:revision>251</cp:revision>
  <cp:lastPrinted>2017-01-25T21:10:40Z</cp:lastPrinted>
  <dcterms:created xsi:type="dcterms:W3CDTF">2007-05-23T14:07:31Z</dcterms:created>
  <dcterms:modified xsi:type="dcterms:W3CDTF">2017-01-26T17:18:42Z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0x010100381894F8D4F72D4989FA19655AE540C00100D7097B32CBF8B340ADC2B4B0F30ACFEA</vt:lpwstr>
  </property>
  <property fmtid="{D5CDD505-2E9C-101B-9397-08002B2CF9AE}" pid="3" name="TaxKeyword">
    <vt:lpwstr>1197;#Powerpoint|ec2d1f52-d9d9-41bc-a515-817eb41b2034</vt:lpwstr>
  </property>
  <property fmtid="{D5CDD505-2E9C-101B-9397-08002B2CF9AE}" pid="4" name="vdotDocumentType">
    <vt:lpwstr>5;#Not Vital Record|093eb48e-9bd5-43e3-bb5e-eb2a8662516a</vt:lpwstr>
  </property>
  <property fmtid="{D5CDD505-2E9C-101B-9397-08002B2CF9AE}" pid="5" name="vdotDivision">
    <vt:lpwstr>95;#Public Affairs|ad754f04-afdb-498e-b856-7903481e82cd</vt:lpwstr>
  </property>
  <property fmtid="{D5CDD505-2E9C-101B-9397-08002B2CF9AE}" pid="6" name="_dlc_DocIdItemGuid">
    <vt:lpwstr>9f713551-eac9-4610-ab73-df9a30886e3b</vt:lpwstr>
  </property>
  <property fmtid="{D5CDD505-2E9C-101B-9397-08002B2CF9AE}" pid="7" name="vdotDocumentOwner">
    <vt:lpwstr>2;#Division Administrator|7f1069d7-14e6-4d28-bffd-f0829fa67576</vt:lpwstr>
  </property>
  <property fmtid="{D5CDD505-2E9C-101B-9397-08002B2CF9AE}" pid="8" name="vdotDocumentDescriptor">
    <vt:lpwstr>812;#Template|f983bc4d-9bd6-40f3-96b9-9a14a1cfd89d</vt:lpwstr>
  </property>
  <property fmtid="{D5CDD505-2E9C-101B-9397-08002B2CF9AE}" pid="9" name="Order">
    <vt:r8>6500</vt:r8>
  </property>
</Properties>
</file>