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1" r:id="rId16"/>
    <p:sldId id="272" r:id="rId17"/>
    <p:sldId id="270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13"/>
  </p:normalViewPr>
  <p:slideViewPr>
    <p:cSldViewPr snapToGrid="0" snapToObjects="1">
      <p:cViewPr>
        <p:scale>
          <a:sx n="120" d="100"/>
          <a:sy n="120" d="100"/>
        </p:scale>
        <p:origin x="256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7DC55-221E-8D41-922E-0F06E15A6852}" type="datetimeFigureOut">
              <a:rPr lang="en-US" smtClean="0"/>
              <a:t>1/23/18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3A970-2A6B-2944-B0EF-EF9195D26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5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3A970-2A6B-2944-B0EF-EF9195D264C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25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Agricultural &amp; </a:t>
            </a:r>
            <a:r>
              <a:rPr lang="en-US" dirty="0" err="1" smtClean="0"/>
              <a:t>Forestal</a:t>
            </a:r>
            <a:r>
              <a:rPr lang="en-US" dirty="0" smtClean="0"/>
              <a:t> Districts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DE4E-E1E2-6645-B920-56F0602156D8}" type="slidenum">
              <a:rPr lang="en-US" smtClean="0"/>
              <a:t>‹#›</a:t>
            </a:fld>
            <a:r>
              <a:rPr lang="en-US" dirty="0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407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Agricultural &amp; Forestal Districts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DE4E-E1E2-6645-B920-56F060215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49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Agricultural &amp; Forestal Districts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DE4E-E1E2-6645-B920-56F060215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37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 b="1" smtClean="0">
                <a:effectLst/>
              </a:defRPr>
            </a:lvl1pPr>
          </a:lstStyle>
          <a:p>
            <a:r>
              <a:rPr lang="en-US" dirty="0" smtClean="0"/>
              <a:t>Agricultural &amp; </a:t>
            </a:r>
            <a:r>
              <a:rPr lang="en-US" dirty="0" err="1" smtClean="0"/>
              <a:t>Forestal</a:t>
            </a:r>
            <a:r>
              <a:rPr lang="en-US" dirty="0" smtClean="0"/>
              <a:t> Districts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1F8B-3116-6443-94F7-9CA243061FDA}" type="slidenum">
              <a:rPr lang="en-US" smtClean="0"/>
              <a:pPr/>
              <a:t>‹#›</a:t>
            </a:fld>
            <a:r>
              <a:rPr lang="en-US" dirty="0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110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/>
              <a:t>24 January 2018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Agricultural &amp; </a:t>
            </a:r>
            <a:r>
              <a:rPr lang="en-US" dirty="0" err="1" smtClean="0"/>
              <a:t>Forestal</a:t>
            </a:r>
            <a:r>
              <a:rPr lang="en-US" dirty="0" smtClean="0"/>
              <a:t> Districts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DE4E-E1E2-6645-B920-56F0602156D8}" type="slidenum">
              <a:rPr lang="en-US" smtClean="0"/>
              <a:t>‹#›</a:t>
            </a:fld>
            <a:r>
              <a:rPr lang="en-US" dirty="0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787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Agricultural &amp; </a:t>
            </a:r>
            <a:r>
              <a:rPr lang="en-US" dirty="0" err="1" smtClean="0"/>
              <a:t>Forestal</a:t>
            </a:r>
            <a:r>
              <a:rPr lang="en-US" dirty="0" smtClean="0"/>
              <a:t> Districts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5C10DE4E-E1E2-6645-B920-56F0602156D8}" type="slidenum">
              <a:rPr lang="en-US" smtClean="0"/>
              <a:pPr/>
              <a:t>‹#›</a:t>
            </a:fld>
            <a:r>
              <a:rPr lang="en-US" dirty="0" smtClean="0"/>
              <a:t> of 27</a:t>
            </a:r>
          </a:p>
        </p:txBody>
      </p:sp>
    </p:spTree>
    <p:extLst>
      <p:ext uri="{BB962C8B-B14F-4D97-AF65-F5344CB8AC3E}">
        <p14:creationId xmlns:p14="http://schemas.microsoft.com/office/powerpoint/2010/main" val="1556553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Agricultural &amp; </a:t>
            </a:r>
            <a:r>
              <a:rPr lang="en-US" dirty="0" err="1" smtClean="0"/>
              <a:t>Forestal</a:t>
            </a:r>
            <a:r>
              <a:rPr lang="en-US" dirty="0" smtClean="0"/>
              <a:t> Districts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DE4E-E1E2-6645-B920-56F0602156D8}" type="slidenum">
              <a:rPr lang="en-US" smtClean="0"/>
              <a:pPr/>
              <a:t>‹#›</a:t>
            </a:fld>
            <a:r>
              <a:rPr lang="en-US" dirty="0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85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Agricultural &amp; </a:t>
            </a:r>
            <a:r>
              <a:rPr lang="en-US" dirty="0" err="1" smtClean="0"/>
              <a:t>Forestal</a:t>
            </a:r>
            <a:r>
              <a:rPr lang="en-US" dirty="0" smtClean="0"/>
              <a:t> Districts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DE4E-E1E2-6645-B920-56F0602156D8}" type="slidenum">
              <a:rPr lang="en-US" smtClean="0"/>
              <a:t>‹#›</a:t>
            </a:fld>
            <a:r>
              <a:rPr lang="en-US" dirty="0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83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Agricultural &amp; Forestal Districts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DE4E-E1E2-6645-B920-56F060215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03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Agricultural &amp; Forestal Districts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DE4E-E1E2-6645-B920-56F060215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8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Agricultural &amp; Forestal Districts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DE4E-E1E2-6645-B920-56F060215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65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24 January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Agricultural &amp; </a:t>
            </a:r>
            <a:r>
              <a:rPr lang="en-US" dirty="0" err="1" smtClean="0"/>
              <a:t>Forestal</a:t>
            </a:r>
            <a:r>
              <a:rPr lang="en-US" dirty="0" smtClean="0"/>
              <a:t> Districts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0DE4E-E1E2-6645-B920-56F0602156D8}" type="slidenum">
              <a:rPr lang="en-US" smtClean="0"/>
              <a:t>‹#›</a:t>
            </a:fld>
            <a:r>
              <a:rPr lang="en-US" dirty="0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47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jeff@parnes.net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Relationship Id="rId3" Type="http://schemas.openxmlformats.org/officeDocument/2006/relationships/image" Target="../media/image18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Relationship Id="rId3" Type="http://schemas.openxmlformats.org/officeDocument/2006/relationships/image" Target="../media/image20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jeff@parnes.net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Agricultural </a:t>
            </a:r>
            <a:r>
              <a:rPr lang="en-US" b="1" dirty="0"/>
              <a:t>&amp; </a:t>
            </a:r>
            <a:r>
              <a:rPr lang="en-US" b="1" dirty="0" err="1"/>
              <a:t>Forestal</a:t>
            </a:r>
            <a:r>
              <a:rPr lang="en-US" b="1" dirty="0"/>
              <a:t> </a:t>
            </a:r>
            <a:r>
              <a:rPr lang="en-US" b="1" dirty="0" smtClean="0"/>
              <a:t>Districts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Presentation to Sully District Council of Citizens Associations</a:t>
            </a:r>
          </a:p>
          <a:p>
            <a:r>
              <a:rPr lang="en-US" dirty="0" smtClean="0"/>
              <a:t>24 January 2018</a:t>
            </a:r>
          </a:p>
          <a:p>
            <a:r>
              <a:rPr lang="en-US" dirty="0" smtClean="0"/>
              <a:t>Jeff Parnes (</a:t>
            </a:r>
            <a:r>
              <a:rPr lang="en-US" dirty="0" smtClean="0">
                <a:hlinkClick r:id="rId2"/>
              </a:rPr>
              <a:t>jeff@parnes.net</a:t>
            </a:r>
            <a:r>
              <a:rPr lang="en-US" dirty="0" smtClean="0"/>
              <a:t> @</a:t>
            </a:r>
            <a:r>
              <a:rPr lang="en-US" dirty="0" err="1" smtClean="0"/>
              <a:t>jeffparnes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Member, Agricultural and </a:t>
            </a:r>
            <a:r>
              <a:rPr lang="en-US" dirty="0" err="1" smtClean="0"/>
              <a:t>Forestal</a:t>
            </a:r>
            <a:r>
              <a:rPr lang="en-US" dirty="0" smtClean="0"/>
              <a:t> Districts Advisory Board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30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850" y="1238231"/>
            <a:ext cx="8750300" cy="2705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Statewide A&amp;F </a:t>
            </a:r>
            <a:r>
              <a:rPr lang="en-US" b="1" dirty="0" smtClean="0"/>
              <a:t>Districts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Agricultural &amp; Forestal Districts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23887" y="3774221"/>
            <a:ext cx="1094422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effectLst/>
                <a:latin typeface="Helvetica" charset="0"/>
              </a:rPr>
              <a:t>There have been a total of seven Statewide Districts in the history of Fairfax County’s program.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effectLst/>
                <a:latin typeface="Helvetica" charset="0"/>
              </a:rPr>
              <a:t>The Sappington District (AA 91-Y-002) withdrew via expiration in 2001; portions of which later became Park Authority property, in 2010.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effectLst/>
                <a:latin typeface="Helvetica" charset="0"/>
              </a:rPr>
              <a:t>The majority of the Mason Neck District was acquired by the Bureau of Land Management in 2001; Stone Bridge was acquired by the Fairfax County Park Authority in 2005.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effectLst/>
                <a:latin typeface="Helvetica" charset="0"/>
              </a:rPr>
              <a:t>In 2013, two new statewide districts were established. </a:t>
            </a:r>
            <a:r>
              <a:rPr lang="en-US" dirty="0" err="1" smtClean="0">
                <a:effectLst/>
                <a:latin typeface="Helvetica" charset="0"/>
              </a:rPr>
              <a:t>Kincheloe</a:t>
            </a:r>
            <a:r>
              <a:rPr lang="en-US" dirty="0">
                <a:latin typeface="Helvetica" charset="0"/>
              </a:rPr>
              <a:t> </a:t>
            </a:r>
            <a:r>
              <a:rPr lang="en-US" dirty="0" smtClean="0">
                <a:effectLst/>
                <a:latin typeface="Helvetica" charset="0"/>
              </a:rPr>
              <a:t>Local combined with </a:t>
            </a:r>
            <a:r>
              <a:rPr lang="en-US" dirty="0" err="1" smtClean="0">
                <a:effectLst/>
                <a:latin typeface="Helvetica" charset="0"/>
              </a:rPr>
              <a:t>Podolnick</a:t>
            </a:r>
            <a:r>
              <a:rPr lang="en-US" dirty="0" smtClean="0">
                <a:effectLst/>
                <a:latin typeface="Helvetica" charset="0"/>
              </a:rPr>
              <a:t> to create </a:t>
            </a:r>
            <a:r>
              <a:rPr lang="en-US" dirty="0" err="1" smtClean="0">
                <a:effectLst/>
                <a:latin typeface="Helvetica" charset="0"/>
              </a:rPr>
              <a:t>Kincheloe</a:t>
            </a:r>
            <a:r>
              <a:rPr lang="en-US" dirty="0" smtClean="0">
                <a:effectLst/>
                <a:latin typeface="Helvetica" charset="0"/>
              </a:rPr>
              <a:t> Statewide. Whitehall Local converted to a statewide district.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effectLst/>
                <a:latin typeface="Helvetica" charset="0"/>
              </a:rPr>
              <a:t>The acreage shown is that of the districts as they currently exist, and does not include portions which may have been withdrawn in the past.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1F8B-3116-6443-94F7-9CA243061FDA}" type="slidenum">
              <a:rPr lang="en-US" smtClean="0"/>
              <a:pPr/>
              <a:t>10</a:t>
            </a:fld>
            <a:r>
              <a:rPr lang="en-US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57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Acres of A&amp;F Land Uses in </a:t>
            </a:r>
            <a:r>
              <a:rPr lang="en-US" b="1" dirty="0" smtClean="0"/>
              <a:t>Program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Agricultural &amp; Forestal Districts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0" y="1748313"/>
            <a:ext cx="8661400" cy="40894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1F8B-3116-6443-94F7-9CA243061FDA}" type="slidenum">
              <a:rPr lang="en-US" smtClean="0"/>
              <a:pPr/>
              <a:t>11</a:t>
            </a:fld>
            <a:r>
              <a:rPr lang="en-US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87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Percentage of A&amp;F Land Uses in </a:t>
            </a:r>
            <a:r>
              <a:rPr lang="en-US" b="1" dirty="0" smtClean="0"/>
              <a:t>Program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2511534"/>
            <a:ext cx="6858000" cy="36703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Agricultural &amp; Forestal Districts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73956" y="1865203"/>
            <a:ext cx="9844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chart shows </a:t>
            </a:r>
            <a:r>
              <a:rPr lang="en-US" dirty="0"/>
              <a:t>the percentages of Agricultural, </a:t>
            </a:r>
            <a:r>
              <a:rPr lang="en-US" dirty="0" err="1"/>
              <a:t>Forestal</a:t>
            </a:r>
            <a:r>
              <a:rPr lang="en-US" dirty="0"/>
              <a:t>/Open Space, </a:t>
            </a:r>
            <a:r>
              <a:rPr lang="en-US" dirty="0" smtClean="0"/>
              <a:t>and Residential </a:t>
            </a:r>
            <a:r>
              <a:rPr lang="en-US" dirty="0"/>
              <a:t>land uses within district properties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1F8B-3116-6443-94F7-9CA243061FDA}" type="slidenum">
              <a:rPr lang="en-US" smtClean="0"/>
              <a:pPr/>
              <a:t>12</a:t>
            </a:fld>
            <a:r>
              <a:rPr lang="en-US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82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Districts that Contain Environmental or Historic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following Figure shows the percentage of districts that </a:t>
            </a:r>
            <a:r>
              <a:rPr lang="en-US" dirty="0" smtClean="0"/>
              <a:t>contain: </a:t>
            </a:r>
          </a:p>
          <a:p>
            <a:pPr lvl="1"/>
            <a:r>
              <a:rPr lang="en-US" dirty="0" smtClean="0"/>
              <a:t>designated Resource Protection </a:t>
            </a:r>
            <a:r>
              <a:rPr lang="en-US" dirty="0"/>
              <a:t>Areas (per the Chesapeake Bay Preservation Ordinance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Environmental Quality Corridors </a:t>
            </a:r>
            <a:r>
              <a:rPr lang="en-US" dirty="0"/>
              <a:t>(per County Environmental Policy), </a:t>
            </a:r>
            <a:endParaRPr lang="en-US" dirty="0" smtClean="0"/>
          </a:p>
          <a:p>
            <a:pPr lvl="1"/>
            <a:r>
              <a:rPr lang="en-US" dirty="0" smtClean="0"/>
              <a:t>identified historic resources, or</a:t>
            </a:r>
          </a:p>
          <a:p>
            <a:pPr lvl="1"/>
            <a:r>
              <a:rPr lang="en-US" dirty="0" smtClean="0"/>
              <a:t>have a high likelihood of containing historic resources</a:t>
            </a:r>
            <a:endParaRPr lang="en-US" dirty="0" smtClean="0"/>
          </a:p>
          <a:p>
            <a:pPr lvl="1"/>
            <a:r>
              <a:rPr lang="en-US" dirty="0" smtClean="0"/>
              <a:t>Districts that contain or might contain historic resources include an Ordinance Provision allowing limited Park Authority access to survey for artifacts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Agricultural &amp; Forestal Districts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1F8B-3116-6443-94F7-9CA243061FDA}" type="slidenum">
              <a:rPr lang="en-US" smtClean="0"/>
              <a:pPr/>
              <a:t>13</a:t>
            </a:fld>
            <a:r>
              <a:rPr lang="en-US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2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Percentage of Districts that </a:t>
            </a:r>
            <a:r>
              <a:rPr lang="en-US" b="1" dirty="0" smtClean="0"/>
              <a:t>Contain Environmental </a:t>
            </a:r>
            <a:r>
              <a:rPr lang="en-US" b="1" dirty="0"/>
              <a:t>or Historic </a:t>
            </a:r>
            <a:r>
              <a:rPr lang="en-US" b="1" dirty="0" smtClean="0"/>
              <a:t>Resources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0" y="1883569"/>
            <a:ext cx="8763000" cy="42799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Agricultural &amp; Forestal Districts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1F8B-3116-6443-94F7-9CA243061FDA}" type="slidenum">
              <a:rPr lang="en-US" smtClean="0"/>
              <a:pPr/>
              <a:t>14</a:t>
            </a:fld>
            <a:r>
              <a:rPr lang="en-US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79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District Ownership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/>
              <a:t>significant number of A&amp;F Districts have been in owners’ families for many years, and </a:t>
            </a:r>
            <a:r>
              <a:rPr lang="en-US" dirty="0" smtClean="0"/>
              <a:t>a primary </a:t>
            </a:r>
            <a:r>
              <a:rPr lang="en-US" dirty="0"/>
              <a:t>purpose of the program is to enable families to retain farms and open space. </a:t>
            </a:r>
            <a:endParaRPr lang="en-US" dirty="0" smtClean="0"/>
          </a:p>
          <a:p>
            <a:r>
              <a:rPr lang="en-US" dirty="0" smtClean="0"/>
              <a:t>The following </a:t>
            </a:r>
            <a:r>
              <a:rPr lang="en-US" dirty="0"/>
              <a:t>figure shows the date range in which district property was first acquired by the </a:t>
            </a:r>
            <a:r>
              <a:rPr lang="en-US" dirty="0" smtClean="0"/>
              <a:t>families of </a:t>
            </a:r>
            <a:r>
              <a:rPr lang="en-US" dirty="0"/>
              <a:t>the current owners.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Agricultural &amp; Forestal Districts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1F8B-3116-6443-94F7-9CA243061FDA}" type="slidenum">
              <a:rPr lang="en-US" smtClean="0"/>
              <a:pPr/>
              <a:t>15</a:t>
            </a:fld>
            <a:r>
              <a:rPr lang="en-US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52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Date Range of Ownership – </a:t>
            </a:r>
            <a:r>
              <a:rPr lang="en-US" b="1" dirty="0" smtClean="0"/>
              <a:t>Countywide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0982" y="1825625"/>
            <a:ext cx="6410035" cy="435133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Agricultural &amp; Forestal Districts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1F8B-3116-6443-94F7-9CA243061FDA}" type="slidenum">
              <a:rPr lang="en-US" smtClean="0"/>
              <a:pPr/>
              <a:t>16</a:t>
            </a:fld>
            <a:r>
              <a:rPr lang="en-US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78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Date of First </a:t>
            </a:r>
            <a:r>
              <a:rPr lang="en-US" b="1" dirty="0" smtClean="0"/>
              <a:t>Ownership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5300" y="1690688"/>
            <a:ext cx="8661400" cy="39116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Agricultural &amp; Forestal Districts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1F8B-3116-6443-94F7-9CA243061FDA}" type="slidenum">
              <a:rPr lang="en-US" smtClean="0"/>
              <a:pPr/>
              <a:t>17</a:t>
            </a:fld>
            <a:r>
              <a:rPr lang="en-US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0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Local District A&amp;F Evaluation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Chapter </a:t>
            </a:r>
            <a:r>
              <a:rPr lang="en-US" dirty="0"/>
              <a:t>115 of the Fairfax County Code contains 16 evaluation criteria to be used as a </a:t>
            </a:r>
            <a:r>
              <a:rPr lang="en-US" dirty="0" smtClean="0"/>
              <a:t>guide during </a:t>
            </a:r>
            <a:r>
              <a:rPr lang="en-US" dirty="0"/>
              <a:t>the review of applications for establishment or renewal of Local Districts. </a:t>
            </a:r>
            <a:endParaRPr lang="en-US" dirty="0" smtClean="0"/>
          </a:p>
          <a:p>
            <a:r>
              <a:rPr lang="en-US" dirty="0" smtClean="0"/>
              <a:t>The ten “Group </a:t>
            </a:r>
            <a:r>
              <a:rPr lang="en-US" dirty="0"/>
              <a:t>A” criteria consist of basic standards which all districts should satisfy (with </a:t>
            </a:r>
            <a:r>
              <a:rPr lang="en-US" dirty="0" smtClean="0"/>
              <a:t>occasional exceptions</a:t>
            </a:r>
            <a:r>
              <a:rPr lang="en-US" dirty="0"/>
              <a:t>). </a:t>
            </a:r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/>
              <a:t>Group B” criteria are six additional elements that a district might satisfy that </a:t>
            </a:r>
            <a:r>
              <a:rPr lang="en-US" dirty="0" smtClean="0"/>
              <a:t>would further </a:t>
            </a:r>
            <a:r>
              <a:rPr lang="en-US" dirty="0"/>
              <a:t>contribute towards the goals and objectives of the A&amp;F program. </a:t>
            </a:r>
            <a:endParaRPr lang="en-US" dirty="0" smtClean="0"/>
          </a:p>
          <a:p>
            <a:r>
              <a:rPr lang="en-US" dirty="0" smtClean="0"/>
              <a:t>It </a:t>
            </a:r>
            <a:r>
              <a:rPr lang="en-US" dirty="0"/>
              <a:t>is recommended </a:t>
            </a:r>
            <a:r>
              <a:rPr lang="en-US" dirty="0" smtClean="0"/>
              <a:t>that each </a:t>
            </a:r>
            <a:r>
              <a:rPr lang="en-US" dirty="0"/>
              <a:t>district satisfy at least two of the following “Group B” criteria:</a:t>
            </a:r>
          </a:p>
          <a:p>
            <a:pPr lvl="1"/>
            <a:r>
              <a:rPr lang="en-US" dirty="0"/>
              <a:t>1) Farm and/or forest products have been regularly produced and sold during past five years.</a:t>
            </a:r>
          </a:p>
          <a:p>
            <a:pPr lvl="1"/>
            <a:r>
              <a:rPr lang="en-US" dirty="0"/>
              <a:t>2) Provides scenic vistas, improves views from roadways, or contributes to rural character of area.</a:t>
            </a:r>
          </a:p>
          <a:p>
            <a:pPr lvl="1"/>
            <a:r>
              <a:rPr lang="en-US" dirty="0"/>
              <a:t>3) Contains significant historic or archaeological site that would be preserved, or a site </a:t>
            </a:r>
            <a:r>
              <a:rPr lang="en-US" dirty="0" smtClean="0"/>
              <a:t>with high potential </a:t>
            </a:r>
            <a:r>
              <a:rPr lang="en-US" dirty="0"/>
              <a:t>for sites that provides access to the County to survey.</a:t>
            </a:r>
          </a:p>
          <a:p>
            <a:pPr lvl="1"/>
            <a:r>
              <a:rPr lang="en-US" dirty="0"/>
              <a:t>4) Farming or forestry practices unique or particularly effective water pollution control measures.</a:t>
            </a:r>
          </a:p>
          <a:p>
            <a:pPr lvl="1"/>
            <a:r>
              <a:rPr lang="en-US" dirty="0"/>
              <a:t>5) Zoned R-A, R-P, or R-C.</a:t>
            </a:r>
          </a:p>
          <a:p>
            <a:pPr lvl="1"/>
            <a:r>
              <a:rPr lang="en-US" dirty="0"/>
              <a:t>6) Land is entirely in permanent open space easement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Agricultural &amp; Forestal Districts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1F8B-3116-6443-94F7-9CA243061FDA}" type="slidenum">
              <a:rPr lang="en-US" smtClean="0"/>
              <a:pPr/>
              <a:t>18</a:t>
            </a:fld>
            <a:r>
              <a:rPr lang="en-US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87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Local Districts </a:t>
            </a:r>
            <a:r>
              <a:rPr lang="en-US" dirty="0" smtClean="0"/>
              <a:t>satisfying </a:t>
            </a:r>
            <a:r>
              <a:rPr lang="en-US" dirty="0"/>
              <a:t>each of the “Group B” </a:t>
            </a:r>
            <a:r>
              <a:rPr lang="en-US" dirty="0" smtClean="0"/>
              <a:t>criteria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5650" y="1511744"/>
            <a:ext cx="8140700" cy="12573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Agricultural &amp; Forestal Districts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087" y="2590099"/>
            <a:ext cx="5819775" cy="3766251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1F8B-3116-6443-94F7-9CA243061FDA}" type="slidenum">
              <a:rPr lang="en-US" smtClean="0"/>
              <a:pPr/>
              <a:t>19</a:t>
            </a:fld>
            <a:r>
              <a:rPr lang="en-US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4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71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Agricultural and </a:t>
            </a:r>
            <a:r>
              <a:rPr lang="en-US" dirty="0" err="1"/>
              <a:t>Forestal</a:t>
            </a:r>
            <a:r>
              <a:rPr lang="en-US" dirty="0"/>
              <a:t> District P</a:t>
            </a:r>
            <a:r>
              <a:rPr lang="en-US" dirty="0" smtClean="0"/>
              <a:t>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The Agricultural and </a:t>
            </a:r>
            <a:r>
              <a:rPr lang="en-US" dirty="0" err="1"/>
              <a:t>Forestal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smtClean="0"/>
              <a:t>A&amp;F) </a:t>
            </a:r>
            <a:r>
              <a:rPr lang="en-US" dirty="0" smtClean="0"/>
              <a:t>District </a:t>
            </a:r>
            <a:r>
              <a:rPr lang="en-US" dirty="0"/>
              <a:t>program is designed to preserve and protect open </a:t>
            </a:r>
            <a:r>
              <a:rPr lang="en-US" dirty="0" smtClean="0"/>
              <a:t>spaces, forested </a:t>
            </a:r>
            <a:r>
              <a:rPr lang="en-US" dirty="0"/>
              <a:t>areas, and agricultural lands in Fairfax County.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program allows property that </a:t>
            </a:r>
            <a:r>
              <a:rPr lang="en-US" dirty="0" smtClean="0"/>
              <a:t>meets certain </a:t>
            </a:r>
            <a:r>
              <a:rPr lang="en-US" dirty="0"/>
              <a:t>criteria to be taxed on the use value of the land rather than the market value; in other </a:t>
            </a:r>
            <a:r>
              <a:rPr lang="en-US" dirty="0" smtClean="0"/>
              <a:t>words, the </a:t>
            </a:r>
            <a:r>
              <a:rPr lang="en-US" dirty="0"/>
              <a:t>value of the land for growing crops, or in a conserved state, rather than as fully </a:t>
            </a:r>
            <a:r>
              <a:rPr lang="en-US" dirty="0" smtClean="0"/>
              <a:t>developed property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exchange for the reduction in taxes, the property owners agree to abide by </a:t>
            </a:r>
            <a:r>
              <a:rPr lang="en-US" dirty="0" smtClean="0"/>
              <a:t>specific Ordinance </a:t>
            </a:r>
            <a:r>
              <a:rPr lang="en-US" dirty="0"/>
              <a:t>Provisions adopted with the approval of their A&amp;F District.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Provisions require </a:t>
            </a:r>
            <a:r>
              <a:rPr lang="en-US" dirty="0" smtClean="0"/>
              <a:t>all district </a:t>
            </a:r>
            <a:r>
              <a:rPr lang="en-US" dirty="0"/>
              <a:t>owners to not intensify the use of their land for the life of the District, with exceptions </a:t>
            </a:r>
            <a:r>
              <a:rPr lang="en-US" dirty="0" smtClean="0"/>
              <a:t>for expansions </a:t>
            </a:r>
            <a:r>
              <a:rPr lang="en-US" dirty="0"/>
              <a:t>or improvements to certain existing agricultural or </a:t>
            </a:r>
            <a:r>
              <a:rPr lang="en-US" dirty="0" err="1"/>
              <a:t>forestal</a:t>
            </a:r>
            <a:r>
              <a:rPr lang="en-US" dirty="0"/>
              <a:t> uses on the property. </a:t>
            </a:r>
            <a:endParaRPr lang="en-US" dirty="0" smtClean="0"/>
          </a:p>
          <a:p>
            <a:r>
              <a:rPr lang="en-US" dirty="0" smtClean="0"/>
              <a:t>The Provisions </a:t>
            </a:r>
            <a:r>
              <a:rPr lang="en-US" dirty="0"/>
              <a:t>also include requirements to comply with a Soil and Water Quality Management Plan, </a:t>
            </a:r>
            <a:r>
              <a:rPr lang="en-US" dirty="0" smtClean="0"/>
              <a:t>a Forest </a:t>
            </a:r>
            <a:r>
              <a:rPr lang="en-US" dirty="0"/>
              <a:t>Management Plan, or other commitments to address </a:t>
            </a:r>
            <a:r>
              <a:rPr lang="en-US" dirty="0" smtClean="0"/>
              <a:t>specific </a:t>
            </a:r>
            <a:r>
              <a:rPr lang="en-US" dirty="0"/>
              <a:t>or other commitments to address specific environmental concerns, such </a:t>
            </a:r>
            <a:r>
              <a:rPr lang="en-US" dirty="0" smtClean="0"/>
              <a:t>as erosion </a:t>
            </a:r>
            <a:r>
              <a:rPr lang="en-US" dirty="0"/>
              <a:t>control or endangered species management.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Agricultural &amp; Forestal Districts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1F8B-3116-6443-94F7-9CA243061FDA}" type="slidenum">
              <a:rPr lang="en-US" smtClean="0"/>
              <a:pPr/>
              <a:t>2</a:t>
            </a:fld>
            <a:r>
              <a:rPr lang="en-US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73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“Group B” Criteria Chart </a:t>
            </a:r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Figures above show that all Local Districts (100%) provide scenic vistas and contribute to </a:t>
            </a:r>
            <a:r>
              <a:rPr lang="en-US" dirty="0" smtClean="0"/>
              <a:t>the rural </a:t>
            </a:r>
            <a:r>
              <a:rPr lang="en-US" dirty="0"/>
              <a:t>character of the County, but only 41% of Districts regularly produce farm and/or </a:t>
            </a:r>
            <a:r>
              <a:rPr lang="en-US" dirty="0" smtClean="0"/>
              <a:t>forest products </a:t>
            </a:r>
            <a:r>
              <a:rPr lang="en-US" dirty="0"/>
              <a:t>for sale. 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significant number of Districts (41%) either contain a significant historic </a:t>
            </a:r>
            <a:r>
              <a:rPr lang="en-US" dirty="0" smtClean="0"/>
              <a:t>or archaeological </a:t>
            </a:r>
            <a:r>
              <a:rPr lang="en-US" dirty="0"/>
              <a:t>site that is being preserved, or have a high potential to contain such sites. </a:t>
            </a:r>
            <a:endParaRPr lang="en-US" dirty="0" smtClean="0"/>
          </a:p>
          <a:p>
            <a:r>
              <a:rPr lang="en-US" dirty="0" smtClean="0"/>
              <a:t>Very few </a:t>
            </a:r>
            <a:r>
              <a:rPr lang="en-US" dirty="0"/>
              <a:t>Districts are entirely protected by conservation easements (7%), or utilize unique </a:t>
            </a:r>
            <a:r>
              <a:rPr lang="en-US" dirty="0" smtClean="0"/>
              <a:t>or particularly </a:t>
            </a:r>
            <a:r>
              <a:rPr lang="en-US" dirty="0"/>
              <a:t>effective water quality measures (also 7%). </a:t>
            </a:r>
            <a:endParaRPr lang="en-US" dirty="0" smtClean="0"/>
          </a:p>
          <a:p>
            <a:r>
              <a:rPr lang="en-US" dirty="0" smtClean="0"/>
              <a:t>Only </a:t>
            </a:r>
            <a:r>
              <a:rPr lang="en-US" dirty="0"/>
              <a:t>55% of Local Districts are </a:t>
            </a:r>
            <a:r>
              <a:rPr lang="en-US" dirty="0" smtClean="0"/>
              <a:t>located in </a:t>
            </a:r>
            <a:r>
              <a:rPr lang="en-US" dirty="0"/>
              <a:t>the lowest-density Zoning Districts (R-C and R-A), with the remaining 45% of Local </a:t>
            </a:r>
            <a:r>
              <a:rPr lang="en-US" dirty="0" smtClean="0"/>
              <a:t>Districts located </a:t>
            </a:r>
            <a:r>
              <a:rPr lang="en-US" dirty="0"/>
              <a:t>in moderate-density Districts (R-E, R-1 and PDH-1).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Agricultural &amp; Forestal Districts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1F8B-3116-6443-94F7-9CA243061FDA}" type="slidenum">
              <a:rPr lang="en-US" smtClean="0"/>
              <a:pPr/>
              <a:t>20</a:t>
            </a:fld>
            <a:r>
              <a:rPr lang="en-US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32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Statewide District A&amp;F Evaluation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Chapter </a:t>
            </a:r>
            <a:r>
              <a:rPr lang="en-US" dirty="0"/>
              <a:t>114 of the Fairfax County Code contains 10 evaluation criteria to be used as a </a:t>
            </a:r>
            <a:r>
              <a:rPr lang="en-US" dirty="0" smtClean="0"/>
              <a:t>guide during </a:t>
            </a:r>
            <a:r>
              <a:rPr lang="en-US" dirty="0"/>
              <a:t>the review of applications for establishment or renewal of statewide districts. </a:t>
            </a:r>
            <a:endParaRPr lang="en-US" dirty="0" smtClean="0"/>
          </a:p>
          <a:p>
            <a:r>
              <a:rPr lang="en-US" dirty="0" smtClean="0"/>
              <a:t>The criteria are </a:t>
            </a:r>
            <a:r>
              <a:rPr lang="en-US" dirty="0"/>
              <a:t>nearly identical to the “Group A” criteria for Local Districts, and represent basic </a:t>
            </a:r>
            <a:r>
              <a:rPr lang="en-US" dirty="0" smtClean="0"/>
              <a:t>standards that </a:t>
            </a:r>
            <a:r>
              <a:rPr lang="en-US" dirty="0"/>
              <a:t>all Statewide District should meet.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four existing Statewide Districts satisfy all of </a:t>
            </a:r>
            <a:r>
              <a:rPr lang="en-US" dirty="0" smtClean="0"/>
              <a:t>the applicable </a:t>
            </a:r>
            <a:r>
              <a:rPr lang="en-US" dirty="0"/>
              <a:t>evaluation criteria of Chapter 114.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Agricultural &amp; Forestal Districts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1F8B-3116-6443-94F7-9CA243061FDA}" type="slidenum">
              <a:rPr lang="en-US" smtClean="0"/>
              <a:pPr/>
              <a:t>21</a:t>
            </a:fld>
            <a:r>
              <a:rPr lang="en-US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95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9069"/>
            <a:ext cx="10515600" cy="1325563"/>
          </a:xfrm>
        </p:spPr>
        <p:txBody>
          <a:bodyPr/>
          <a:lstStyle/>
          <a:p>
            <a:r>
              <a:rPr lang="en-US" b="1" dirty="0"/>
              <a:t>Zoning </a:t>
            </a:r>
            <a:r>
              <a:rPr lang="en-US" b="1" dirty="0" smtClean="0"/>
              <a:t>Districts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31608"/>
            <a:ext cx="10515600" cy="278685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pie chart below shows </a:t>
            </a:r>
            <a:r>
              <a:rPr lang="en-US" dirty="0"/>
              <a:t>the percentage of all A&amp;F Districts (local and statewide) in each of five </a:t>
            </a:r>
            <a:r>
              <a:rPr lang="en-US" dirty="0" smtClean="0"/>
              <a:t>Zoning Districts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zoning of A&amp;F Districts is largely dependent on the predominant zoning that </a:t>
            </a:r>
            <a:r>
              <a:rPr lang="en-US" dirty="0" smtClean="0"/>
              <a:t>exists in </a:t>
            </a:r>
            <a:r>
              <a:rPr lang="en-US" dirty="0"/>
              <a:t>various areas of the County. </a:t>
            </a:r>
            <a:endParaRPr lang="en-US" dirty="0" smtClean="0"/>
          </a:p>
          <a:p>
            <a:r>
              <a:rPr lang="en-US" dirty="0" smtClean="0"/>
              <a:t>For </a:t>
            </a:r>
            <a:r>
              <a:rPr lang="en-US" dirty="0"/>
              <a:t>example, R-C Zoning makes up a large portion of </a:t>
            </a:r>
            <a:r>
              <a:rPr lang="en-US" dirty="0" smtClean="0"/>
              <a:t>the Springfield </a:t>
            </a:r>
            <a:r>
              <a:rPr lang="en-US" dirty="0"/>
              <a:t>District, while R-E Zoning is more predominant in the </a:t>
            </a:r>
            <a:r>
              <a:rPr lang="en-US" dirty="0" err="1"/>
              <a:t>Dranesville</a:t>
            </a:r>
            <a:r>
              <a:rPr lang="en-US" dirty="0"/>
              <a:t> and Mt. </a:t>
            </a:r>
            <a:r>
              <a:rPr lang="en-US" dirty="0" smtClean="0"/>
              <a:t>Vernon Districts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Agricultural &amp; Forestal Districts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678" y="4018466"/>
            <a:ext cx="7042643" cy="233788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1F8B-3116-6443-94F7-9CA243061FDA}" type="slidenum">
              <a:rPr lang="en-US" smtClean="0"/>
              <a:pPr/>
              <a:t>22</a:t>
            </a:fld>
            <a:r>
              <a:rPr lang="en-US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49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Distribution of Low-Density Zoning </a:t>
            </a:r>
            <a:r>
              <a:rPr lang="en-US" b="1" dirty="0" smtClean="0"/>
              <a:t>Districts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4392" y="1825625"/>
            <a:ext cx="4403216" cy="435133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Agricultural &amp; Forestal Districts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1F8B-3116-6443-94F7-9CA243061FDA}" type="slidenum">
              <a:rPr lang="en-US" smtClean="0"/>
              <a:pPr/>
              <a:t>23</a:t>
            </a:fld>
            <a:r>
              <a:rPr lang="en-US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56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Agricultural &amp; </a:t>
            </a:r>
            <a:r>
              <a:rPr lang="en-US" dirty="0" err="1"/>
              <a:t>Forestal</a:t>
            </a:r>
            <a:r>
              <a:rPr lang="en-US" dirty="0"/>
              <a:t> </a:t>
            </a:r>
            <a:r>
              <a:rPr lang="en-US" dirty="0" smtClean="0"/>
              <a:t>Map of the County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2972" y="1825625"/>
            <a:ext cx="3986056" cy="435133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Agricultural &amp; Forestal Districts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1F8B-3116-6443-94F7-9CA243061FDA}" type="slidenum">
              <a:rPr lang="en-US" smtClean="0"/>
              <a:pPr/>
              <a:t>24</a:t>
            </a:fld>
            <a:r>
              <a:rPr lang="en-US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63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County </a:t>
            </a:r>
            <a:r>
              <a:rPr lang="en-US" dirty="0" smtClean="0"/>
              <a:t>Agricultural &amp; </a:t>
            </a:r>
            <a:r>
              <a:rPr lang="en-US" dirty="0" err="1" smtClean="0"/>
              <a:t>Forestal</a:t>
            </a:r>
            <a:r>
              <a:rPr lang="en-US" dirty="0" smtClean="0"/>
              <a:t> Map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1510" y="1548655"/>
            <a:ext cx="3934737" cy="443622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Agricultural &amp; Forestal Districts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045" y="1461313"/>
            <a:ext cx="3972354" cy="439083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1F8B-3116-6443-94F7-9CA243061FDA}" type="slidenum">
              <a:rPr lang="en-US" smtClean="0"/>
              <a:pPr/>
              <a:t>25</a:t>
            </a:fld>
            <a:r>
              <a:rPr lang="en-US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08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5630"/>
            <a:ext cx="10515600" cy="1325563"/>
          </a:xfrm>
        </p:spPr>
        <p:txBody>
          <a:bodyPr/>
          <a:lstStyle/>
          <a:p>
            <a:r>
              <a:rPr lang="en-US" dirty="0" smtClean="0"/>
              <a:t>South County Agricultural &amp; </a:t>
            </a:r>
            <a:r>
              <a:rPr lang="en-US" dirty="0" err="1" smtClean="0"/>
              <a:t>Forestal</a:t>
            </a:r>
            <a:r>
              <a:rPr lang="en-US" dirty="0" smtClean="0"/>
              <a:t> Map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3695" y="1827213"/>
            <a:ext cx="3877680" cy="435133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365125"/>
          </a:xfrm>
        </p:spPr>
        <p:txBody>
          <a:bodyPr/>
          <a:lstStyle/>
          <a:p>
            <a:r>
              <a:rPr lang="en-US" smtClean="0"/>
              <a:t>24 January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smtClean="0"/>
              <a:t>Agricultural &amp; Forestal Districts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405" y="1131331"/>
            <a:ext cx="3936163" cy="4235871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1F8B-3116-6443-94F7-9CA243061FDA}" type="slidenum">
              <a:rPr lang="en-US" smtClean="0"/>
              <a:pPr/>
              <a:t>26</a:t>
            </a:fld>
            <a:r>
              <a:rPr lang="en-US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08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Fell free to to contact </a:t>
            </a:r>
            <a:r>
              <a:rPr lang="en-US" dirty="0" smtClean="0"/>
              <a:t>Jeff Parnes at </a:t>
            </a:r>
          </a:p>
          <a:p>
            <a:pPr lvl="1"/>
            <a:r>
              <a:rPr lang="en-US" dirty="0" smtClean="0">
                <a:hlinkClick r:id="rId3"/>
              </a:rPr>
              <a:t>jeff@parnes.net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@</a:t>
            </a:r>
            <a:r>
              <a:rPr lang="en-US" dirty="0" err="1" smtClean="0"/>
              <a:t>jeffparnes</a:t>
            </a:r>
            <a:endParaRPr lang="en-US" dirty="0"/>
          </a:p>
          <a:p>
            <a:pPr lvl="1"/>
            <a:r>
              <a:rPr lang="en-US" dirty="0" smtClean="0"/>
              <a:t>703.424.2956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Agricultural &amp; Forestal Districts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1F8B-3116-6443-94F7-9CA243061FDA}" type="slidenum">
              <a:rPr lang="en-US" smtClean="0"/>
              <a:pPr/>
              <a:t>27</a:t>
            </a:fld>
            <a:r>
              <a:rPr lang="en-US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04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Statewide or Local Significance Districts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A&amp;F Districts may either be of Statewide Significance or of Local Significance.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authority </a:t>
            </a:r>
            <a:r>
              <a:rPr lang="en-US" dirty="0" smtClean="0"/>
              <a:t>for the </a:t>
            </a:r>
            <a:r>
              <a:rPr lang="en-US" dirty="0"/>
              <a:t>establishment of A&amp;F Districts of Statewide Significance is derived from Title 15.2, Chapter </a:t>
            </a:r>
            <a:r>
              <a:rPr lang="en-US" dirty="0" smtClean="0"/>
              <a:t>43 of </a:t>
            </a:r>
            <a:r>
              <a:rPr lang="en-US" dirty="0"/>
              <a:t>the Code of Virginia, entitled “Agricultural and </a:t>
            </a:r>
            <a:r>
              <a:rPr lang="en-US" dirty="0" err="1"/>
              <a:t>Forestal</a:t>
            </a:r>
            <a:r>
              <a:rPr lang="en-US" dirty="0"/>
              <a:t> Districts Act.”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authority for </a:t>
            </a:r>
            <a:r>
              <a:rPr lang="en-US" dirty="0" smtClean="0"/>
              <a:t>the establishment </a:t>
            </a:r>
            <a:r>
              <a:rPr lang="en-US" dirty="0"/>
              <a:t>of Local A&amp;F districts is derived from Title 15.2, Chapter 44 of the Code of </a:t>
            </a:r>
            <a:r>
              <a:rPr lang="en-US" dirty="0" smtClean="0"/>
              <a:t>Virginia, entitled </a:t>
            </a:r>
            <a:r>
              <a:rPr lang="en-US" dirty="0"/>
              <a:t>the “Local Agricultural and </a:t>
            </a:r>
            <a:r>
              <a:rPr lang="en-US" dirty="0" err="1"/>
              <a:t>Forestal</a:t>
            </a:r>
            <a:r>
              <a:rPr lang="en-US" dirty="0"/>
              <a:t> Districts Act”. </a:t>
            </a:r>
            <a:endParaRPr lang="en-US" dirty="0" smtClean="0"/>
          </a:p>
          <a:p>
            <a:r>
              <a:rPr lang="en-US" dirty="0" smtClean="0"/>
              <a:t>On </a:t>
            </a:r>
            <a:r>
              <a:rPr lang="en-US" dirty="0"/>
              <a:t>June 30, 1983, Fairfax </a:t>
            </a:r>
            <a:r>
              <a:rPr lang="en-US" dirty="0" smtClean="0"/>
              <a:t>County enacted </a:t>
            </a:r>
            <a:r>
              <a:rPr lang="en-US" dirty="0"/>
              <a:t>supplemental legislation governing A&amp;F Districts within the County, which consisted of </a:t>
            </a:r>
            <a:r>
              <a:rPr lang="en-US" dirty="0" smtClean="0"/>
              <a:t>the following </a:t>
            </a:r>
            <a:r>
              <a:rPr lang="en-US" dirty="0"/>
              <a:t>sections of the Fairfax County Code: Chapter 114, entitled “Agricultural and </a:t>
            </a:r>
            <a:r>
              <a:rPr lang="en-US" dirty="0" err="1" smtClean="0"/>
              <a:t>Forestal</a:t>
            </a:r>
            <a:r>
              <a:rPr lang="en-US" dirty="0" smtClean="0"/>
              <a:t> Districts </a:t>
            </a:r>
            <a:r>
              <a:rPr lang="en-US" dirty="0"/>
              <a:t>of Statewide Significance Ordinance”, and Chapter 115, entitled “Local Agricultural </a:t>
            </a:r>
            <a:r>
              <a:rPr lang="en-US" dirty="0" smtClean="0"/>
              <a:t>and </a:t>
            </a:r>
            <a:r>
              <a:rPr lang="en-US" dirty="0" err="1" smtClean="0"/>
              <a:t>Forestal</a:t>
            </a:r>
            <a:r>
              <a:rPr lang="en-US" dirty="0" smtClean="0"/>
              <a:t> </a:t>
            </a:r>
            <a:r>
              <a:rPr lang="en-US" dirty="0"/>
              <a:t>Districts Ordinance”. </a:t>
            </a:r>
            <a:endParaRPr lang="en-US" dirty="0" smtClean="0"/>
          </a:p>
          <a:p>
            <a:r>
              <a:rPr lang="en-US" dirty="0" smtClean="0"/>
              <a:t>Local </a:t>
            </a:r>
            <a:r>
              <a:rPr lang="en-US" dirty="0"/>
              <a:t>districts must be at least 20 acres in size, and are limited </a:t>
            </a:r>
            <a:r>
              <a:rPr lang="en-US" dirty="0" smtClean="0"/>
              <a:t>to  ownership </a:t>
            </a:r>
            <a:r>
              <a:rPr lang="en-US" dirty="0"/>
              <a:t>of a single family; statewide districts must be at least 200 acres in size, and can </a:t>
            </a:r>
            <a:r>
              <a:rPr lang="en-US" dirty="0" smtClean="0"/>
              <a:t>include unrelated </a:t>
            </a:r>
            <a:r>
              <a:rPr lang="en-US" dirty="0"/>
              <a:t>owners. </a:t>
            </a:r>
            <a:endParaRPr lang="en-US" dirty="0" smtClean="0"/>
          </a:p>
          <a:p>
            <a:r>
              <a:rPr lang="en-US" dirty="0" smtClean="0"/>
              <a:t>While </a:t>
            </a:r>
            <a:r>
              <a:rPr lang="en-US" dirty="0"/>
              <a:t>designation as an Agricultural &amp; </a:t>
            </a:r>
            <a:r>
              <a:rPr lang="en-US" dirty="0" err="1"/>
              <a:t>Forestal</a:t>
            </a:r>
            <a:r>
              <a:rPr lang="en-US" dirty="0"/>
              <a:t> District qualifies properties </a:t>
            </a:r>
            <a:r>
              <a:rPr lang="en-US" dirty="0" smtClean="0"/>
              <a:t>for use-value </a:t>
            </a:r>
            <a:r>
              <a:rPr lang="en-US" dirty="0"/>
              <a:t>taxation, both types of districts must also apply separately with the Department of </a:t>
            </a:r>
            <a:r>
              <a:rPr lang="en-US" dirty="0" smtClean="0"/>
              <a:t>Tax Administration </a:t>
            </a:r>
            <a:r>
              <a:rPr lang="en-US" dirty="0"/>
              <a:t>(DTA) for land use assessment for the specific agricultural and/or </a:t>
            </a:r>
            <a:r>
              <a:rPr lang="en-US" dirty="0" err="1"/>
              <a:t>forestal</a:t>
            </a:r>
            <a:r>
              <a:rPr lang="en-US" dirty="0"/>
              <a:t> uses, </a:t>
            </a:r>
            <a:r>
              <a:rPr lang="en-US" dirty="0" smtClean="0"/>
              <a:t>as required </a:t>
            </a:r>
            <a:r>
              <a:rPr lang="en-US" dirty="0"/>
              <a:t>by Title 58.1 of the Code of Virginia.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Agricultural &amp; Forestal Districts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1F8B-3116-6443-94F7-9CA243061FDA}" type="slidenum">
              <a:rPr lang="en-US" smtClean="0"/>
              <a:pPr/>
              <a:t>3</a:t>
            </a:fld>
            <a:r>
              <a:rPr lang="en-US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65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A&amp;F District Advisory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state enabling legislation requires the County to maintain an A&amp;F District Advisory </a:t>
            </a:r>
            <a:r>
              <a:rPr lang="en-US" dirty="0" smtClean="0"/>
              <a:t>Committee (AFDAC</a:t>
            </a:r>
            <a:r>
              <a:rPr lang="en-US" dirty="0"/>
              <a:t>), consisting of a combination of agricultural and non-agricultural landowners, the </a:t>
            </a:r>
            <a:r>
              <a:rPr lang="en-US" dirty="0" smtClean="0"/>
              <a:t>County’s chief </a:t>
            </a:r>
            <a:r>
              <a:rPr lang="en-US" dirty="0"/>
              <a:t>property assessment officer, and one member of the local governing body. </a:t>
            </a:r>
          </a:p>
          <a:p>
            <a:r>
              <a:rPr lang="en-US" dirty="0" smtClean="0"/>
              <a:t>The </a:t>
            </a:r>
            <a:r>
              <a:rPr lang="en-US" dirty="0"/>
              <a:t>Fairfax </a:t>
            </a:r>
            <a:r>
              <a:rPr lang="en-US" dirty="0" smtClean="0"/>
              <a:t>County  AFDAC </a:t>
            </a:r>
            <a:r>
              <a:rPr lang="en-US" dirty="0"/>
              <a:t>meets several times a year to review and provide recommendations to both the </a:t>
            </a:r>
            <a:r>
              <a:rPr lang="en-US" dirty="0" smtClean="0"/>
              <a:t>Planning Commission </a:t>
            </a:r>
            <a:r>
              <a:rPr lang="en-US" dirty="0"/>
              <a:t>and Board of Supervisors on applications for establishment or renewal of districts. </a:t>
            </a:r>
            <a:endParaRPr lang="en-US" dirty="0" smtClean="0"/>
          </a:p>
          <a:p>
            <a:r>
              <a:rPr lang="en-US" dirty="0" smtClean="0"/>
              <a:t>The AFDAC </a:t>
            </a:r>
            <a:r>
              <a:rPr lang="en-US" dirty="0"/>
              <a:t>met three times in </a:t>
            </a:r>
            <a:r>
              <a:rPr lang="en-US" dirty="0" smtClean="0"/>
              <a:t>2016 and twice in 2017 </a:t>
            </a:r>
            <a:r>
              <a:rPr lang="en-US" dirty="0"/>
              <a:t>to review and make recommendations on pending </a:t>
            </a:r>
            <a:r>
              <a:rPr lang="en-US" dirty="0" smtClean="0"/>
              <a:t>A&amp;F applications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Agricultural &amp; Forestal Districts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1F8B-3116-6443-94F7-9CA243061FDA}" type="slidenum">
              <a:rPr lang="en-US" smtClean="0"/>
              <a:pPr/>
              <a:t>4</a:t>
            </a:fld>
            <a:r>
              <a:rPr lang="en-US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17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Local and Statewide A&amp;F Districts by Magisterial </a:t>
            </a:r>
            <a:r>
              <a:rPr lang="en-US" b="1" dirty="0" smtClean="0"/>
              <a:t>District as of 2016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1690688"/>
            <a:ext cx="7620000" cy="3619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Agricultural &amp; Forestal Districts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38362" y="5510103"/>
            <a:ext cx="8162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There are no A&amp;F Districts located in the Braddock, Lee, Mason, or Providence District</a:t>
            </a:r>
            <a:endParaRPr lang="en-US" dirty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1F8B-3116-6443-94F7-9CA243061FDA}" type="slidenum">
              <a:rPr lang="en-US" smtClean="0"/>
              <a:pPr/>
              <a:t>5</a:t>
            </a:fld>
            <a:r>
              <a:rPr lang="en-US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24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A&amp;F Districts by Magisterial </a:t>
            </a:r>
            <a:r>
              <a:rPr lang="en-US" b="1" dirty="0" smtClean="0"/>
              <a:t>District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77969"/>
            <a:ext cx="10515600" cy="376410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Agricultural &amp; Forestal Districts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08084" y="4629356"/>
            <a:ext cx="9007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ffectLst/>
                <a:latin typeface="Helvetica" charset="0"/>
              </a:rPr>
              <a:t>A&amp;F Districts are currently located in five of the nine magisterial districts, with 75% of the districts being located in either the </a:t>
            </a:r>
            <a:r>
              <a:rPr lang="en-US" dirty="0" err="1" smtClean="0">
                <a:effectLst/>
                <a:latin typeface="Helvetica" charset="0"/>
              </a:rPr>
              <a:t>Dranesville</a:t>
            </a:r>
            <a:r>
              <a:rPr lang="en-US" dirty="0" smtClean="0">
                <a:effectLst/>
                <a:latin typeface="Helvetica" charset="0"/>
              </a:rPr>
              <a:t> or Springfield District.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1F8B-3116-6443-94F7-9CA243061FDA}" type="slidenum">
              <a:rPr lang="en-US" smtClean="0"/>
              <a:pPr/>
              <a:t>6</a:t>
            </a:fld>
            <a:r>
              <a:rPr lang="en-US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06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Acreage in Local and Statewide A&amp;F Districts by Magisterial </a:t>
            </a:r>
            <a:r>
              <a:rPr lang="en-US" b="1" dirty="0" smtClean="0"/>
              <a:t>District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9200" y="1766094"/>
            <a:ext cx="7213600" cy="38608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Agricultural &amp; Forestal Districts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1F8B-3116-6443-94F7-9CA243061FDA}" type="slidenum">
              <a:rPr lang="en-US" smtClean="0"/>
              <a:pPr/>
              <a:t>7</a:t>
            </a:fld>
            <a:r>
              <a:rPr lang="en-US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03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81138" cy="1325563"/>
          </a:xfrm>
        </p:spPr>
        <p:txBody>
          <a:bodyPr/>
          <a:lstStyle/>
          <a:p>
            <a:r>
              <a:rPr lang="en-US" b="1"/>
              <a:t>Acreage in A&amp;F Districts by Magisterial District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70441"/>
            <a:ext cx="10515600" cy="309536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Agricultural &amp; Forestal Districts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66952" y="4602024"/>
            <a:ext cx="103868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There are a total of 3,032 acres in the A&amp;F District program in Fairfax County, which equates </a:t>
            </a:r>
            <a:r>
              <a:rPr lang="en-US" dirty="0" smtClean="0"/>
              <a:t>to approximately </a:t>
            </a:r>
            <a:r>
              <a:rPr lang="en-US" dirty="0"/>
              <a:t>1.2% of the land area of the County</a:t>
            </a:r>
            <a:r>
              <a:rPr lang="en-US" dirty="0" smtClean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Approximately </a:t>
            </a:r>
            <a:r>
              <a:rPr lang="en-US" dirty="0"/>
              <a:t>71% of all of the acreage </a:t>
            </a:r>
            <a:r>
              <a:rPr lang="en-US" dirty="0" smtClean="0"/>
              <a:t>in the </a:t>
            </a:r>
            <a:r>
              <a:rPr lang="en-US" dirty="0"/>
              <a:t>A&amp;F District program is located in the </a:t>
            </a:r>
            <a:r>
              <a:rPr lang="en-US" dirty="0" err="1"/>
              <a:t>Dranesville</a:t>
            </a:r>
            <a:r>
              <a:rPr lang="en-US" dirty="0"/>
              <a:t> and Springfield magisterial districts.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Although </a:t>
            </a:r>
            <a:r>
              <a:rPr lang="en-US" dirty="0"/>
              <a:t>only four of the 44 A&amp;F Districts are statewide districts, </a:t>
            </a:r>
            <a:r>
              <a:rPr lang="en-US" dirty="0" smtClean="0"/>
              <a:t>44% of </a:t>
            </a:r>
            <a:r>
              <a:rPr lang="en-US" dirty="0"/>
              <a:t>the land incorporated into all A&amp;F Districts is in these four statewide districts.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1F8B-3116-6443-94F7-9CA243061FDA}" type="slidenum">
              <a:rPr lang="en-US" smtClean="0"/>
              <a:pPr/>
              <a:t>8</a:t>
            </a:fld>
            <a:r>
              <a:rPr lang="en-US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70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Local A&amp;F Districts by </a:t>
            </a:r>
            <a:r>
              <a:rPr lang="en-US" b="1" dirty="0" smtClean="0"/>
              <a:t>Size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8200" y="1477824"/>
            <a:ext cx="5435600" cy="31242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Agricultural &amp; Forestal Districts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19502" y="4602024"/>
            <a:ext cx="101004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>
                <a:effectLst/>
                <a:latin typeface="Helvetica" charset="0"/>
              </a:rPr>
              <a:t>The Local A&amp;F Districts range in size from just above 20 acres to approximately 130 acres.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effectLst/>
                <a:latin typeface="Helvetica" charset="0"/>
              </a:rPr>
              <a:t>90% percent of all Local A&amp;F Districts are less than 100 acres in size; 80% of all Local A&amp;F Districts are less than 50 acres in size.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effectLst/>
                <a:latin typeface="Helvetica" charset="0"/>
              </a:rPr>
              <a:t>It should be noted that on </a:t>
            </a:r>
            <a:r>
              <a:rPr lang="en-US" dirty="0" smtClean="0">
                <a:effectLst/>
                <a:latin typeface="Helvetica" charset="0"/>
              </a:rPr>
              <a:t>31</a:t>
            </a:r>
            <a:r>
              <a:rPr lang="en-US" dirty="0" smtClean="0">
                <a:effectLst/>
                <a:latin typeface="Helvetica" charset="0"/>
              </a:rPr>
              <a:t>July 1995, the Board of Supervisors approved an amendment to Chapter 115 of the County Code which reduced the minimum acreage requirement for Local A&amp;F Districts from 25 to 20 acres.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1F8B-3116-6443-94F7-9CA243061FDA}" type="slidenum">
              <a:rPr lang="en-US" smtClean="0"/>
              <a:pPr/>
              <a:t>9</a:t>
            </a:fld>
            <a:r>
              <a:rPr lang="en-US" smtClean="0"/>
              <a:t> of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53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1931</Words>
  <Application>Microsoft Macintosh PowerPoint</Application>
  <PresentationFormat>Widescreen</PresentationFormat>
  <Paragraphs>170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Calibri</vt:lpstr>
      <vt:lpstr>Calibri Light</vt:lpstr>
      <vt:lpstr>Helvetica</vt:lpstr>
      <vt:lpstr>Arial</vt:lpstr>
      <vt:lpstr>Office Theme</vt:lpstr>
      <vt:lpstr>Agricultural &amp; Forestal Districts </vt:lpstr>
      <vt:lpstr>The Agricultural and Forestal District Program</vt:lpstr>
      <vt:lpstr>Statewide or Local Significance Districts</vt:lpstr>
      <vt:lpstr>A&amp;F District Advisory Committee</vt:lpstr>
      <vt:lpstr>Local and Statewide A&amp;F Districts by Magisterial District as of 2016</vt:lpstr>
      <vt:lpstr>A&amp;F Districts by Magisterial District</vt:lpstr>
      <vt:lpstr>Acreage in Local and Statewide A&amp;F Districts by Magisterial District</vt:lpstr>
      <vt:lpstr>Acreage in A&amp;F Districts by Magisterial District</vt:lpstr>
      <vt:lpstr>Local A&amp;F Districts by Size</vt:lpstr>
      <vt:lpstr>Statewide A&amp;F Districts</vt:lpstr>
      <vt:lpstr>Acres of A&amp;F Land Uses in Program</vt:lpstr>
      <vt:lpstr>Percentage of A&amp;F Land Uses in Program</vt:lpstr>
      <vt:lpstr>Districts that Contain Environmental or Historic Resources</vt:lpstr>
      <vt:lpstr>Percentage of Districts that Contain Environmental or Historic Resources</vt:lpstr>
      <vt:lpstr>District Ownership</vt:lpstr>
      <vt:lpstr>Date Range of Ownership – Countywide</vt:lpstr>
      <vt:lpstr>Date of First Ownership</vt:lpstr>
      <vt:lpstr>Local District A&amp;F Evaluation Criteria</vt:lpstr>
      <vt:lpstr>Local Districts satisfying each of the “Group B” criteria</vt:lpstr>
      <vt:lpstr>“Group B” Criteria Chart Summary</vt:lpstr>
      <vt:lpstr>Statewide District A&amp;F Evaluation Criteria</vt:lpstr>
      <vt:lpstr>Zoning Districts</vt:lpstr>
      <vt:lpstr>Distribution of Low-Density Zoning Districts</vt:lpstr>
      <vt:lpstr>Agricultural &amp; Forestal Map of the County</vt:lpstr>
      <vt:lpstr>North County Agricultural &amp; Forestal Map</vt:lpstr>
      <vt:lpstr>South County Agricultural &amp; Forestal Map</vt:lpstr>
      <vt:lpstr>Questions?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Agricultural &amp; Forestal Districts </dc:title>
  <dc:creator>jeff parnes</dc:creator>
  <cp:lastModifiedBy>jeff parnes</cp:lastModifiedBy>
  <cp:revision>16</cp:revision>
  <cp:lastPrinted>2018-01-24T02:28:00Z</cp:lastPrinted>
  <dcterms:created xsi:type="dcterms:W3CDTF">2018-01-24T00:20:28Z</dcterms:created>
  <dcterms:modified xsi:type="dcterms:W3CDTF">2018-01-24T16:13:12Z</dcterms:modified>
</cp:coreProperties>
</file>