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24"/>
  </p:notesMasterIdLst>
  <p:handoutMasterIdLst>
    <p:handoutMasterId r:id="rId25"/>
  </p:handoutMasterIdLst>
  <p:sldIdLst>
    <p:sldId id="256" r:id="rId3"/>
    <p:sldId id="461" r:id="rId4"/>
    <p:sldId id="462" r:id="rId5"/>
    <p:sldId id="463" r:id="rId6"/>
    <p:sldId id="298" r:id="rId7"/>
    <p:sldId id="657" r:id="rId8"/>
    <p:sldId id="476" r:id="rId9"/>
    <p:sldId id="464" r:id="rId10"/>
    <p:sldId id="465" r:id="rId11"/>
    <p:sldId id="471" r:id="rId12"/>
    <p:sldId id="472" r:id="rId13"/>
    <p:sldId id="265" r:id="rId14"/>
    <p:sldId id="284" r:id="rId15"/>
    <p:sldId id="266" r:id="rId16"/>
    <p:sldId id="467" r:id="rId17"/>
    <p:sldId id="466" r:id="rId18"/>
    <p:sldId id="658" r:id="rId19"/>
    <p:sldId id="473" r:id="rId20"/>
    <p:sldId id="468" r:id="rId21"/>
    <p:sldId id="470" r:id="rId22"/>
    <p:sldId id="460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 autoAdjust="0"/>
    <p:restoredTop sz="94820" autoAdjust="0"/>
  </p:normalViewPr>
  <p:slideViewPr>
    <p:cSldViewPr>
      <p:cViewPr varScale="1">
        <p:scale>
          <a:sx n="119" d="100"/>
          <a:sy n="119" d="100"/>
        </p:scale>
        <p:origin x="14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105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6">
            <a:extLst>
              <a:ext uri="{FF2B5EF4-FFF2-40B4-BE49-F238E27FC236}">
                <a16:creationId xmlns:a16="http://schemas.microsoft.com/office/drawing/2014/main" id="{CB95D441-59F2-4B39-9085-1FC3AC91A8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7893" y="77470"/>
            <a:ext cx="6698827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pic>
        <p:nvPicPr>
          <p:cNvPr id="4099" name="Picture 7" descr="CoSealColor">
            <a:extLst>
              <a:ext uri="{FF2B5EF4-FFF2-40B4-BE49-F238E27FC236}">
                <a16:creationId xmlns:a16="http://schemas.microsoft.com/office/drawing/2014/main" id="{F67C04D1-8BA4-4A6E-A174-390B21A6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124275"/>
            <a:ext cx="653980" cy="65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8">
            <a:extLst>
              <a:ext uri="{FF2B5EF4-FFF2-40B4-BE49-F238E27FC236}">
                <a16:creationId xmlns:a16="http://schemas.microsoft.com/office/drawing/2014/main" id="{921B38C0-CB2A-44D8-AFC2-7FD523312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323" y="279215"/>
            <a:ext cx="3461384" cy="42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County of Fairfax, Virginia</a:t>
            </a:r>
            <a:endParaRPr lang="en-US" altLang="en-US" dirty="0"/>
          </a:p>
        </p:txBody>
      </p:sp>
      <p:sp>
        <p:nvSpPr>
          <p:cNvPr id="4101" name="Line 9">
            <a:extLst>
              <a:ext uri="{FF2B5EF4-FFF2-40B4-BE49-F238E27FC236}">
                <a16:creationId xmlns:a16="http://schemas.microsoft.com/office/drawing/2014/main" id="{8B42586B-4709-4125-8C7D-79EB692CF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0023" y="619760"/>
            <a:ext cx="5606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102" name="Rectangle 10">
            <a:extLst>
              <a:ext uri="{FF2B5EF4-FFF2-40B4-BE49-F238E27FC236}">
                <a16:creationId xmlns:a16="http://schemas.microsoft.com/office/drawing/2014/main" id="{EC7E6715-F5AE-4142-B2D0-22ECDD9A7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573" y="8599170"/>
            <a:ext cx="2959947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000" dirty="0"/>
              <a:t>Department of Transportation</a:t>
            </a:r>
          </a:p>
          <a:p>
            <a:pPr algn="l" eaLnBrk="1" hangingPunct="1">
              <a:defRPr/>
            </a:pPr>
            <a:endParaRPr lang="en-US" altLang="en-US" sz="1000" dirty="0"/>
          </a:p>
          <a:p>
            <a:pPr algn="l" eaLnBrk="1" hangingPunct="1">
              <a:defRPr/>
            </a:pPr>
            <a:endParaRPr lang="en-US" altLang="en-US" sz="1000" dirty="0"/>
          </a:p>
        </p:txBody>
      </p:sp>
      <p:pic>
        <p:nvPicPr>
          <p:cNvPr id="4103" name="Picture 11" descr="logocolor">
            <a:extLst>
              <a:ext uri="{FF2B5EF4-FFF2-40B4-BE49-F238E27FC236}">
                <a16:creationId xmlns:a16="http://schemas.microsoft.com/office/drawing/2014/main" id="{545BF737-35B5-4900-8251-F31895D1E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42" y="8676640"/>
            <a:ext cx="1019104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Line 12">
            <a:extLst>
              <a:ext uri="{FF2B5EF4-FFF2-40B4-BE49-F238E27FC236}">
                <a16:creationId xmlns:a16="http://schemas.microsoft.com/office/drawing/2014/main" id="{AFDAD952-3FDE-4FB0-B6E8-24AE77F757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467" y="8599170"/>
            <a:ext cx="60740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105" name="Text Box 14">
            <a:extLst>
              <a:ext uri="{FF2B5EF4-FFF2-40B4-BE49-F238E27FC236}">
                <a16:creationId xmlns:a16="http://schemas.microsoft.com/office/drawing/2014/main" id="{A902F3A8-0F82-4C58-8F31-D47A4489B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840" y="8815441"/>
            <a:ext cx="778933" cy="24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6B271FBA-8428-4A0F-A6EA-C500E0FADA52}" type="slidenum">
              <a:rPr lang="en-US" altLang="en-US" sz="1000"/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00902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21467D3-5B40-434E-AA42-E9A28845A4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7893" y="0"/>
            <a:ext cx="6698827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2F40173B-FBF2-4BBB-9D35-5B35974B42B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4288" y="852488"/>
            <a:ext cx="4441825" cy="3330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F6ACA57-86AC-42CC-85C4-8C5C6EED74A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02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pic>
        <p:nvPicPr>
          <p:cNvPr id="2" name="Picture 8" descr="logocolor">
            <a:extLst>
              <a:ext uri="{FF2B5EF4-FFF2-40B4-BE49-F238E27FC236}">
                <a16:creationId xmlns:a16="http://schemas.microsoft.com/office/drawing/2014/main" id="{2E278978-62ED-4D0A-A707-64656394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42" y="8676640"/>
            <a:ext cx="1019104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5" descr="CoSealColor">
            <a:extLst>
              <a:ext uri="{FF2B5EF4-FFF2-40B4-BE49-F238E27FC236}">
                <a16:creationId xmlns:a16="http://schemas.microsoft.com/office/drawing/2014/main" id="{845C8422-ABE2-4DD1-B458-01DDA604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124275"/>
            <a:ext cx="653980" cy="65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7">
            <a:extLst>
              <a:ext uri="{FF2B5EF4-FFF2-40B4-BE49-F238E27FC236}">
                <a16:creationId xmlns:a16="http://schemas.microsoft.com/office/drawing/2014/main" id="{000D990D-1CF0-43D1-85C5-E7579FBD5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323" y="279215"/>
            <a:ext cx="3461384" cy="42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County of Fairfax, Virginia</a:t>
            </a:r>
            <a:endParaRPr lang="en-US" altLang="en-US" dirty="0"/>
          </a:p>
        </p:txBody>
      </p:sp>
      <p:sp>
        <p:nvSpPr>
          <p:cNvPr id="3080" name="Line 20">
            <a:extLst>
              <a:ext uri="{FF2B5EF4-FFF2-40B4-BE49-F238E27FC236}">
                <a16:creationId xmlns:a16="http://schemas.microsoft.com/office/drawing/2014/main" id="{D4191C92-787C-410A-89B3-AB3071C60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0023" y="619760"/>
            <a:ext cx="5606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3081" name="Line 21">
            <a:extLst>
              <a:ext uri="{FF2B5EF4-FFF2-40B4-BE49-F238E27FC236}">
                <a16:creationId xmlns:a16="http://schemas.microsoft.com/office/drawing/2014/main" id="{A095373F-7B03-4538-A90A-161900FD36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467" y="8599170"/>
            <a:ext cx="60740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3082" name="Rectangle 22">
            <a:extLst>
              <a:ext uri="{FF2B5EF4-FFF2-40B4-BE49-F238E27FC236}">
                <a16:creationId xmlns:a16="http://schemas.microsoft.com/office/drawing/2014/main" id="{0E33EA9F-15A0-43BA-A7F5-07DE55831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573" y="8599170"/>
            <a:ext cx="2959947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000" dirty="0"/>
              <a:t>Department of Transportation</a:t>
            </a:r>
          </a:p>
          <a:p>
            <a:pPr algn="l" eaLnBrk="1" hangingPunct="1">
              <a:defRPr/>
            </a:pPr>
            <a:endParaRPr lang="en-US" altLang="en-US" sz="1000" dirty="0"/>
          </a:p>
          <a:p>
            <a:pPr algn="l" eaLnBrk="1" hangingPunct="1">
              <a:defRPr/>
            </a:pPr>
            <a:endParaRPr lang="en-US" altLang="en-US" sz="1000" dirty="0"/>
          </a:p>
        </p:txBody>
      </p:sp>
      <p:sp>
        <p:nvSpPr>
          <p:cNvPr id="3083" name="Text Box 24">
            <a:extLst>
              <a:ext uri="{FF2B5EF4-FFF2-40B4-BE49-F238E27FC236}">
                <a16:creationId xmlns:a16="http://schemas.microsoft.com/office/drawing/2014/main" id="{1D5BC0FE-E5B0-435D-ABB2-A8DDDC06C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840" y="8815441"/>
            <a:ext cx="778933" cy="24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77" tIns="46589" rIns="93177" bIns="46589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99FFE7A5-749A-4D5F-9D6D-354A785701AD}" type="slidenum">
              <a:rPr lang="en-US" altLang="en-US" sz="1000" smtClean="0"/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65650523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3759B0B-00E5-4BDC-8977-A8A23C10E4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3F56049-4D27-440F-96D5-3A370D58A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852488"/>
            <a:ext cx="4441825" cy="3330575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31C24BB-1A49-4E23-B4F9-8985F147F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855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D5D98-1807-4293-A639-FC8AC11A36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2274" tIns="46138" rIns="92274" bIns="46138"/>
          <a:lstStyle/>
          <a:p>
            <a:fld id="{211D5D98-1807-4293-A639-FC8AC11A36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37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ebabf19c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ebabf19c8_0_2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300" cy="363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gaebabf19c8_0_2:notes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c1157f6d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ac1157f6d9_0_4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300" cy="363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gac1157f6d9_0_4:notes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00" cy="4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SealColor">
            <a:extLst>
              <a:ext uri="{FF2B5EF4-FFF2-40B4-BE49-F238E27FC236}">
                <a16:creationId xmlns:a16="http://schemas.microsoft.com/office/drawing/2014/main" id="{D039DFF0-95BA-462E-BAA3-190DBA7D9B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0E98C0A5-DD01-43A0-A479-F53537949E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County of Fairfax, Virginia</a:t>
            </a:r>
            <a:endParaRPr lang="en-US" altLang="en-US" dirty="0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7475D131-0422-4309-BF23-E4BD939371B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20788" y="762000"/>
            <a:ext cx="731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B4285D75-62F3-49AF-AABD-95836EF1719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8" name="Picture 14" descr="FCDOT-Logo_COLOR_30">
            <a:extLst>
              <a:ext uri="{FF2B5EF4-FFF2-40B4-BE49-F238E27FC236}">
                <a16:creationId xmlns:a16="http://schemas.microsoft.com/office/drawing/2014/main" id="{54063EF1-1386-4E1C-9B7B-D7DFDBFA9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295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EAAF36D-838A-4F47-B45A-9B762AD395C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105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CC928137-C1BE-491D-B95B-82FDB03756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628F91A5-12BC-447B-AC6E-480C5967DA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809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E05D0E93-E352-4F31-9A55-91862779419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2E643F88-7133-482C-B065-B0A4DE35CC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5641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6173804" cy="1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" name="Google Shape;149;p3">
            <a:extLst>
              <a:ext uri="{FF2B5EF4-FFF2-40B4-BE49-F238E27FC236}">
                <a16:creationId xmlns:a16="http://schemas.microsoft.com/office/drawing/2014/main" id="{E68769DC-26F0-5D46-80BB-463D624C81E4}"/>
              </a:ext>
            </a:extLst>
          </p:cNvPr>
          <p:cNvCxnSpPr>
            <a:cxnSpLocks/>
          </p:cNvCxnSpPr>
          <p:nvPr userDrawn="1"/>
        </p:nvCxnSpPr>
        <p:spPr>
          <a:xfrm>
            <a:off x="404037" y="6496839"/>
            <a:ext cx="7495954" cy="0"/>
          </a:xfrm>
          <a:prstGeom prst="straightConnector1">
            <a:avLst/>
          </a:prstGeom>
          <a:noFill/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9989FB9-9149-C04E-BF4D-7799EC5328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87" y="6124352"/>
            <a:ext cx="578689" cy="628791"/>
          </a:xfrm>
          <a:prstGeom prst="rect">
            <a:avLst/>
          </a:prstGeom>
        </p:spPr>
      </p:pic>
      <p:sp>
        <p:nvSpPr>
          <p:cNvPr id="12" name="Google Shape;51;p26">
            <a:extLst>
              <a:ext uri="{FF2B5EF4-FFF2-40B4-BE49-F238E27FC236}">
                <a16:creationId xmlns:a16="http://schemas.microsoft.com/office/drawing/2014/main" id="{F25D6B67-B7C5-414E-B78C-A4CDFF9398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739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6173804" cy="1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54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8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6173804" cy="1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" name="Google Shape;149;p3">
            <a:extLst>
              <a:ext uri="{FF2B5EF4-FFF2-40B4-BE49-F238E27FC236}">
                <a16:creationId xmlns:a16="http://schemas.microsoft.com/office/drawing/2014/main" id="{02BF3501-380E-514D-8146-F031A8905A66}"/>
              </a:ext>
            </a:extLst>
          </p:cNvPr>
          <p:cNvCxnSpPr>
            <a:cxnSpLocks/>
          </p:cNvCxnSpPr>
          <p:nvPr userDrawn="1"/>
        </p:nvCxnSpPr>
        <p:spPr>
          <a:xfrm>
            <a:off x="404037" y="6496839"/>
            <a:ext cx="7495954" cy="0"/>
          </a:xfrm>
          <a:prstGeom prst="straightConnector1">
            <a:avLst/>
          </a:prstGeom>
          <a:noFill/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DF911E3-0289-9547-9CB8-D08849313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87" y="6124352"/>
            <a:ext cx="578689" cy="628791"/>
          </a:xfrm>
          <a:prstGeom prst="rect">
            <a:avLst/>
          </a:prstGeom>
        </p:spPr>
      </p:pic>
      <p:sp>
        <p:nvSpPr>
          <p:cNvPr id="18" name="Google Shape;51;p26">
            <a:extLst>
              <a:ext uri="{FF2B5EF4-FFF2-40B4-BE49-F238E27FC236}">
                <a16:creationId xmlns:a16="http://schemas.microsoft.com/office/drawing/2014/main" id="{5978E1B6-20EA-D84D-B39D-E5643CBE48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2431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6173804" cy="1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1"/>
          </p:nvPr>
        </p:nvSpPr>
        <p:spPr>
          <a:xfrm>
            <a:off x="458002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2"/>
          </p:nvPr>
        </p:nvSpPr>
        <p:spPr>
          <a:xfrm>
            <a:off x="4780346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" name="Google Shape;149;p3">
            <a:extLst>
              <a:ext uri="{FF2B5EF4-FFF2-40B4-BE49-F238E27FC236}">
                <a16:creationId xmlns:a16="http://schemas.microsoft.com/office/drawing/2014/main" id="{32C81AFE-CB76-FD4F-9A69-8F5C2A0CB799}"/>
              </a:ext>
            </a:extLst>
          </p:cNvPr>
          <p:cNvCxnSpPr>
            <a:cxnSpLocks/>
          </p:cNvCxnSpPr>
          <p:nvPr userDrawn="1"/>
        </p:nvCxnSpPr>
        <p:spPr>
          <a:xfrm>
            <a:off x="404037" y="6496839"/>
            <a:ext cx="7495954" cy="0"/>
          </a:xfrm>
          <a:prstGeom prst="straightConnector1">
            <a:avLst/>
          </a:prstGeom>
          <a:noFill/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0AAFF2D-E01F-ED45-9B65-7E2BE8EC2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87" y="6124352"/>
            <a:ext cx="578689" cy="628791"/>
          </a:xfrm>
          <a:prstGeom prst="rect">
            <a:avLst/>
          </a:prstGeom>
        </p:spPr>
      </p:pic>
      <p:sp>
        <p:nvSpPr>
          <p:cNvPr id="20" name="Google Shape;51;p26">
            <a:extLst>
              <a:ext uri="{FF2B5EF4-FFF2-40B4-BE49-F238E27FC236}">
                <a16:creationId xmlns:a16="http://schemas.microsoft.com/office/drawing/2014/main" id="{DB015884-8954-7741-92AD-CA2E1E565F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868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457200" y="1681163"/>
            <a:ext cx="3868737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body" idx="2"/>
          </p:nvPr>
        </p:nvSpPr>
        <p:spPr>
          <a:xfrm>
            <a:off x="457200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3"/>
          </p:nvPr>
        </p:nvSpPr>
        <p:spPr>
          <a:xfrm>
            <a:off x="4754880" y="1681163"/>
            <a:ext cx="3887788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4"/>
          </p:nvPr>
        </p:nvSpPr>
        <p:spPr>
          <a:xfrm>
            <a:off x="475488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6173804" cy="1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" name="Google Shape;149;p3">
            <a:extLst>
              <a:ext uri="{FF2B5EF4-FFF2-40B4-BE49-F238E27FC236}">
                <a16:creationId xmlns:a16="http://schemas.microsoft.com/office/drawing/2014/main" id="{316F5C17-A84B-5843-87FB-F8497F384B59}"/>
              </a:ext>
            </a:extLst>
          </p:cNvPr>
          <p:cNvCxnSpPr>
            <a:cxnSpLocks/>
          </p:cNvCxnSpPr>
          <p:nvPr userDrawn="1"/>
        </p:nvCxnSpPr>
        <p:spPr>
          <a:xfrm>
            <a:off x="404037" y="6496839"/>
            <a:ext cx="7495954" cy="0"/>
          </a:xfrm>
          <a:prstGeom prst="straightConnector1">
            <a:avLst/>
          </a:prstGeom>
          <a:noFill/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9F34237-49A9-954D-8E36-3BDD96C45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87" y="6124352"/>
            <a:ext cx="578689" cy="628791"/>
          </a:xfrm>
          <a:prstGeom prst="rect">
            <a:avLst/>
          </a:prstGeom>
        </p:spPr>
      </p:pic>
      <p:sp>
        <p:nvSpPr>
          <p:cNvPr id="22" name="Google Shape;51;p26">
            <a:extLst>
              <a:ext uri="{FF2B5EF4-FFF2-40B4-BE49-F238E27FC236}">
                <a16:creationId xmlns:a16="http://schemas.microsoft.com/office/drawing/2014/main" id="{25A62308-287A-3E43-B8CB-2B96BA5DCF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580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 2">
  <p:cSld name="Internal 2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c1157f6d9_0_180"/>
          <p:cNvSpPr/>
          <p:nvPr/>
        </p:nvSpPr>
        <p:spPr>
          <a:xfrm>
            <a:off x="0" y="0"/>
            <a:ext cx="4068000" cy="6858000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ac1157f6d9_0_180"/>
          <p:cNvSpPr txBox="1">
            <a:spLocks noGrp="1"/>
          </p:cNvSpPr>
          <p:nvPr>
            <p:ph type="title"/>
          </p:nvPr>
        </p:nvSpPr>
        <p:spPr>
          <a:xfrm>
            <a:off x="275493" y="375749"/>
            <a:ext cx="35169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i="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ac1157f6d9_0_180"/>
          <p:cNvSpPr txBox="1">
            <a:spLocks noGrp="1"/>
          </p:cNvSpPr>
          <p:nvPr>
            <p:ph type="body" idx="1"/>
          </p:nvPr>
        </p:nvSpPr>
        <p:spPr>
          <a:xfrm>
            <a:off x="4639377" y="375749"/>
            <a:ext cx="3851400" cy="57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b="0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b="0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b="0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b="0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gac1157f6d9_0_180"/>
          <p:cNvSpPr txBox="1">
            <a:spLocks noGrp="1"/>
          </p:cNvSpPr>
          <p:nvPr>
            <p:ph type="body" idx="2"/>
          </p:nvPr>
        </p:nvSpPr>
        <p:spPr>
          <a:xfrm>
            <a:off x="276225" y="2983832"/>
            <a:ext cx="3516300" cy="31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" name="Google Shape;149;p3">
            <a:extLst>
              <a:ext uri="{FF2B5EF4-FFF2-40B4-BE49-F238E27FC236}">
                <a16:creationId xmlns:a16="http://schemas.microsoft.com/office/drawing/2014/main" id="{39B9C2CD-24DE-5D4F-B5F3-6E7902EFFEFA}"/>
              </a:ext>
            </a:extLst>
          </p:cNvPr>
          <p:cNvCxnSpPr>
            <a:cxnSpLocks/>
          </p:cNvCxnSpPr>
          <p:nvPr userDrawn="1"/>
        </p:nvCxnSpPr>
        <p:spPr>
          <a:xfrm>
            <a:off x="404037" y="6496839"/>
            <a:ext cx="7495954" cy="0"/>
          </a:xfrm>
          <a:prstGeom prst="straightConnector1">
            <a:avLst/>
          </a:prstGeom>
          <a:noFill/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B3CADBC-6883-9945-8642-549E4C432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87" y="6124352"/>
            <a:ext cx="578689" cy="628791"/>
          </a:xfrm>
          <a:prstGeom prst="rect">
            <a:avLst/>
          </a:prstGeom>
        </p:spPr>
      </p:pic>
      <p:sp>
        <p:nvSpPr>
          <p:cNvPr id="21" name="Google Shape;51;p26">
            <a:extLst>
              <a:ext uri="{FF2B5EF4-FFF2-40B4-BE49-F238E27FC236}">
                <a16:creationId xmlns:a16="http://schemas.microsoft.com/office/drawing/2014/main" id="{59AC1AFC-6DE4-A14F-9D9B-269D7105E2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75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F6EC0C2D-71A5-431F-95C1-F95B1D7C57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586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A4AA93E0-6E58-4002-912D-CADD18E0F1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9DF5A180-9F26-4805-B3A5-45DBBA4C72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969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6B4F4F5C-FE08-4720-B167-FC8A52FF557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E474462F-BB1E-4168-AB76-94A5EC14EC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587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F48AB570-E023-43B8-BC04-CF524E61AF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86007760-7E1B-4955-9DBB-3E627D67D8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8555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5F48E50E-E0E5-4C93-8461-75776F8F1C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C63927BA-1445-4283-9369-95E0047DC6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636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45122278-675A-44F6-BDF5-82E2CB6EF3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932418EA-619B-4FF4-B0DC-97B47BB499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83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C38A0213-925D-4A05-B281-B7370EAC81A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D6D1A0A7-E968-474D-AEF5-20E81B1FDA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37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D999603B-76E6-4B22-8C1A-7097D9BDB5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62383776-AEE1-4987-A815-947BBAB904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977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CoSealColor">
            <a:extLst>
              <a:ext uri="{FF2B5EF4-FFF2-40B4-BE49-F238E27FC236}">
                <a16:creationId xmlns:a16="http://schemas.microsoft.com/office/drawing/2014/main" id="{FB67173E-B04C-4768-86C3-AC7C1586EA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19">
            <a:extLst>
              <a:ext uri="{FF2B5EF4-FFF2-40B4-BE49-F238E27FC236}">
                <a16:creationId xmlns:a16="http://schemas.microsoft.com/office/drawing/2014/main" id="{D53783F4-A19E-46FC-9F7D-52386C5078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5863" y="381000"/>
            <a:ext cx="338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County of Fairfax, Virginia</a:t>
            </a:r>
            <a:endParaRPr lang="en-US" altLang="en-US" dirty="0"/>
          </a:p>
        </p:txBody>
      </p:sp>
      <p:sp>
        <p:nvSpPr>
          <p:cNvPr id="1028" name="Line 20">
            <a:extLst>
              <a:ext uri="{FF2B5EF4-FFF2-40B4-BE49-F238E27FC236}">
                <a16:creationId xmlns:a16="http://schemas.microsoft.com/office/drawing/2014/main" id="{CDE6C369-12CC-43C7-913D-2B9242B6564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20788" y="762000"/>
            <a:ext cx="7466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9" name="Line 22">
            <a:extLst>
              <a:ext uri="{FF2B5EF4-FFF2-40B4-BE49-F238E27FC236}">
                <a16:creationId xmlns:a16="http://schemas.microsoft.com/office/drawing/2014/main" id="{1E8BB014-359B-493B-84F7-3190F5DC7BC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0" name="Rectangle 27">
            <a:extLst>
              <a:ext uri="{FF2B5EF4-FFF2-40B4-BE49-F238E27FC236}">
                <a16:creationId xmlns:a16="http://schemas.microsoft.com/office/drawing/2014/main" id="{88211109-CBA1-44E5-9DF5-B07873106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28">
            <a:extLst>
              <a:ext uri="{FF2B5EF4-FFF2-40B4-BE49-F238E27FC236}">
                <a16:creationId xmlns:a16="http://schemas.microsoft.com/office/drawing/2014/main" id="{0F6F2512-569C-4731-ADEC-201F976F1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32" name="Picture 29" descr="FCDOT-Logo_COLOR_30">
            <a:extLst>
              <a:ext uri="{FF2B5EF4-FFF2-40B4-BE49-F238E27FC236}">
                <a16:creationId xmlns:a16="http://schemas.microsoft.com/office/drawing/2014/main" id="{B86DAF1C-148D-4F58-B9AF-9D50AE8B82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6248400"/>
            <a:ext cx="100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" name="Rectangle 25">
            <a:extLst>
              <a:ext uri="{FF2B5EF4-FFF2-40B4-BE49-F238E27FC236}">
                <a16:creationId xmlns:a16="http://schemas.microsoft.com/office/drawing/2014/main" id="{D23CFB6E-A6EC-4696-A0B4-4A30E4CB69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5225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r>
              <a:rPr lang="en-US" altLang="en-US" dirty="0"/>
              <a:t>Department of Transportation </a:t>
            </a:r>
          </a:p>
          <a:p>
            <a:pPr algn="ctr">
              <a:defRPr/>
            </a:pPr>
            <a:fld id="{151447E1-EEBE-45D0-8A56-C78163090B59}" type="slidenum">
              <a:rPr lang="en-US" altLang="en-US"/>
              <a:pPr algn="ctr"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/>
          <p:nvPr/>
        </p:nvSpPr>
        <p:spPr>
          <a:xfrm>
            <a:off x="0" y="0"/>
            <a:ext cx="9144000" cy="1019503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6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6173804" cy="100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381000" y="1668717"/>
            <a:ext cx="8382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" name="Google Shape;49;p26"/>
          <p:cNvSpPr txBox="1">
            <a:spLocks noGrp="1"/>
          </p:cNvSpPr>
          <p:nvPr>
            <p:ph type="dt" idx="10"/>
          </p:nvPr>
        </p:nvSpPr>
        <p:spPr>
          <a:xfrm>
            <a:off x="6357890" y="6356350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ftr" idx="11"/>
          </p:nvPr>
        </p:nvSpPr>
        <p:spPr>
          <a:xfrm>
            <a:off x="381000" y="6356350"/>
            <a:ext cx="59768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sldNum" idx="12"/>
          </p:nvPr>
        </p:nvSpPr>
        <p:spPr>
          <a:xfrm>
            <a:off x="7560445" y="6356350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" name="Google Shape;52;p26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840" y="395739"/>
            <a:ext cx="1685221" cy="34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5077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>
            <a:extLst>
              <a:ext uri="{FF2B5EF4-FFF2-40B4-BE49-F238E27FC236}">
                <a16:creationId xmlns:a16="http://schemas.microsoft.com/office/drawing/2014/main" id="{C4A0B48F-A19A-4759-90E6-52A46194E4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1400" dirty="0"/>
              <a:t>Department of Transportation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40C95FA-FAC9-4F3A-9D47-BFC1A9ADF0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/>
              <a:t>Sully District Council of Citizens Associations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C8463CB-E781-49DB-A46B-2B2E223333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990600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December 16, 2020</a:t>
            </a:r>
          </a:p>
        </p:txBody>
      </p:sp>
      <p:sp>
        <p:nvSpPr>
          <p:cNvPr id="5125" name="TextBox 1">
            <a:extLst>
              <a:ext uri="{FF2B5EF4-FFF2-40B4-BE49-F238E27FC236}">
                <a16:creationId xmlns:a16="http://schemas.microsoft.com/office/drawing/2014/main" id="{7830A24E-2F00-4618-89F7-282D9DCB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4724400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Tom Biesiadny, Director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Fairfax County Department of Transportation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2EE9-8EA1-41D8-AD01-6C372E38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794140"/>
          </a:xfrm>
        </p:spPr>
        <p:txBody>
          <a:bodyPr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Project Updates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7E78-B9BB-40FB-ABC3-B6647D732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Route 28 (Fairfax County)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0958C-183C-452D-955C-DDB5AA7C9D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8E11A-0DFA-4114-89B8-49CC9D39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177"/>
            <a:ext cx="9144000" cy="1138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D22C9-1004-450F-B793-75164E12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4924613"/>
            <a:ext cx="9144000" cy="1261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58946-E37A-49FE-9CFD-934592414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829711"/>
            <a:ext cx="2036240" cy="5715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6F26F3-266F-4436-8CA3-64103A2CA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838531"/>
            <a:ext cx="6194073" cy="792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501B3E-DB6C-4EB1-B35E-4EBBCA356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2506489"/>
            <a:ext cx="1048603" cy="323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157A15-DF04-4B6C-BACD-42B64535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809" y="2496329"/>
            <a:ext cx="1054699" cy="3231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330852-CDD4-4F57-843B-D55366DBA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8326" y="4675140"/>
            <a:ext cx="1783783" cy="35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CE89B-EA70-4102-901C-EDDCE6881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4690611"/>
            <a:ext cx="1914310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9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5367-7969-4D91-98C4-88CF58F5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txBody>
          <a:bodyPr/>
          <a:lstStyle/>
          <a:p>
            <a:r>
              <a:rPr lang="en-US" sz="4000" dirty="0"/>
              <a:t>Project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4FE5-F2D5-47BD-B210-02C579A30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5181600" cy="4525963"/>
          </a:xfrm>
        </p:spPr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Route 28 (Fairfax County)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/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Design Public Hearing –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Final Environmental Document – 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Award Design Build Contract -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Notice to Proceed -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Roadway Plans (60% Complete) –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Start ROW Acquisition (Total Acquisitions) 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Start Temporary Roadway Widening -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Start Permanent Roadway Widening -  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Substantial Completion – 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Final Construction Completion –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D68C44-B057-4FB8-B433-EF2A78AAE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905000"/>
            <a:ext cx="3733800" cy="4221163"/>
          </a:xfrm>
        </p:spPr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September 23, 2019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October 30, 2019	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May 26, 2020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June 15, 2020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October 12, 2020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November 2020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prstClr val="black"/>
                </a:solidFill>
              </a:rPr>
              <a:t>January 2021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prstClr val="black"/>
                </a:solidFill>
              </a:rPr>
              <a:t>Spring/Summer 2021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prstClr val="black"/>
                </a:solidFill>
              </a:rPr>
              <a:t>Spring 2023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prstClr val="black"/>
                </a:solidFill>
              </a:rPr>
              <a:t>Summer 2023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32A74-18B6-4F92-8C1A-2DAFC791E1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D464C0-F936-4AE2-87D4-03AC35B8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47340"/>
            <a:ext cx="1305719" cy="130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18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C96ADF-D57F-0F46-9CF9-79353E584825}"/>
              </a:ext>
            </a:extLst>
          </p:cNvPr>
          <p:cNvSpPr/>
          <p:nvPr/>
        </p:nvSpPr>
        <p:spPr>
          <a:xfrm>
            <a:off x="4787750" y="1497112"/>
            <a:ext cx="4001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10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Route 28 </a:t>
            </a:r>
            <a:r>
              <a:rPr kumimoji="0" lang="en-US" sz="4000" b="0" i="0" u="none" strike="noStrike" kern="0" cap="none" spc="10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Bypass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B2AAB-8E57-3F4E-8FC7-3F10197A8466}"/>
              </a:ext>
            </a:extLst>
          </p:cNvPr>
          <p:cNvSpPr/>
          <p:nvPr/>
        </p:nvSpPr>
        <p:spPr>
          <a:xfrm>
            <a:off x="4929908" y="2717333"/>
            <a:ext cx="3718792" cy="3046988"/>
          </a:xfrm>
          <a:prstGeom prst="rect">
            <a:avLst/>
          </a:prstGeom>
          <a:solidFill>
            <a:srgbClr val="BC41A8">
              <a:alpha val="15000"/>
            </a:srgbClr>
          </a:solidFill>
          <a:ln w="25400" cap="rnd" cmpd="sng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050473"/>
                      <a:gd name="connsiteY0" fmla="*/ 0 h 754053"/>
                      <a:gd name="connsiteX1" fmla="*/ 2050473 w 2050473"/>
                      <a:gd name="connsiteY1" fmla="*/ 0 h 754053"/>
                      <a:gd name="connsiteX2" fmla="*/ 2050473 w 2050473"/>
                      <a:gd name="connsiteY2" fmla="*/ 754053 h 754053"/>
                      <a:gd name="connsiteX3" fmla="*/ 0 w 2050473"/>
                      <a:gd name="connsiteY3" fmla="*/ 754053 h 754053"/>
                      <a:gd name="connsiteX4" fmla="*/ 0 w 2050473"/>
                      <a:gd name="connsiteY4" fmla="*/ 0 h 75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0473" h="754053" fill="none" extrusionOk="0">
                        <a:moveTo>
                          <a:pt x="0" y="0"/>
                        </a:moveTo>
                        <a:cubicBezTo>
                          <a:pt x="387504" y="-49533"/>
                          <a:pt x="1577677" y="-14809"/>
                          <a:pt x="2050473" y="0"/>
                        </a:cubicBezTo>
                        <a:cubicBezTo>
                          <a:pt x="1997431" y="282188"/>
                          <a:pt x="2041908" y="603519"/>
                          <a:pt x="2050473" y="754053"/>
                        </a:cubicBezTo>
                        <a:cubicBezTo>
                          <a:pt x="1226998" y="705822"/>
                          <a:pt x="888258" y="838508"/>
                          <a:pt x="0" y="754053"/>
                        </a:cubicBezTo>
                        <a:cubicBezTo>
                          <a:pt x="17198" y="487419"/>
                          <a:pt x="63845" y="189209"/>
                          <a:pt x="0" y="0"/>
                        </a:cubicBezTo>
                        <a:close/>
                      </a:path>
                      <a:path w="2050473" h="754053" stroke="0" extrusionOk="0">
                        <a:moveTo>
                          <a:pt x="0" y="0"/>
                        </a:moveTo>
                        <a:cubicBezTo>
                          <a:pt x="418578" y="118645"/>
                          <a:pt x="1091493" y="116012"/>
                          <a:pt x="2050473" y="0"/>
                        </a:cubicBezTo>
                        <a:cubicBezTo>
                          <a:pt x="2109954" y="307042"/>
                          <a:pt x="2022740" y="425783"/>
                          <a:pt x="2050473" y="754053"/>
                        </a:cubicBezTo>
                        <a:cubicBezTo>
                          <a:pt x="1303393" y="888653"/>
                          <a:pt x="832053" y="596857"/>
                          <a:pt x="0" y="754053"/>
                        </a:cubicBezTo>
                        <a:cubicBezTo>
                          <a:pt x="35044" y="415697"/>
                          <a:pt x="-55133" y="2422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731520" rIns="0" bIns="457200">
            <a:spAutoFit/>
          </a:bodyPr>
          <a:lstStyle/>
          <a:p>
            <a:pPr marL="2286" marR="0" lvl="1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EB8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Prince William Board of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County Supervisors (BOCS) endorsed the Route 28 Bypass Option in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September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8EA368-38B2-4549-89C0-BBD8286210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504" y="2451100"/>
            <a:ext cx="863600" cy="863600"/>
          </a:xfrm>
          <a:prstGeom prst="rect">
            <a:avLst/>
          </a:prstGeom>
        </p:spPr>
      </p:pic>
      <p:sp>
        <p:nvSpPr>
          <p:cNvPr id="6" name="Google Shape;51;p26">
            <a:extLst>
              <a:ext uri="{FF2B5EF4-FFF2-40B4-BE49-F238E27FC236}">
                <a16:creationId xmlns:a16="http://schemas.microsoft.com/office/drawing/2014/main" id="{5B218E8C-CE4A-B849-BEF5-94627AAE6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BC2318A-96DF-5F49-9C5E-15F3B313A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323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8E3B-F146-034E-97FA-EFBC0EEE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6663744" cy="1116957"/>
          </a:xfrm>
        </p:spPr>
        <p:txBody>
          <a:bodyPr/>
          <a:lstStyle/>
          <a:p>
            <a:r>
              <a:rPr lang="en-US" b="1" dirty="0"/>
              <a:t>Route 28 </a:t>
            </a:r>
            <a:r>
              <a:rPr lang="en-US" dirty="0"/>
              <a:t>Bypass Concept Location</a:t>
            </a:r>
          </a:p>
        </p:txBody>
      </p:sp>
      <p:sp>
        <p:nvSpPr>
          <p:cNvPr id="7" name="Google Shape;51;p26">
            <a:extLst>
              <a:ext uri="{FF2B5EF4-FFF2-40B4-BE49-F238E27FC236}">
                <a16:creationId xmlns:a16="http://schemas.microsoft.com/office/drawing/2014/main" id="{DAB40A86-7F3A-4B4B-85F5-FEE8F579D5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3CCF3-3C77-C248-9C9D-FA5300D0BF55}"/>
              </a:ext>
            </a:extLst>
          </p:cNvPr>
          <p:cNvSpPr txBox="1"/>
          <p:nvPr/>
        </p:nvSpPr>
        <p:spPr>
          <a:xfrm>
            <a:off x="304215" y="6189094"/>
            <a:ext cx="238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DRAFT-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CONCEPT ONLY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8A9CC-B915-B247-B00E-198EB31910F6}"/>
              </a:ext>
            </a:extLst>
          </p:cNvPr>
          <p:cNvSpPr/>
          <p:nvPr/>
        </p:nvSpPr>
        <p:spPr>
          <a:xfrm>
            <a:off x="6188926" y="1982738"/>
            <a:ext cx="2464420" cy="40166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73736" marR="0" lvl="1" indent="-1714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5EB8"/>
              </a:buClr>
              <a:buSzPts val="1400"/>
              <a:buFont typeface="Calibri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represents the Route 28 Bypass corridor concept.</a:t>
            </a:r>
          </a:p>
          <a:p>
            <a:pPr marL="173736" marR="0" lvl="1" indent="-1714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5EB8"/>
              </a:buClr>
              <a:buSzPts val="1400"/>
              <a:buFont typeface="Calibri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specifics of the corridor will be determined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during the Design and Engineering Phase (Phase 2).</a:t>
            </a:r>
          </a:p>
          <a:p>
            <a:pPr marL="173736" marR="0" lvl="1" indent="-1714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5EB8"/>
              </a:buClr>
              <a:buSzPts val="1400"/>
              <a:buFont typeface="Calibri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actual Bypass will have a smaller footprint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than currently represented on this map.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2388D63-142D-CD4D-B771-3C42DF757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8" y="1142848"/>
            <a:ext cx="5819194" cy="50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87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c1157f6d9_0_4"/>
          <p:cNvSpPr txBox="1">
            <a:spLocks noGrp="1"/>
          </p:cNvSpPr>
          <p:nvPr>
            <p:ph type="title"/>
          </p:nvPr>
        </p:nvSpPr>
        <p:spPr>
          <a:xfrm>
            <a:off x="307588" y="25400"/>
            <a:ext cx="7438535" cy="102072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/>
              <a:t>Zooming In</a:t>
            </a:r>
            <a:r>
              <a:rPr lang="en-US" sz="2600" dirty="0"/>
              <a:t> on the Fairfax County Tie-in Point</a:t>
            </a:r>
            <a:endParaRPr sz="2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4CF3A8-83B3-AE4A-B99C-03D4CF952D0A}"/>
              </a:ext>
            </a:extLst>
          </p:cNvPr>
          <p:cNvSpPr/>
          <p:nvPr/>
        </p:nvSpPr>
        <p:spPr>
          <a:xfrm>
            <a:off x="4494349" y="1089090"/>
            <a:ext cx="1680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Route 28 Bypass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C41A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Option 1B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Terminus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51;p26">
            <a:extLst>
              <a:ext uri="{FF2B5EF4-FFF2-40B4-BE49-F238E27FC236}">
                <a16:creationId xmlns:a16="http://schemas.microsoft.com/office/drawing/2014/main" id="{23C0A03B-470C-914D-BAFD-4F12659B1A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156407" y="6303188"/>
            <a:ext cx="12025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F544C1-2454-664F-9D8B-2BFCBC4D5597}"/>
              </a:ext>
            </a:extLst>
          </p:cNvPr>
          <p:cNvSpPr/>
          <p:nvPr/>
        </p:nvSpPr>
        <p:spPr>
          <a:xfrm>
            <a:off x="1196342" y="1089090"/>
            <a:ext cx="1680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Route 28 Bypass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C41A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Option 1A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Terminus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EBD870-380D-BB42-B668-9888A51E4E2D}"/>
              </a:ext>
            </a:extLst>
          </p:cNvPr>
          <p:cNvSpPr/>
          <p:nvPr/>
        </p:nvSpPr>
        <p:spPr>
          <a:xfrm>
            <a:off x="6947209" y="1915831"/>
            <a:ext cx="1951463" cy="31468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73736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EB8"/>
              </a:buClr>
              <a:buSzPts val="1400"/>
              <a:buFont typeface="Calibri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These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represent some of the options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 the Bypass terminus in Fairfax County.</a:t>
            </a:r>
          </a:p>
          <a:p>
            <a:pPr marL="173736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EB8"/>
              </a:buClr>
              <a:buSzPts val="1400"/>
              <a:buFont typeface="Calibri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B4D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3736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EB8"/>
              </a:buClr>
              <a:buSzPts val="1400"/>
              <a:buFont typeface="Calibri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specifics of the terminus will be determined during the Design and Engineering Phase (Phase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4B4D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2).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B4D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8317B73-ECF2-1F44-AD67-C02E5A9F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1" y="1673562"/>
            <a:ext cx="6394918" cy="45114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8982-0DC3-4E99-99DC-AC21E42B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47" y="745893"/>
            <a:ext cx="8229600" cy="1143000"/>
          </a:xfrm>
        </p:spPr>
        <p:txBody>
          <a:bodyPr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Project Updates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A557F-D25F-4D9F-A571-AA4D7C59A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Route 29</a:t>
            </a:r>
          </a:p>
          <a:p>
            <a:pPr lvl="1"/>
            <a:r>
              <a:rPr lang="en-US" sz="2000" dirty="0"/>
              <a:t>Pickwick Road to Buckley’s Gate</a:t>
            </a:r>
          </a:p>
          <a:p>
            <a:pPr lvl="1"/>
            <a:r>
              <a:rPr lang="en-US" sz="2000" dirty="0"/>
              <a:t>Widen from four to six lanes</a:t>
            </a:r>
          </a:p>
          <a:p>
            <a:pPr lvl="1"/>
            <a:r>
              <a:rPr lang="en-US" sz="2000" dirty="0"/>
              <a:t>Bike and pedestrian facilities</a:t>
            </a:r>
          </a:p>
          <a:p>
            <a:pPr lvl="1"/>
            <a:r>
              <a:rPr lang="en-US" sz="2000" dirty="0"/>
              <a:t>Address bifurcated roadway</a:t>
            </a:r>
          </a:p>
          <a:p>
            <a:pPr lvl="1"/>
            <a:r>
              <a:rPr lang="en-US" sz="2000" dirty="0"/>
              <a:t>$85.9 M</a:t>
            </a:r>
          </a:p>
          <a:p>
            <a:pPr lvl="1"/>
            <a:r>
              <a:rPr lang="en-US" sz="2000" dirty="0"/>
              <a:t>Land acquisition phase underway</a:t>
            </a:r>
          </a:p>
          <a:p>
            <a:pPr lvl="1"/>
            <a:r>
              <a:rPr lang="en-US" sz="2000" dirty="0"/>
              <a:t>Utility Relocation: September 2021</a:t>
            </a:r>
          </a:p>
          <a:p>
            <a:pPr lvl="1"/>
            <a:r>
              <a:rPr lang="en-US" sz="2000" dirty="0"/>
              <a:t>Construction Completion: Late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93FFD-CC87-4C2A-BE96-23CB2A86B8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8D2A4-A632-49BA-A407-BD18857F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574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68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3432-C3FA-47E7-8CF7-AEFF5503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1803"/>
          </a:xfrm>
        </p:spPr>
        <p:txBody>
          <a:bodyPr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Project Updates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42FB-19D2-4A47-A430-565C0C019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3804"/>
            <a:ext cx="8229600" cy="47123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Braddock Road/Old Lee Road</a:t>
            </a:r>
          </a:p>
          <a:p>
            <a:pPr lvl="1"/>
            <a:r>
              <a:rPr lang="en-US" sz="2000" dirty="0"/>
              <a:t>Intersection Improvement</a:t>
            </a:r>
          </a:p>
          <a:p>
            <a:pPr lvl="1"/>
            <a:r>
              <a:rPr lang="en-US" sz="2000" dirty="0"/>
              <a:t>Address hazardous curve</a:t>
            </a:r>
          </a:p>
          <a:p>
            <a:pPr lvl="1"/>
            <a:r>
              <a:rPr lang="en-US" sz="2000" dirty="0"/>
              <a:t>Add pedestrian facility</a:t>
            </a:r>
          </a:p>
          <a:p>
            <a:pPr lvl="1"/>
            <a:r>
              <a:rPr lang="en-US" sz="2000" dirty="0"/>
              <a:t>Estimated Cost: $16 M; Funding application submitted to VDOT</a:t>
            </a:r>
          </a:p>
          <a:p>
            <a:pPr lvl="1"/>
            <a:r>
              <a:rPr lang="en-US" sz="2000" dirty="0"/>
              <a:t>Funding decision: June 2021; Funding availability: July 2025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34FE7-4F78-4B82-93C0-0716AF6131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BB92A-CAC2-4B2E-8BEE-B8940AB95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3769984"/>
            <a:ext cx="5105400" cy="24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3914D-68AD-4C66-9722-4FB280D9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Project Updates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201457-5391-4961-8655-6DA470A20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2972594"/>
            <a:ext cx="5575361" cy="37488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8849-143F-4D2C-8AB3-C032D15C9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E5882-B7A8-412C-A329-212A32C83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2600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8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49F60-916E-4613-A2A8-2C1E56B7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719138"/>
          </a:xfrm>
        </p:spPr>
        <p:txBody>
          <a:bodyPr/>
          <a:lstStyle/>
          <a:p>
            <a:r>
              <a:rPr lang="en-US" sz="4000" dirty="0"/>
              <a:t>Project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D7842-2C32-4E8F-B79C-479C43473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Fairfax County Parkway</a:t>
            </a:r>
          </a:p>
          <a:p>
            <a:r>
              <a:rPr lang="en-US" sz="2000" dirty="0"/>
              <a:t>Popes Head Interchange</a:t>
            </a:r>
          </a:p>
          <a:p>
            <a:pPr lvl="1"/>
            <a:r>
              <a:rPr lang="en-US" sz="1600" dirty="0"/>
              <a:t>Land acquisition begins: Early 2021</a:t>
            </a:r>
          </a:p>
          <a:p>
            <a:pPr lvl="1"/>
            <a:r>
              <a:rPr lang="en-US" sz="1600" dirty="0"/>
              <a:t>Construction begins: Late 2022</a:t>
            </a:r>
          </a:p>
          <a:p>
            <a:pPr lvl="1"/>
            <a:r>
              <a:rPr lang="en-US" sz="1600" dirty="0"/>
              <a:t>Construction completion: Late 2024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3F48D-749E-4703-93F8-DC9F90A5B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12F07-DC36-460A-97D1-8A43AF08F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28" y="3282815"/>
            <a:ext cx="5199731" cy="2843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604F2-F6F4-454D-AF20-006D36C6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05000"/>
            <a:ext cx="4194412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49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2338-AC42-4394-85DA-762D4875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Project Updates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05FC-72FE-4A5E-AAE6-DCAEE6C58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Route 50</a:t>
            </a:r>
          </a:p>
          <a:p>
            <a:pPr lvl="1"/>
            <a:r>
              <a:rPr lang="en-US" sz="2000" dirty="0"/>
              <a:t>VDOT conducted corridor study (Route 28 to </a:t>
            </a:r>
            <a:r>
              <a:rPr lang="en-US" sz="2000" dirty="0" err="1"/>
              <a:t>Stringfellow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Intersection improvement recommendations</a:t>
            </a:r>
          </a:p>
          <a:p>
            <a:pPr lvl="1"/>
            <a:r>
              <a:rPr lang="en-US" sz="2000" dirty="0"/>
              <a:t>Consideration for future funding requests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ECF2E-9045-41E8-932A-888D0DF0D9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D4B59-9DEB-4BD4-A819-186D23099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198919"/>
            <a:ext cx="5029660" cy="30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FF3C7-9803-4A7C-AB50-6898F953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719138"/>
          </a:xfrm>
        </p:spPr>
        <p:txBody>
          <a:bodyPr/>
          <a:lstStyle/>
          <a:p>
            <a:r>
              <a:rPr lang="en-US" sz="4000" dirty="0"/>
              <a:t>Tonight’s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7D989-FAC2-4DDF-A3A2-CA323333B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645025"/>
          </a:xfrm>
        </p:spPr>
        <p:txBody>
          <a:bodyPr/>
          <a:lstStyle/>
          <a:p>
            <a:r>
              <a:rPr lang="en-US" sz="2000" dirty="0"/>
              <a:t>Impact of the Pandemic on Transportation</a:t>
            </a:r>
          </a:p>
          <a:p>
            <a:pPr lvl="1"/>
            <a:r>
              <a:rPr lang="en-US" sz="1600" dirty="0"/>
              <a:t>Current</a:t>
            </a:r>
          </a:p>
          <a:p>
            <a:pPr lvl="1"/>
            <a:r>
              <a:rPr lang="en-US" sz="1600" dirty="0"/>
              <a:t>Future</a:t>
            </a:r>
          </a:p>
          <a:p>
            <a:r>
              <a:rPr lang="en-US" sz="2000" dirty="0"/>
              <a:t>Project Updates</a:t>
            </a:r>
          </a:p>
          <a:p>
            <a:pPr lvl="1"/>
            <a:r>
              <a:rPr lang="en-US" sz="1600" dirty="0"/>
              <a:t>Silver Line</a:t>
            </a:r>
          </a:p>
          <a:p>
            <a:pPr lvl="1"/>
            <a:r>
              <a:rPr lang="en-US" sz="1600" dirty="0"/>
              <a:t>Silver Line Bus Service Plan</a:t>
            </a:r>
          </a:p>
          <a:p>
            <a:pPr lvl="1"/>
            <a:r>
              <a:rPr lang="en-US" sz="1600" dirty="0"/>
              <a:t>I-66</a:t>
            </a:r>
          </a:p>
          <a:p>
            <a:pPr lvl="1"/>
            <a:r>
              <a:rPr lang="en-US" sz="1600" dirty="0"/>
              <a:t>Route 28 (Fairfax County; Prince William County)</a:t>
            </a:r>
          </a:p>
          <a:p>
            <a:pPr lvl="1"/>
            <a:r>
              <a:rPr lang="en-US" sz="1600" dirty="0"/>
              <a:t>Route 29</a:t>
            </a:r>
          </a:p>
          <a:p>
            <a:pPr lvl="1"/>
            <a:r>
              <a:rPr lang="en-US" sz="1600" dirty="0"/>
              <a:t>Braddock Road</a:t>
            </a:r>
          </a:p>
          <a:p>
            <a:pPr lvl="1"/>
            <a:r>
              <a:rPr lang="en-US" sz="1600" dirty="0"/>
              <a:t>Fairfax County Parkway</a:t>
            </a:r>
          </a:p>
          <a:p>
            <a:pPr lvl="1"/>
            <a:r>
              <a:rPr lang="en-US" sz="1600" dirty="0"/>
              <a:t>Route 50</a:t>
            </a:r>
          </a:p>
          <a:p>
            <a:r>
              <a:rPr lang="en-US" sz="2000" dirty="0"/>
              <a:t>Loudoun County Proposal</a:t>
            </a:r>
          </a:p>
          <a:p>
            <a:pPr lvl="1"/>
            <a:r>
              <a:rPr lang="en-US" sz="1600" dirty="0"/>
              <a:t>Route 50 Northern Collector Road</a:t>
            </a:r>
          </a:p>
          <a:p>
            <a:r>
              <a:rPr lang="en-US" sz="2000" dirty="0"/>
              <a:t>Questions and Answers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88FF0-3CCD-459F-A5F7-975FF643C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8768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9990-34A4-40A5-BE9C-D3CA361A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838200"/>
          </a:xfrm>
        </p:spPr>
        <p:txBody>
          <a:bodyPr/>
          <a:lstStyle/>
          <a:p>
            <a:r>
              <a:rPr lang="en-US" sz="4000" dirty="0"/>
              <a:t>Loudoun County Proposal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E118-71C4-4F01-90B6-923E6D92F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Route 50 Northern Collector Road</a:t>
            </a:r>
          </a:p>
          <a:p>
            <a:pPr lvl="1"/>
            <a:r>
              <a:rPr lang="en-US" sz="2000" dirty="0"/>
              <a:t>Tall Cedars to Route 28</a:t>
            </a:r>
          </a:p>
          <a:p>
            <a:pPr lvl="1"/>
            <a:r>
              <a:rPr lang="en-US" sz="2000" dirty="0"/>
              <a:t>Estimated cost: $96.2 million</a:t>
            </a:r>
          </a:p>
          <a:p>
            <a:pPr lvl="1"/>
            <a:r>
              <a:rPr lang="en-US" sz="2000" dirty="0"/>
              <a:t>Coordination required</a:t>
            </a:r>
          </a:p>
          <a:p>
            <a:pPr lvl="2"/>
            <a:r>
              <a:rPr lang="en-US" sz="2000" dirty="0"/>
              <a:t>Fairfax County</a:t>
            </a:r>
          </a:p>
          <a:p>
            <a:pPr lvl="2"/>
            <a:r>
              <a:rPr lang="en-US" sz="2000" dirty="0"/>
              <a:t>Metropolitan Washington Airports Authority</a:t>
            </a:r>
          </a:p>
          <a:p>
            <a:pPr lvl="2"/>
            <a:r>
              <a:rPr lang="en-US" sz="2000" dirty="0"/>
              <a:t>Smithsonian</a:t>
            </a:r>
          </a:p>
          <a:p>
            <a:pPr lvl="1"/>
            <a:r>
              <a:rPr lang="en-US" sz="2000" dirty="0"/>
              <a:t>Not in Fairfax County’s Comprehensive Plan</a:t>
            </a:r>
          </a:p>
          <a:p>
            <a:pPr lvl="1"/>
            <a:r>
              <a:rPr lang="en-US" sz="2000" dirty="0"/>
              <a:t>Waiting for traffic analysis from Loudoun County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56195-4D7D-4BAB-9239-59F9B6D74D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0190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315508-561B-4E7C-8284-2F174EB5DA8A}"/>
              </a:ext>
            </a:extLst>
          </p:cNvPr>
          <p:cNvSpPr txBox="1">
            <a:spLocks/>
          </p:cNvSpPr>
          <p:nvPr/>
        </p:nvSpPr>
        <p:spPr>
          <a:xfrm>
            <a:off x="0" y="857251"/>
            <a:ext cx="9144000" cy="51435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B9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b="0" dirty="0">
                <a:solidFill>
                  <a:schemeClr val="tx1"/>
                </a:solidFill>
                <a:latin typeface="Arial" panose="020B0604020202020204"/>
              </a:rPr>
              <a:t>Questions?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DD67EAD-E2DD-40C8-8B35-1E011986C6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76250"/>
          </a:xfrm>
        </p:spPr>
        <p:txBody>
          <a:bodyPr/>
          <a:lstStyle/>
          <a:p>
            <a:pPr algn="l">
              <a:defRPr/>
            </a:pPr>
            <a:r>
              <a:rPr lang="en-US" altLang="en-US" dirty="0"/>
              <a:t>Department of Transportation </a:t>
            </a:r>
          </a:p>
          <a:p>
            <a:pPr>
              <a:defRPr/>
            </a:pPr>
            <a:fld id="{E474462F-BB1E-4168-AB76-94A5EC14EC42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33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BE6C-9B24-4471-8703-20770E51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Impact of the Pandemic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28F86-4E5C-4FCB-9573-1AE9B73A9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Current</a:t>
            </a:r>
          </a:p>
          <a:p>
            <a:r>
              <a:rPr lang="en-US" sz="2000" dirty="0"/>
              <a:t>Transportation Demand Management</a:t>
            </a:r>
          </a:p>
          <a:p>
            <a:pPr lvl="1"/>
            <a:r>
              <a:rPr lang="en-US" sz="1600" dirty="0"/>
              <a:t>Significant increase in telework</a:t>
            </a:r>
          </a:p>
          <a:p>
            <a:pPr lvl="1"/>
            <a:r>
              <a:rPr lang="en-US" sz="1600" dirty="0"/>
              <a:t>Technology facilitated</a:t>
            </a:r>
          </a:p>
          <a:p>
            <a:pPr lvl="1"/>
            <a:r>
              <a:rPr lang="en-US" sz="1600" dirty="0"/>
              <a:t>Limits to teleworking</a:t>
            </a:r>
          </a:p>
          <a:p>
            <a:r>
              <a:rPr lang="en-US" sz="2000" dirty="0"/>
              <a:t>Roadways</a:t>
            </a:r>
          </a:p>
          <a:p>
            <a:pPr lvl="1"/>
            <a:r>
              <a:rPr lang="en-US" sz="1600" dirty="0"/>
              <a:t>Initially 40 to 50% drop in traffic</a:t>
            </a:r>
          </a:p>
          <a:p>
            <a:pPr lvl="1"/>
            <a:r>
              <a:rPr lang="en-US" sz="1600" dirty="0"/>
              <a:t>Interstates: now only 10 to 20% below pre-pandemic; not as concentrated in peak</a:t>
            </a:r>
          </a:p>
          <a:p>
            <a:pPr lvl="1"/>
            <a:r>
              <a:rPr lang="en-US" sz="1600" dirty="0"/>
              <a:t>Arterials: about 35% below pre-pandemic</a:t>
            </a:r>
          </a:p>
          <a:p>
            <a:pPr lvl="1"/>
            <a:r>
              <a:rPr lang="en-US" sz="1600" dirty="0"/>
              <a:t>Trucks: fully recovered; in some cases exceeding pre-pandemic</a:t>
            </a:r>
          </a:p>
          <a:p>
            <a:r>
              <a:rPr lang="en-US" sz="2000" dirty="0"/>
              <a:t>Transit</a:t>
            </a:r>
          </a:p>
          <a:p>
            <a:pPr lvl="1"/>
            <a:r>
              <a:rPr lang="en-US" sz="1600" dirty="0"/>
              <a:t>95% drop in rail ridership; still 80-85% below pre-pandemic</a:t>
            </a:r>
          </a:p>
          <a:p>
            <a:pPr lvl="1"/>
            <a:r>
              <a:rPr lang="en-US" sz="1600" dirty="0"/>
              <a:t>70% drop in Fairfax Connector ridership; now -35% weekdays; -5% weekends </a:t>
            </a:r>
          </a:p>
          <a:p>
            <a:r>
              <a:rPr lang="en-US" sz="2000" dirty="0"/>
              <a:t>Bike and Pedestrian</a:t>
            </a:r>
          </a:p>
          <a:p>
            <a:pPr lvl="1"/>
            <a:r>
              <a:rPr lang="en-US" sz="1600" dirty="0"/>
              <a:t>Increased significantly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CB688-C8B2-4CC6-AD89-5A93923509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34B32-96E6-4D63-A4FA-5E5BB2F4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295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5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1AD4-2CDD-409F-9C61-91299EFB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Impact of the Pandemic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713AA-DA30-43E6-B4C0-ED6175B8B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Future</a:t>
            </a:r>
          </a:p>
          <a:p>
            <a:r>
              <a:rPr lang="en-US" sz="2000" dirty="0"/>
              <a:t>Transportation Demand Management</a:t>
            </a:r>
          </a:p>
          <a:p>
            <a:pPr lvl="1"/>
            <a:r>
              <a:rPr lang="en-US" sz="1600" dirty="0"/>
              <a:t>Continued telework, but not five days a week</a:t>
            </a:r>
          </a:p>
          <a:p>
            <a:r>
              <a:rPr lang="en-US" sz="2000" dirty="0"/>
              <a:t>Roadways</a:t>
            </a:r>
          </a:p>
          <a:p>
            <a:pPr lvl="1"/>
            <a:r>
              <a:rPr lang="en-US" sz="1600" dirty="0"/>
              <a:t>Likely to make a full recovery over time; peaks may be lower</a:t>
            </a:r>
          </a:p>
          <a:p>
            <a:r>
              <a:rPr lang="en-US" sz="2000" dirty="0"/>
              <a:t>Transit </a:t>
            </a:r>
          </a:p>
          <a:p>
            <a:pPr lvl="1"/>
            <a:r>
              <a:rPr lang="en-US" sz="1600" dirty="0"/>
              <a:t>Rail transit and express bus will likely be slow to recover until vaccine is widely available</a:t>
            </a:r>
          </a:p>
          <a:p>
            <a:pPr lvl="2"/>
            <a:r>
              <a:rPr lang="en-US" sz="1600" dirty="0"/>
              <a:t>Tied to recovery of office market</a:t>
            </a:r>
          </a:p>
          <a:p>
            <a:pPr lvl="1"/>
            <a:r>
              <a:rPr lang="en-US" sz="1600" dirty="0"/>
              <a:t>Local bus will likely fully recover</a:t>
            </a:r>
          </a:p>
          <a:p>
            <a:r>
              <a:rPr lang="en-US" sz="2000" dirty="0"/>
              <a:t>Bike and Pedestrian</a:t>
            </a:r>
          </a:p>
          <a:p>
            <a:pPr lvl="1"/>
            <a:r>
              <a:rPr lang="en-US" sz="1600" dirty="0"/>
              <a:t>Likely to see continued usage now that it’s been              discovered/rediscovered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316AC-3884-450D-80FF-A69E91029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157B2-87AB-4B71-BFE4-CE266A5C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141" y="795245"/>
            <a:ext cx="1839859" cy="1839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9147B-7C81-47EF-8029-7A7D1ACE1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962400"/>
            <a:ext cx="2310545" cy="21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4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6781B5-2F91-4005-A2B6-7D79590D9DF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45E403-6EE6-4115-8B84-092C72FEC704}"/>
              </a:ext>
            </a:extLst>
          </p:cNvPr>
          <p:cNvSpPr/>
          <p:nvPr/>
        </p:nvSpPr>
        <p:spPr>
          <a:xfrm>
            <a:off x="7703669" y="3036585"/>
            <a:ext cx="13652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50" dirty="0"/>
              <a:t>Train Wash </a:t>
            </a:r>
          </a:p>
          <a:p>
            <a:r>
              <a:rPr lang="en-US" altLang="en-US" sz="1050" dirty="0"/>
              <a:t>Testing</a:t>
            </a:r>
          </a:p>
        </p:txBody>
      </p:sp>
      <p:pic>
        <p:nvPicPr>
          <p:cNvPr id="2" name="Picture 1" descr="Two men working on the interior of a pedestrian bridge.">
            <a:extLst>
              <a:ext uri="{FF2B5EF4-FFF2-40B4-BE49-F238E27FC236}">
                <a16:creationId xmlns:a16="http://schemas.microsoft.com/office/drawing/2014/main" id="{44C38010-961F-4827-A8DA-20E6F35E2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5" r="24198"/>
          <a:stretch/>
        </p:blipFill>
        <p:spPr>
          <a:xfrm>
            <a:off x="5490903" y="922403"/>
            <a:ext cx="2212766" cy="15805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9179EB-CBB2-412A-BF31-5AB2E7C0AA4C}"/>
              </a:ext>
            </a:extLst>
          </p:cNvPr>
          <p:cNvSpPr/>
          <p:nvPr/>
        </p:nvSpPr>
        <p:spPr>
          <a:xfrm>
            <a:off x="7771356" y="1290831"/>
            <a:ext cx="136520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50" dirty="0"/>
              <a:t>Touch-ups on </a:t>
            </a:r>
          </a:p>
          <a:p>
            <a:r>
              <a:rPr lang="en-US" altLang="en-US" sz="1050" dirty="0"/>
              <a:t>Pedestrian Bridge</a:t>
            </a:r>
          </a:p>
          <a:p>
            <a:r>
              <a:rPr lang="en-US" altLang="en-US" sz="1050" dirty="0"/>
              <a:t>In Reston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56B92-2D25-4A7C-9C71-E85F75F91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002" y="2589571"/>
            <a:ext cx="2270568" cy="1683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91973-D814-432D-9087-27A79ED0F0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71" t="10901" r="16282" b="3025"/>
          <a:stretch/>
        </p:blipFill>
        <p:spPr>
          <a:xfrm>
            <a:off x="5490903" y="4292944"/>
            <a:ext cx="2164858" cy="15876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19CD64-6F0C-4E90-AC6B-03D824E63D0C}"/>
              </a:ext>
            </a:extLst>
          </p:cNvPr>
          <p:cNvSpPr/>
          <p:nvPr/>
        </p:nvSpPr>
        <p:spPr>
          <a:xfrm>
            <a:off x="7703669" y="4733481"/>
            <a:ext cx="13652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50" dirty="0"/>
              <a:t>Reston Town Center</a:t>
            </a:r>
          </a:p>
          <a:p>
            <a:r>
              <a:rPr lang="en-US" altLang="en-US" sz="1050" dirty="0"/>
              <a:t>Station Entrance</a:t>
            </a:r>
          </a:p>
          <a:p>
            <a:r>
              <a:rPr lang="en-US" altLang="en-US" sz="1050" dirty="0"/>
              <a:t>Pavilion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0239D-45BE-40C5-9DBB-30010667A8AC}"/>
              </a:ext>
            </a:extLst>
          </p:cNvPr>
          <p:cNvSpPr txBox="1"/>
          <p:nvPr/>
        </p:nvSpPr>
        <p:spPr>
          <a:xfrm>
            <a:off x="304800" y="922403"/>
            <a:ext cx="5089515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4000" dirty="0"/>
              <a:t>Silver Line Phase 2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Overall Phase 2 – 99%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General Activities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Package A - Interior station finishes and clean up, touchup paving and roadway striping, dynamic testing, and final alignment of track and switches.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Package B (Rail Yard) – Testing and commissioning, building punch lists, and software programming.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Package A (Rail, systems, stations) completion – Early 2021 (target)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Package B (Yard) completion – Early 2021 (target)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Metro Board to establish Revenue Operations Date</a:t>
            </a:r>
          </a:p>
        </p:txBody>
      </p:sp>
    </p:spTree>
    <p:extLst>
      <p:ext uri="{BB962C8B-B14F-4D97-AF65-F5344CB8AC3E}">
        <p14:creationId xmlns:p14="http://schemas.microsoft.com/office/powerpoint/2010/main" val="304799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44133"/>
            <a:ext cx="5088149" cy="715534"/>
          </a:xfrm>
        </p:spPr>
        <p:txBody>
          <a:bodyPr>
            <a:noAutofit/>
          </a:bodyPr>
          <a:lstStyle/>
          <a:p>
            <a:pPr algn="ctr"/>
            <a:r>
              <a:rPr lang="en-US" sz="4000" spc="-28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Arial" panose="020B0604020202020204" pitchFamily="34" charset="0"/>
              </a:rPr>
              <a:t>Silver Line Phase 2</a:t>
            </a:r>
            <a:br>
              <a:rPr lang="en-US" sz="4000" spc="-28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en-US" sz="4000" spc="-28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Arial" panose="020B0604020202020204" pitchFamily="34" charset="0"/>
              </a:rPr>
              <a:t> Bus Service Plan</a:t>
            </a:r>
            <a:endParaRPr lang="en-US" sz="4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sz="82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F6260E-3B30-4BE7-A8E7-117FE659BFF0}"/>
              </a:ext>
            </a:extLst>
          </p:cNvPr>
          <p:cNvSpPr/>
          <p:nvPr/>
        </p:nvSpPr>
        <p:spPr>
          <a:xfrm>
            <a:off x="279217" y="1759668"/>
            <a:ext cx="5088150" cy="427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1500" dirty="0"/>
              <a:t>New connections and routes</a:t>
            </a:r>
          </a:p>
          <a:p>
            <a:pPr marL="450056" lvl="1" indent="-192881">
              <a:buSzPct val="90000"/>
              <a:buFont typeface="Courier New" panose="02070309020205020404" pitchFamily="49" charset="0"/>
              <a:buChar char="o"/>
            </a:pPr>
            <a:r>
              <a:rPr lang="en-US" sz="1500" dirty="0"/>
              <a:t>Chantilly / Centreville to Dulles Corridor</a:t>
            </a:r>
          </a:p>
          <a:p>
            <a:pPr marL="450056" lvl="1" indent="-192881">
              <a:buSzPct val="90000"/>
              <a:buFont typeface="Courier New" panose="02070309020205020404" pitchFamily="49" charset="0"/>
              <a:buChar char="o"/>
            </a:pPr>
            <a:r>
              <a:rPr lang="en-US" sz="1500" dirty="0"/>
              <a:t>Northern Virginia Community College (Loudoun Campus)</a:t>
            </a:r>
          </a:p>
          <a:p>
            <a:pPr marL="450056" lvl="1" indent="-192881">
              <a:spcAft>
                <a:spcPts val="169"/>
              </a:spcAft>
              <a:buSzPct val="90000"/>
              <a:buFont typeface="Courier New" panose="02070309020205020404" pitchFamily="49" charset="0"/>
              <a:buChar char="o"/>
            </a:pPr>
            <a:r>
              <a:rPr lang="en-US" sz="1500" dirty="0"/>
              <a:t>Sterling to Herndon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Improves average frequency from 30 to 20 minutes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Improves span of service 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Provides more direct connections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Shortens travel time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Increases access to transit reliant population and employment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Maintains bus stop coverage at most locations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Improves access to middle and high schools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Board consideration on March 9, 2021</a:t>
            </a:r>
          </a:p>
          <a:p>
            <a:pPr marL="192881" indent="-192881">
              <a:spcAft>
                <a:spcPts val="169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Implementation with Silver Line </a:t>
            </a:r>
          </a:p>
          <a:p>
            <a:pPr>
              <a:spcAft>
                <a:spcPts val="169"/>
              </a:spcAft>
            </a:pPr>
            <a:endParaRPr lang="en-US" sz="1500" dirty="0"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A539A-325F-4D15-8A28-CD62F535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1" y="107928"/>
            <a:ext cx="3822270" cy="5835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CD826-872F-4C59-A6E3-BF2A5BEC9C06}"/>
              </a:ext>
            </a:extLst>
          </p:cNvPr>
          <p:cNvSpPr txBox="1"/>
          <p:nvPr/>
        </p:nvSpPr>
        <p:spPr>
          <a:xfrm>
            <a:off x="5705856" y="1407048"/>
            <a:ext cx="5554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Loudoun County Routes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80E6A0-4D30-4C7D-8186-863A7865C0CD}"/>
              </a:ext>
            </a:extLst>
          </p:cNvPr>
          <p:cNvCxnSpPr/>
          <p:nvPr/>
        </p:nvCxnSpPr>
        <p:spPr>
          <a:xfrm>
            <a:off x="6124194" y="1614797"/>
            <a:ext cx="274320" cy="144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F31E90E-BF01-4816-BEFD-DE4ED2C4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824282"/>
            <a:ext cx="760237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6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A0C7-C6C3-4CA9-9D4C-66BE9453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080D8-FCE0-425C-BD23-BE82CE48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E1E92-8CCB-4BA6-B73D-E02C128FB0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F85F3-ABCE-4935-BB18-12EACA1FC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3" b="107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9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847B5-6691-4D6C-8BE0-D0ECE573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Project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EA7E0-2412-40AC-8778-D2E2BCA59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I-66</a:t>
            </a:r>
          </a:p>
          <a:p>
            <a:pPr lvl="1"/>
            <a:r>
              <a:rPr lang="en-US" sz="1600" dirty="0"/>
              <a:t>Express Lanes Project (Route 15 to I-495)</a:t>
            </a:r>
          </a:p>
          <a:p>
            <a:pPr lvl="1"/>
            <a:r>
              <a:rPr lang="en-US" sz="1600" dirty="0"/>
              <a:t>Eliminated remaining signals north of Route 29 in November 2020 (On schedule)</a:t>
            </a:r>
          </a:p>
          <a:p>
            <a:pPr lvl="1"/>
            <a:r>
              <a:rPr lang="en-US" sz="1600" dirty="0"/>
              <a:t>Popular Tree Road Bridge Open</a:t>
            </a:r>
          </a:p>
          <a:p>
            <a:pPr lvl="1"/>
            <a:r>
              <a:rPr lang="en-US" sz="1600" dirty="0"/>
              <a:t>Work continues on interchanges (Route 29, Route 28, Route 50, Route 123, Nutley Street and I-495) and mainline</a:t>
            </a:r>
          </a:p>
          <a:p>
            <a:pPr lvl="1"/>
            <a:r>
              <a:rPr lang="en-US" sz="1600" dirty="0"/>
              <a:t>Work on Monument Drive Bridge has not started yet</a:t>
            </a:r>
          </a:p>
          <a:p>
            <a:pPr lvl="1"/>
            <a:r>
              <a:rPr lang="en-US" sz="1600" dirty="0"/>
              <a:t>Numerous bridges over I-66 under construction</a:t>
            </a:r>
          </a:p>
          <a:p>
            <a:pPr lvl="1"/>
            <a:r>
              <a:rPr lang="en-US" sz="1600" dirty="0"/>
              <a:t>I-66 Bridges over Route 29</a:t>
            </a:r>
          </a:p>
          <a:p>
            <a:pPr lvl="1"/>
            <a:r>
              <a:rPr lang="en-US" sz="1600" dirty="0"/>
              <a:t>Parallel Trail</a:t>
            </a:r>
          </a:p>
          <a:p>
            <a:pPr lvl="1"/>
            <a:r>
              <a:rPr lang="en-US" sz="1600" dirty="0"/>
              <a:t>Monument Drive Transit Center</a:t>
            </a:r>
          </a:p>
          <a:p>
            <a:pPr lvl="1"/>
            <a:r>
              <a:rPr lang="en-US" sz="1600" dirty="0"/>
              <a:t>New bus services initiated; more in the future</a:t>
            </a:r>
          </a:p>
          <a:p>
            <a:pPr lvl="1"/>
            <a:r>
              <a:rPr lang="en-US" sz="1600" dirty="0"/>
              <a:t>Target completion:  end of 2022</a:t>
            </a:r>
          </a:p>
          <a:p>
            <a:pPr lvl="1"/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E3342-4A8A-43AD-BF92-8970020E1C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9E7E1-FB75-402B-803C-AEB78BC4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701" y="148516"/>
            <a:ext cx="2033610" cy="2125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301A7B-B2F0-4B7D-9CA5-1D8C63FB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248761"/>
            <a:ext cx="3235571" cy="181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21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7280B-885D-4D3B-A5FF-ACD68E8A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r>
              <a:rPr lang="en-US" sz="4000" dirty="0"/>
              <a:t>Project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C533B-5BB8-4210-8B4A-4A889FA1F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Route 28 (Fairfax County)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Construct an additional lane in each direction from just north of the bridge over Bull Run to the Route 29 Interchange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Reconstruct sub-standard vertical alignment on SB Route 28 to meet current standards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Compton Road to Bradenton Drive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Just south of New Braddock Road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Include Shared Use Paths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Both Sides of Route 28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Short Section of Sidewalk on SB side between </a:t>
            </a:r>
            <a:r>
              <a:rPr lang="en-US" sz="2000" dirty="0" err="1"/>
              <a:t>Upperridge</a:t>
            </a:r>
            <a:r>
              <a:rPr lang="en-US" sz="2000" dirty="0"/>
              <a:t> Drive and Machen Road due to Right-of-Way constraints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$78.8 Million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946F2-6A6D-4EDA-B391-E8766BE852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/>
              <a:t>Department of Transportation </a:t>
            </a:r>
          </a:p>
          <a:p>
            <a:pPr>
              <a:defRPr/>
            </a:pPr>
            <a:fld id="{5DBE0708-25C2-4DDE-854C-D849005815EA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81BE54-C42F-445C-8812-FEDD9A3F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12724"/>
            <a:ext cx="1371601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889036"/>
      </p:ext>
    </p:extLst>
  </p:cSld>
  <p:clrMapOvr>
    <a:masterClrMapping/>
  </p:clrMapOvr>
</p:sld>
</file>

<file path=ppt/theme/theme1.xml><?xml version="1.0" encoding="utf-8"?>
<a:theme xmlns:a="http://schemas.openxmlformats.org/drawingml/2006/main" name="FCDOT">
  <a:themeElements>
    <a:clrScheme name="FCD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CDO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D1363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FCD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CD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CD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WC TC">
  <a:themeElements>
    <a:clrScheme name="PWC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005EB8"/>
      </a:accent1>
      <a:accent2>
        <a:srgbClr val="FF8200"/>
      </a:accent2>
      <a:accent3>
        <a:srgbClr val="309B41"/>
      </a:accent3>
      <a:accent4>
        <a:srgbClr val="90BA4C"/>
      </a:accent4>
      <a:accent5>
        <a:srgbClr val="DD9D31"/>
      </a:accent5>
      <a:accent6>
        <a:srgbClr val="97999B"/>
      </a:accent6>
      <a:hlink>
        <a:srgbClr val="005EB8"/>
      </a:hlink>
      <a:folHlink>
        <a:srgbClr val="33A0F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1076</Words>
  <Application>Microsoft Macintosh PowerPoint</Application>
  <PresentationFormat>On-screen Show (4:3)</PresentationFormat>
  <Paragraphs>228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FCDOT</vt:lpstr>
      <vt:lpstr>PWC TC</vt:lpstr>
      <vt:lpstr>Sully District Council of Citizens Associations</vt:lpstr>
      <vt:lpstr>Tonight’s Topics</vt:lpstr>
      <vt:lpstr>Impact of the Pandemic </vt:lpstr>
      <vt:lpstr>Impact of the Pandemic</vt:lpstr>
      <vt:lpstr>PowerPoint Presentation</vt:lpstr>
      <vt:lpstr>Silver Line Phase 2  Bus Service Plan</vt:lpstr>
      <vt:lpstr>PowerPoint Presentation</vt:lpstr>
      <vt:lpstr>Project Updates</vt:lpstr>
      <vt:lpstr>Project Updates</vt:lpstr>
      <vt:lpstr>Project Updates</vt:lpstr>
      <vt:lpstr>Project Updates</vt:lpstr>
      <vt:lpstr>PowerPoint Presentation</vt:lpstr>
      <vt:lpstr>Route 28 Bypass Concept Location</vt:lpstr>
      <vt:lpstr>Zooming In on the Fairfax County Tie-in Point</vt:lpstr>
      <vt:lpstr>Project Updates</vt:lpstr>
      <vt:lpstr>Project Updates</vt:lpstr>
      <vt:lpstr>Project Updates</vt:lpstr>
      <vt:lpstr>Project Updates</vt:lpstr>
      <vt:lpstr>Project Updates</vt:lpstr>
      <vt:lpstr>Loudoun County Proposal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Wiehle Avenue Crossing</dc:title>
  <dc:creator>Dreyfuss, Marc</dc:creator>
  <cp:lastModifiedBy>jeff parnes</cp:lastModifiedBy>
  <cp:revision>26</cp:revision>
  <cp:lastPrinted>2020-12-16T23:45:15Z</cp:lastPrinted>
  <dcterms:created xsi:type="dcterms:W3CDTF">2020-09-02T00:12:49Z</dcterms:created>
  <dcterms:modified xsi:type="dcterms:W3CDTF">2020-12-19T05:19:56Z</dcterms:modified>
</cp:coreProperties>
</file>